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60" r:id="rId10"/>
    <p:sldId id="274" r:id="rId11"/>
    <p:sldId id="286" r:id="rId12"/>
    <p:sldId id="261" r:id="rId13"/>
    <p:sldId id="266" r:id="rId14"/>
    <p:sldId id="275" r:id="rId15"/>
    <p:sldId id="276" r:id="rId16"/>
    <p:sldId id="279" r:id="rId17"/>
    <p:sldId id="277" r:id="rId18"/>
    <p:sldId id="280" r:id="rId19"/>
    <p:sldId id="281" r:id="rId20"/>
    <p:sldId id="282" r:id="rId21"/>
    <p:sldId id="283" r:id="rId22"/>
    <p:sldId id="284" r:id="rId23"/>
    <p:sldId id="285" r:id="rId24"/>
    <p:sldId id="278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8163"/>
  </p:normalViewPr>
  <p:slideViewPr>
    <p:cSldViewPr snapToGrid="0">
      <p:cViewPr>
        <p:scale>
          <a:sx n="100" d="100"/>
          <a:sy n="100" d="100"/>
        </p:scale>
        <p:origin x="154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0C9A-E08B-0049-94C8-0982F537ABA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CD1EE-E8FC-8D4D-8F91-D61B9DF6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86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Airflow- point at a computing cluster and it will schedule tasks for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Airflow can parallelize some of these tasks to increase efficiency- saving valuable time</a:t>
            </a:r>
          </a:p>
          <a:p>
            <a:endParaRPr lang="en-US" dirty="0"/>
          </a:p>
          <a:p>
            <a:r>
              <a:rPr lang="en-US" dirty="0"/>
              <a:t>When a full dataset is transferred to us (our systems know), system queues it and sends it to the correct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9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Monitoring-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can see in which task a pipeline failed and then we can click on that box, and get the traceback code to see exactly what went wrong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3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Scalability-</a:t>
            </a:r>
          </a:p>
          <a:p>
            <a:endParaRPr lang="en-US" dirty="0"/>
          </a:p>
          <a:p>
            <a:r>
              <a:rPr lang="en-US" dirty="0"/>
              <a:t>Airflow can run many pipelines at a time </a:t>
            </a:r>
          </a:p>
          <a:p>
            <a:endParaRPr lang="en-US" dirty="0"/>
          </a:p>
          <a:p>
            <a:r>
              <a:rPr lang="en-US" dirty="0"/>
              <a:t>46 columns, can scale to 100 (hardware limited, software can handle much more)</a:t>
            </a:r>
          </a:p>
          <a:p>
            <a:endParaRPr lang="en-US" dirty="0"/>
          </a:p>
          <a:p>
            <a:r>
              <a:rPr lang="en-US" dirty="0"/>
              <a:t>Each column is a pipeline run, </a:t>
            </a:r>
          </a:p>
          <a:p>
            <a:r>
              <a:rPr lang="en-US" dirty="0"/>
              <a:t>Light green is happening</a:t>
            </a:r>
          </a:p>
          <a:p>
            <a:r>
              <a:rPr lang="en-US" dirty="0"/>
              <a:t>Circles are pipelines</a:t>
            </a:r>
          </a:p>
          <a:p>
            <a:r>
              <a:rPr lang="en-US" dirty="0"/>
              <a:t>Squares are tasks within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5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Transparency- 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We chose to write pipelines in python:</a:t>
            </a:r>
          </a:p>
          <a:p>
            <a:r>
              <a:rPr lang="en-US" dirty="0"/>
              <a:t>Chosen because it is free, everything we write is open source and available to the public</a:t>
            </a:r>
          </a:p>
          <a:p>
            <a:endParaRPr lang="en-US" dirty="0"/>
          </a:p>
          <a:p>
            <a:r>
              <a:rPr lang="en-US" dirty="0"/>
              <a:t>Python used because of library support available to it. Don’t have to reinvent the wheel in many cases</a:t>
            </a:r>
          </a:p>
          <a:p>
            <a:endParaRPr lang="en-US" dirty="0"/>
          </a:p>
          <a:p>
            <a:r>
              <a:rPr lang="en-US" dirty="0"/>
              <a:t>Quick rework loop, great for development</a:t>
            </a:r>
          </a:p>
          <a:p>
            <a:endParaRPr lang="en-US" dirty="0"/>
          </a:p>
          <a:p>
            <a:r>
              <a:rPr lang="en-US" dirty="0"/>
              <a:t>2. Everything is available for the public to see on Bitbucket. Users can run our pipelines on their local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7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Transparency and traceability</a:t>
            </a:r>
          </a:p>
          <a:p>
            <a:endParaRPr lang="en-US" dirty="0"/>
          </a:p>
          <a:p>
            <a:r>
              <a:rPr lang="en-US" dirty="0"/>
              <a:t>Important to keep everything, especially docs, relevant and up to date</a:t>
            </a:r>
          </a:p>
          <a:p>
            <a:endParaRPr lang="en-US" dirty="0"/>
          </a:p>
          <a:p>
            <a:r>
              <a:rPr lang="en-US" dirty="0"/>
              <a:t>In our code, we imbed sphinx markup </a:t>
            </a:r>
            <a:r>
              <a:rPr lang="en-US" dirty="0">
                <a:sym typeface="Wingdings" pitchFamily="2" charset="2"/>
              </a:rPr>
              <a:t> Automatically deploys to RTD and creates documentation for the user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 there is a major change to our code, we version it, and create a build. That build is now the latest software that we are using. </a:t>
            </a:r>
          </a:p>
          <a:p>
            <a:endParaRPr lang="en-US" dirty="0"/>
          </a:p>
          <a:p>
            <a:r>
              <a:rPr lang="en-US" dirty="0"/>
              <a:t>Output frame headers are marked with the version used to calibrate it. RTD has documentation for every single version of our pipelines to ever exist. </a:t>
            </a:r>
          </a:p>
          <a:p>
            <a:endParaRPr lang="en-US" dirty="0"/>
          </a:p>
          <a:p>
            <a:r>
              <a:rPr lang="en-US" dirty="0"/>
              <a:t>So, users will always have </a:t>
            </a:r>
          </a:p>
          <a:p>
            <a:r>
              <a:rPr lang="en-US" dirty="0"/>
              <a:t>1. a description of the algorithms we used for their data</a:t>
            </a:r>
          </a:p>
          <a:p>
            <a:r>
              <a:rPr lang="en-US" dirty="0"/>
              <a:t>2. The order in which we applied steps to the data</a:t>
            </a:r>
          </a:p>
          <a:p>
            <a:r>
              <a:rPr lang="en-US" dirty="0"/>
              <a:t>3. The actual code that was applied to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52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Quality monitoring</a:t>
            </a:r>
          </a:p>
          <a:p>
            <a:endParaRPr lang="en-US" dirty="0"/>
          </a:p>
          <a:p>
            <a:r>
              <a:rPr lang="en-US" dirty="0"/>
              <a:t>Not something that every observatory does</a:t>
            </a:r>
          </a:p>
          <a:p>
            <a:endParaRPr lang="en-US" dirty="0"/>
          </a:p>
          <a:p>
            <a:r>
              <a:rPr lang="en-US" dirty="0"/>
              <a:t>Automatically generate quality metrics within our calibration pipelines</a:t>
            </a:r>
          </a:p>
          <a:p>
            <a:endParaRPr lang="en-US" dirty="0"/>
          </a:p>
          <a:p>
            <a:r>
              <a:rPr lang="en-US" dirty="0"/>
              <a:t>Short and long term monitoring</a:t>
            </a:r>
          </a:p>
          <a:p>
            <a:r>
              <a:rPr lang="en-US" dirty="0"/>
              <a:t>Short term across a single dataset. Provided to users</a:t>
            </a:r>
          </a:p>
          <a:p>
            <a:r>
              <a:rPr lang="en-US" dirty="0"/>
              <a:t>Long term to monitor not only pipeline health but also telescope health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8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7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processed data is available to PI’s and CO-I’s with a half of a day of beginning calibrations exclusively for a period of six months, after which it is made publicly available.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 even downloading data, users can glimpse into the data to decide if that dataset will be useful to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80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movie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50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3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DKIST takes on average 8TB of data per day </a:t>
            </a:r>
          </a:p>
          <a:p>
            <a:r>
              <a:rPr lang="en-US" dirty="0"/>
              <a:t>At its peak will take 66TB per day</a:t>
            </a:r>
          </a:p>
          <a:p>
            <a:r>
              <a:rPr lang="en-US" dirty="0"/>
              <a:t>Sent to DC overnight</a:t>
            </a:r>
          </a:p>
          <a:p>
            <a:r>
              <a:rPr lang="en-US" sz="1200" dirty="0">
                <a:solidFill>
                  <a:schemeClr val="dk1"/>
                </a:solidFill>
              </a:rPr>
              <a:t>Currently the DC is staffed with 12 people, 4 of those being calibration engineers. </a:t>
            </a:r>
          </a:p>
          <a:p>
            <a:r>
              <a:rPr lang="en-US" sz="1200" dirty="0">
                <a:solidFill>
                  <a:schemeClr val="dk1"/>
                </a:solidFill>
              </a:rPr>
              <a:t>So we need to automate and scale some things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86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Dataset quality report (pdf)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90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90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ASDF file (metadata in a YAML file followed by binary or ASCII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7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user is ready to download a dataset, they add it to their cart.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16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a service Globus to transfer data. </a:t>
            </a:r>
          </a:p>
          <a:p>
            <a:endParaRPr lang="en-US" dirty="0"/>
          </a:p>
          <a:p>
            <a:r>
              <a:rPr lang="en-US" dirty="0"/>
              <a:t>Fast and secure way to move data.</a:t>
            </a:r>
          </a:p>
          <a:p>
            <a:endParaRPr lang="en-US" dirty="0"/>
          </a:p>
          <a:p>
            <a:r>
              <a:rPr lang="en-US" dirty="0"/>
              <a:t>Notifies you when a transfer is complete</a:t>
            </a:r>
          </a:p>
          <a:p>
            <a:endParaRPr lang="en-US" dirty="0"/>
          </a:p>
          <a:p>
            <a:r>
              <a:rPr lang="en-US" dirty="0"/>
              <a:t>If a network or system goes down in the middle of a transfer, Globus will automatically resume the transfer when the component comes back online</a:t>
            </a:r>
          </a:p>
          <a:p>
            <a:endParaRPr lang="en-US" dirty="0"/>
          </a:p>
          <a:p>
            <a:r>
              <a:rPr lang="en-US" dirty="0"/>
              <a:t>Users MUST create a globus account to download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14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299 available to the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1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DKIST takes on average 8TB of data per day </a:t>
            </a:r>
          </a:p>
          <a:p>
            <a:r>
              <a:rPr lang="en-US" dirty="0"/>
              <a:t>At its peak will take 66TB per day</a:t>
            </a:r>
          </a:p>
          <a:p>
            <a:r>
              <a:rPr lang="en-US" dirty="0"/>
              <a:t>Sent to DC overnight</a:t>
            </a:r>
          </a:p>
          <a:p>
            <a:r>
              <a:rPr lang="en-US" sz="1200" dirty="0">
                <a:solidFill>
                  <a:schemeClr val="dk1"/>
                </a:solidFill>
              </a:rPr>
              <a:t>Currently the DC is staffed with 12 people, 4 of those being calibration engineers. </a:t>
            </a:r>
          </a:p>
          <a:p>
            <a:r>
              <a:rPr lang="en-US" sz="1200" dirty="0">
                <a:solidFill>
                  <a:schemeClr val="dk1"/>
                </a:solidFill>
              </a:rPr>
              <a:t>So we need to automate and scale some things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3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DKIST takes on average 8TB of data per day </a:t>
            </a:r>
          </a:p>
          <a:p>
            <a:r>
              <a:rPr lang="en-US" dirty="0"/>
              <a:t>At its peak will take 66TB per day</a:t>
            </a:r>
          </a:p>
          <a:p>
            <a:r>
              <a:rPr lang="en-US" dirty="0"/>
              <a:t>Sent to DC overnight</a:t>
            </a:r>
          </a:p>
          <a:p>
            <a:r>
              <a:rPr lang="en-US" sz="1200" dirty="0">
                <a:solidFill>
                  <a:schemeClr val="dk1"/>
                </a:solidFill>
              </a:rPr>
              <a:t>Currently the DC is staffed with 12 people, 4 of those being calibration engineers. </a:t>
            </a:r>
          </a:p>
          <a:p>
            <a:r>
              <a:rPr lang="en-US" sz="1200" dirty="0">
                <a:solidFill>
                  <a:schemeClr val="dk1"/>
                </a:solidFill>
              </a:rPr>
              <a:t>So we need to automate and scale some things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DKIST takes on average 8TB of data per day </a:t>
            </a:r>
          </a:p>
          <a:p>
            <a:r>
              <a:rPr lang="en-US" dirty="0"/>
              <a:t>At its peak will take 66TB per day</a:t>
            </a:r>
          </a:p>
          <a:p>
            <a:r>
              <a:rPr lang="en-US" dirty="0"/>
              <a:t>Sent to DC overnight</a:t>
            </a:r>
          </a:p>
          <a:p>
            <a:r>
              <a:rPr lang="en-US" sz="1200" dirty="0">
                <a:solidFill>
                  <a:schemeClr val="dk1"/>
                </a:solidFill>
              </a:rPr>
              <a:t>Currently the DC is staffed with 12 people, 4 of those being calibration engineers. </a:t>
            </a:r>
          </a:p>
          <a:p>
            <a:r>
              <a:rPr lang="en-US" sz="1200" dirty="0">
                <a:solidFill>
                  <a:schemeClr val="dk1"/>
                </a:solidFill>
              </a:rPr>
              <a:t>So we need to automate and scale some things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8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DKIST takes on average 8TB of data per day </a:t>
            </a:r>
          </a:p>
          <a:p>
            <a:r>
              <a:rPr lang="en-US" dirty="0"/>
              <a:t>At its peak will take 66TB per day</a:t>
            </a:r>
          </a:p>
          <a:p>
            <a:r>
              <a:rPr lang="en-US" dirty="0"/>
              <a:t>Sent to DC overnight</a:t>
            </a:r>
          </a:p>
          <a:p>
            <a:r>
              <a:rPr lang="en-US" sz="1200" dirty="0">
                <a:solidFill>
                  <a:schemeClr val="dk1"/>
                </a:solidFill>
              </a:rPr>
              <a:t>Currently the DC is staffed with 12 people, 4 of those being calibration engineers. </a:t>
            </a:r>
          </a:p>
          <a:p>
            <a:r>
              <a:rPr lang="en-US" sz="1200" dirty="0">
                <a:solidFill>
                  <a:schemeClr val="dk1"/>
                </a:solidFill>
              </a:rPr>
              <a:t>So we need to automate and scale some things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2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DKIST takes on average 8TB of data per day </a:t>
            </a:r>
          </a:p>
          <a:p>
            <a:r>
              <a:rPr lang="en-US" dirty="0"/>
              <a:t>At its peak will take 66TB per day</a:t>
            </a:r>
          </a:p>
          <a:p>
            <a:r>
              <a:rPr lang="en-US" dirty="0"/>
              <a:t>Sent to DC overnight</a:t>
            </a:r>
          </a:p>
          <a:p>
            <a:r>
              <a:rPr lang="en-US" sz="1200" dirty="0">
                <a:solidFill>
                  <a:schemeClr val="dk1"/>
                </a:solidFill>
              </a:rPr>
              <a:t>Currently the DC is staffed with 12 people, 4 of those being calibration engineers. </a:t>
            </a:r>
          </a:p>
          <a:p>
            <a:r>
              <a:rPr lang="en-US" sz="1200" dirty="0">
                <a:solidFill>
                  <a:schemeClr val="dk1"/>
                </a:solidFill>
              </a:rPr>
              <a:t>So we need to automate and scale some things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DKIST takes on average 8TB of data per day </a:t>
            </a:r>
          </a:p>
          <a:p>
            <a:r>
              <a:rPr lang="en-US" dirty="0"/>
              <a:t>At its peak will take 66TB per day</a:t>
            </a:r>
          </a:p>
          <a:p>
            <a:r>
              <a:rPr lang="en-US" dirty="0"/>
              <a:t>Sent to DC overnight</a:t>
            </a:r>
          </a:p>
          <a:p>
            <a:r>
              <a:rPr lang="en-US" sz="1200" dirty="0">
                <a:solidFill>
                  <a:schemeClr val="dk1"/>
                </a:solidFill>
              </a:rPr>
              <a:t>Currently the DC is staffed with 12 people, 4 of those being calibration engineers. </a:t>
            </a:r>
          </a:p>
          <a:p>
            <a:r>
              <a:rPr lang="en-US" sz="1200" dirty="0">
                <a:solidFill>
                  <a:schemeClr val="dk1"/>
                </a:solidFill>
              </a:rPr>
              <a:t>So we need to automate and scale some things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9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 instruments </a:t>
            </a:r>
            <a:r>
              <a:rPr lang="en-US" dirty="0">
                <a:sym typeface="Wingdings" pitchFamily="2" charset="2"/>
              </a:rPr>
              <a:t> 5 pipelines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Instrument calibration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box is a calibration task- i.e. dark calibration, polarization calibration,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CD1EE-E8FC-8D4D-8F91-D61B9DF697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5B50-BFEB-013D-0755-E4D5457F8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5EDAD1-B3FC-3C62-623D-E009D987F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7648D-3BA6-87CB-7E10-FC3E97E8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D00D6-5FDB-7FFC-3424-E1374CC0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4EBD2-5066-1774-B198-8973E135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7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104A-AF33-56BA-07B8-888C4E1F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EB122-E455-9C50-F4E3-D4707B849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8F04-D1AE-00CF-81BB-3FE51418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7CA9-90FE-F5FF-8D7D-C8340858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62047-4E8A-D1E7-9625-C077B158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997A3-6BFA-EE80-4FE8-83A570F18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C85D8-F753-19ED-482A-23CC8362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265BC-3942-DEEC-EEE4-106C3B86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73D12-CD10-344C-8942-9CC4C424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C70BA-4042-D402-21CF-4ADAB957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3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99E4-22DE-B8A2-47F0-639796CC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0B01-557C-08E1-6FC4-175CEA4D2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F59CA-9049-DC01-9DBC-88C2FED3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5EB2E-75BF-7626-C98E-996CF267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E2670-EEC5-2502-6EF5-48B4DE0B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F60B-7319-24F0-823B-3E968794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F7E36-FC55-AE45-5757-3F1C94AE7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30269-5D15-5D1B-8DE1-21462C72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246DE-232E-1F88-2A19-145D31C7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F1BB4-DAB5-5738-CEA3-338D04E1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9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FCE5F-36E0-6CE4-BA59-89C3443E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32C9C-FFD5-74CC-83B2-14111DA18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E4528-E775-2C66-2335-EED96D89E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5CBAE-6805-D254-2888-DAC2826B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2FCF6-0B7A-F488-158C-37383836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ADF47-A792-10AB-C1F6-522936D1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3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C2E0-75F0-9792-AAE4-755E1DFC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6A34-BCCF-3D6D-300B-B001CF00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E91B7-272E-EAA6-0714-435ED68C0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F55D-1FB2-81C9-47BF-8064C17FE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9B77B-F7E4-FA5D-6AB9-D98FE5621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8B7CF-F346-BB32-D991-F7229D84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14B76-591D-AFED-35A4-2304F2AA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D180E-BB14-7734-7B1F-C3D540DA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0218-7CF2-12B6-C856-C3582F04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4132F-F9CA-6BBD-018F-F84393FB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4163F-CEC3-8475-1531-39282142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428AE-90EC-C762-9FA9-0AE1740F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D45B7-F52F-21E1-B5EB-1A55D876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8AE2F-0A87-C7A0-904F-022712C4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F6364-FF6D-08E6-D340-B566A6D1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81FD-DB5F-4160-AFEC-6E705BDA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CEFE-0657-F14A-017B-5B9FBC3B4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699B1-9610-34A1-F705-A6923D52B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5A175-FC04-3D12-FDBE-8CF4DB3B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5CAEB-26FD-694E-EE92-9C92F139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A8B03-410D-6A18-D377-2BB80D4C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8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6E75-E0F9-C417-8794-A67B701E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89A09-154C-DA90-A05A-E8BD841BE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3AFDB-DE18-32B2-5F1D-1684ED27B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559E7-E528-9852-5318-4B2C930B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E0050-B25A-CA15-814E-F3718D6A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BF6FA-F9EE-5BB4-3C11-2491C03B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8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BB73B-526B-98FF-12DA-DABDFC2A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9CC6E-B28D-F933-D2E7-A9FA58B98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E4A4B-D8F7-0250-F44D-9FB75A67B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E0E4-B481-9145-9D92-F1FE7C54EA5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B3C6F-1548-2C06-44A3-1E236C9F1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3CB46-ECBB-4CD1-FE2B-F014B2F2B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4A4A-A245-474C-B72A-FEF4F4E5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7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1A1E82-C06E-6A02-7086-875A472FF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A8FBF-E87D-26C4-162E-3A4594282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5200" dirty="0">
                <a:solidFill>
                  <a:srgbClr val="FFFFFF"/>
                </a:solidFill>
              </a:rPr>
              <a:t>Building Modern Data Pipelines for the World’s Largest Solar Telescope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FAE79-0050-5228-A1E3-D2842D91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Alysa Derks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National Solar Observatory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916B9D-2FE7-FEF9-3A76-35DFDE6FCE74}"/>
              </a:ext>
            </a:extLst>
          </p:cNvPr>
          <p:cNvSpPr/>
          <p:nvPr/>
        </p:nvSpPr>
        <p:spPr>
          <a:xfrm>
            <a:off x="5590903" y="4856176"/>
            <a:ext cx="6413863" cy="1865042"/>
          </a:xfrm>
          <a:prstGeom prst="rect">
            <a:avLst/>
          </a:prstGeom>
          <a:solidFill>
            <a:schemeClr val="bg1">
              <a:alpha val="568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  <a:softEdge rad="89549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873549E-3BCF-A302-4A88-9ACFC0E0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87" y="4941080"/>
            <a:ext cx="2337273" cy="180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D066E78-2EF4-7C97-5483-C8E8087D1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85" y="4928511"/>
            <a:ext cx="1705118" cy="17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E0506F4-4E6F-0275-A62F-5DE32C28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482" y="4976083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8A9467D-2AE5-0A83-0668-72F516544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529" y="5496764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9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1846CA91-19D6-7CCB-C017-5C8DB2A3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6BBCDE32-421D-D348-AF19-E624867D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D628496-66EE-7447-6B82-CA918743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4F33D6D0-AF82-9EC8-9A96-83DACBB64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808" y="103260"/>
            <a:ext cx="3598383" cy="4463379"/>
          </a:xfrm>
          <a:prstGeom prst="rect">
            <a:avLst/>
          </a:prstGeom>
        </p:spPr>
      </p:pic>
      <p:pic>
        <p:nvPicPr>
          <p:cNvPr id="16" name="Picture 15" descr="A diagram of a process&#10;&#10;Description automatically generated">
            <a:extLst>
              <a:ext uri="{FF2B5EF4-FFF2-40B4-BE49-F238E27FC236}">
                <a16:creationId xmlns:a16="http://schemas.microsoft.com/office/drawing/2014/main" id="{583A35D2-DF65-948B-19D0-2789D6F7C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586" y="3968749"/>
            <a:ext cx="2790275" cy="261118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8DA51E4E-0204-0773-FEFE-E870B22E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32EED2C4-C6A5-EFE3-4C99-9C4265E7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0" y="2334949"/>
            <a:ext cx="3569332" cy="15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71;p43">
            <a:extLst>
              <a:ext uri="{FF2B5EF4-FFF2-40B4-BE49-F238E27FC236}">
                <a16:creationId xmlns:a16="http://schemas.microsoft.com/office/drawing/2014/main" id="{655AB449-160E-C5E9-4E11-39C736D7B675}"/>
              </a:ext>
            </a:extLst>
          </p:cNvPr>
          <p:cNvSpPr/>
          <p:nvPr/>
        </p:nvSpPr>
        <p:spPr>
          <a:xfrm>
            <a:off x="203075" y="450750"/>
            <a:ext cx="11823344" cy="614496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846CA91-19D6-7CCB-C017-5C8DB2A3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6BBCDE32-421D-D348-AF19-E624867D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D628496-66EE-7447-6B82-CA918743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8DA51E4E-0204-0773-FEFE-E870B22E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573;p43">
            <a:extLst>
              <a:ext uri="{FF2B5EF4-FFF2-40B4-BE49-F238E27FC236}">
                <a16:creationId xmlns:a16="http://schemas.microsoft.com/office/drawing/2014/main" id="{B9940732-5FFD-EF91-6AE9-EB86E6A738A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7426" y="1909203"/>
            <a:ext cx="9252858" cy="2593316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</p:pic>
      <p:pic>
        <p:nvPicPr>
          <p:cNvPr id="6" name="Google Shape;574;p43">
            <a:extLst>
              <a:ext uri="{FF2B5EF4-FFF2-40B4-BE49-F238E27FC236}">
                <a16:creationId xmlns:a16="http://schemas.microsoft.com/office/drawing/2014/main" id="{CD5A0372-2520-3349-5BEE-B5BD1814946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64938" y="736137"/>
            <a:ext cx="3230458" cy="5375040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</p:pic>
      <p:pic>
        <p:nvPicPr>
          <p:cNvPr id="4" name="Google Shape;572;p43">
            <a:extLst>
              <a:ext uri="{FF2B5EF4-FFF2-40B4-BE49-F238E27FC236}">
                <a16:creationId xmlns:a16="http://schemas.microsoft.com/office/drawing/2014/main" id="{815C0420-BA58-A127-FF52-A47277C4ADA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2947" t="31866" r="32049" b="30550"/>
          <a:stretch/>
        </p:blipFill>
        <p:spPr>
          <a:xfrm>
            <a:off x="237531" y="553106"/>
            <a:ext cx="1902007" cy="758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71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5CA45F-70E7-068B-D4C1-A6A3880AD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35" y="362819"/>
            <a:ext cx="6690930" cy="613236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0547652-AAEB-E47C-6152-C3D8B15527EF}"/>
              </a:ext>
            </a:extLst>
          </p:cNvPr>
          <p:cNvGrpSpPr/>
          <p:nvPr/>
        </p:nvGrpSpPr>
        <p:grpSpPr>
          <a:xfrm>
            <a:off x="-39189" y="5532437"/>
            <a:ext cx="2750535" cy="1301528"/>
            <a:chOff x="165581" y="5323469"/>
            <a:chExt cx="3552641" cy="1589490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A456EE07-6262-69E7-1491-A3C5AF216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81" y="5347306"/>
              <a:ext cx="2025925" cy="156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EAEE01D5-F04E-069C-E7F4-D1BD73FB4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506" y="5323469"/>
              <a:ext cx="1526716" cy="1534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D3416F-5A3E-3747-8F60-DF266392DD81}"/>
              </a:ext>
            </a:extLst>
          </p:cNvPr>
          <p:cNvGrpSpPr/>
          <p:nvPr/>
        </p:nvGrpSpPr>
        <p:grpSpPr>
          <a:xfrm>
            <a:off x="9235440" y="6008914"/>
            <a:ext cx="2894233" cy="849798"/>
            <a:chOff x="7312498" y="5532437"/>
            <a:chExt cx="4817175" cy="1326275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BA09B8E8-F870-2E21-6CCA-09174F249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0436" y="5532437"/>
              <a:ext cx="2209237" cy="132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61F6AD0-E090-4B00-883C-86A7B99F7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498" y="5824508"/>
              <a:ext cx="2322563" cy="74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548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DB4FCEC-64E1-7206-F8CE-EDF3B9C25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2700"/>
            <a:ext cx="13195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7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2070ACE-EC54-BACE-733C-A515D9ABF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84518" y="0"/>
            <a:ext cx="13202236" cy="6858000"/>
          </a:xfrm>
          <a:prstGeom prst="rect">
            <a:avLst/>
          </a:prstGeom>
        </p:spPr>
      </p:pic>
      <p:pic>
        <p:nvPicPr>
          <p:cNvPr id="1026" name="Picture 2" descr="Full featured documentation deployment platform - Read the Docs">
            <a:extLst>
              <a:ext uri="{FF2B5EF4-FFF2-40B4-BE49-F238E27FC236}">
                <a16:creationId xmlns:a16="http://schemas.microsoft.com/office/drawing/2014/main" id="{AD63E245-9A8B-5E7B-5E3C-9022A1E9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3964034"/>
            <a:ext cx="3578606" cy="18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close-up of a report&#10;&#10;Description automatically generated">
            <a:extLst>
              <a:ext uri="{FF2B5EF4-FFF2-40B4-BE49-F238E27FC236}">
                <a16:creationId xmlns:a16="http://schemas.microsoft.com/office/drawing/2014/main" id="{99A0CEAC-8A2F-16B6-01D9-1CDDFDBFA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559" y="-230607"/>
            <a:ext cx="5752882" cy="73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4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close-up of a report&#10;&#10;Description automatically generated">
            <a:extLst>
              <a:ext uri="{FF2B5EF4-FFF2-40B4-BE49-F238E27FC236}">
                <a16:creationId xmlns:a16="http://schemas.microsoft.com/office/drawing/2014/main" id="{99A0CEAC-8A2F-16B6-01D9-1CDDFDBFA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559" y="-230607"/>
            <a:ext cx="5752882" cy="7319213"/>
          </a:xfrm>
          <a:prstGeom prst="rect">
            <a:avLst/>
          </a:prstGeom>
        </p:spPr>
      </p:pic>
      <p:pic>
        <p:nvPicPr>
          <p:cNvPr id="3" name="Picture 2" descr="A graph showing the growt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2495F22C-7A72-7E44-8099-3069400AB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408" y="672897"/>
            <a:ext cx="6058302" cy="3309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calculator with numbers and symbols&#10;&#10;Description automatically generated">
            <a:extLst>
              <a:ext uri="{FF2B5EF4-FFF2-40B4-BE49-F238E27FC236}">
                <a16:creationId xmlns:a16="http://schemas.microsoft.com/office/drawing/2014/main" id="{3CE5B3B9-A3D8-AF54-9380-1E6884A9C8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8238" y="2327475"/>
            <a:ext cx="3988405" cy="3309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2139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A3F284-9F97-CD40-65F3-A6BC5B4E21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41" r="1167"/>
          <a:stretch/>
        </p:blipFill>
        <p:spPr>
          <a:xfrm>
            <a:off x="-139219" y="0"/>
            <a:ext cx="12331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9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A3F284-9F97-CD40-65F3-A6BC5B4E21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41" r="1167"/>
          <a:stretch/>
        </p:blipFill>
        <p:spPr>
          <a:xfrm>
            <a:off x="-139219" y="0"/>
            <a:ext cx="12331219" cy="685800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A1E1977F-C5D2-C065-9DA6-AAAFDBE2A1A6}"/>
              </a:ext>
            </a:extLst>
          </p:cNvPr>
          <p:cNvSpPr/>
          <p:nvPr/>
        </p:nvSpPr>
        <p:spPr>
          <a:xfrm rot="13648348">
            <a:off x="2665433" y="5478581"/>
            <a:ext cx="1659829" cy="437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4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A3F284-9F97-CD40-65F3-A6BC5B4E21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41" r="1167"/>
          <a:stretch/>
        </p:blipFill>
        <p:spPr>
          <a:xfrm>
            <a:off x="-139219" y="0"/>
            <a:ext cx="12331219" cy="685800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A1E1977F-C5D2-C065-9DA6-AAAFDBE2A1A6}"/>
              </a:ext>
            </a:extLst>
          </p:cNvPr>
          <p:cNvSpPr/>
          <p:nvPr/>
        </p:nvSpPr>
        <p:spPr>
          <a:xfrm rot="13648348">
            <a:off x="2665433" y="5478581"/>
            <a:ext cx="1659829" cy="437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C742CEB-C462-A5B5-B4CD-EF0E407CC8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5" t="869" r="533" b="1527"/>
          <a:stretch/>
        </p:blipFill>
        <p:spPr>
          <a:xfrm>
            <a:off x="2349500" y="863600"/>
            <a:ext cx="6870700" cy="57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0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EB4893A-B8BE-A5AF-8AE8-B65581EE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A62A814-721C-DB70-192D-F03C42862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11583"/>
          <a:stretch/>
        </p:blipFill>
        <p:spPr bwMode="auto">
          <a:xfrm>
            <a:off x="924514" y="807190"/>
            <a:ext cx="3463451" cy="39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0D73E4-C3F5-AD3B-91C4-00A2B5CA0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" b="3639"/>
          <a:stretch/>
        </p:blipFill>
        <p:spPr bwMode="auto">
          <a:xfrm>
            <a:off x="7804034" y="658223"/>
            <a:ext cx="3463450" cy="42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0AF26-7D86-1A2F-1F17-D0FEBD08138F}"/>
              </a:ext>
            </a:extLst>
          </p:cNvPr>
          <p:cNvSpPr txBox="1"/>
          <p:nvPr/>
        </p:nvSpPr>
        <p:spPr>
          <a:xfrm>
            <a:off x="1707735" y="4899014"/>
            <a:ext cx="202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📍Maui, Hawai’i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CF24-0847-3DE4-2691-5CB5D0AD1415}"/>
              </a:ext>
            </a:extLst>
          </p:cNvPr>
          <p:cNvSpPr txBox="1"/>
          <p:nvPr/>
        </p:nvSpPr>
        <p:spPr>
          <a:xfrm>
            <a:off x="8639508" y="5034201"/>
            <a:ext cx="179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📍Boulder, CO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CA305E8-EBD6-D040-9D39-37D255D8CCC8}"/>
              </a:ext>
            </a:extLst>
          </p:cNvPr>
          <p:cNvSpPr/>
          <p:nvPr/>
        </p:nvSpPr>
        <p:spPr>
          <a:xfrm>
            <a:off x="4561114" y="2767103"/>
            <a:ext cx="306977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57E3D-6011-2C93-8E89-3A889CE1337A}"/>
              </a:ext>
            </a:extLst>
          </p:cNvPr>
          <p:cNvSpPr txBox="1"/>
          <p:nvPr/>
        </p:nvSpPr>
        <p:spPr>
          <a:xfrm>
            <a:off x="5280659" y="2266480"/>
            <a:ext cx="163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8TB/ 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5F1CA-030F-B3E7-385E-1D2FF6192525}"/>
              </a:ext>
            </a:extLst>
          </p:cNvPr>
          <p:cNvSpPr txBox="1"/>
          <p:nvPr/>
        </p:nvSpPr>
        <p:spPr>
          <a:xfrm>
            <a:off x="1643276" y="319399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Telescope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BB480-1737-4996-D9E5-5D96B2CACE35}"/>
              </a:ext>
            </a:extLst>
          </p:cNvPr>
          <p:cNvSpPr txBox="1"/>
          <p:nvPr/>
        </p:nvSpPr>
        <p:spPr>
          <a:xfrm>
            <a:off x="8522796" y="196558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Center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7B16EC2-2714-F674-45E8-0986F13B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6749751-D54E-DF8D-D306-C228C29D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6FEE4E1-8D67-8BE8-20E5-3E35CEF0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73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A3F284-9F97-CD40-65F3-A6BC5B4E21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41" r="1167"/>
          <a:stretch/>
        </p:blipFill>
        <p:spPr>
          <a:xfrm>
            <a:off x="-139219" y="0"/>
            <a:ext cx="12331219" cy="685800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A1E1977F-C5D2-C065-9DA6-AAAFDBE2A1A6}"/>
              </a:ext>
            </a:extLst>
          </p:cNvPr>
          <p:cNvSpPr/>
          <p:nvPr/>
        </p:nvSpPr>
        <p:spPr>
          <a:xfrm rot="13648348">
            <a:off x="2373333" y="5529381"/>
            <a:ext cx="1659829" cy="437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1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A3F284-9F97-CD40-65F3-A6BC5B4E21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41" r="1167"/>
          <a:stretch/>
        </p:blipFill>
        <p:spPr>
          <a:xfrm>
            <a:off x="-139219" y="0"/>
            <a:ext cx="12331219" cy="685800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A1E1977F-C5D2-C065-9DA6-AAAFDBE2A1A6}"/>
              </a:ext>
            </a:extLst>
          </p:cNvPr>
          <p:cNvSpPr/>
          <p:nvPr/>
        </p:nvSpPr>
        <p:spPr>
          <a:xfrm rot="13648348">
            <a:off x="2373333" y="5529381"/>
            <a:ext cx="1659829" cy="437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-up of a report&#10;&#10;Description automatically generated">
            <a:extLst>
              <a:ext uri="{FF2B5EF4-FFF2-40B4-BE49-F238E27FC236}">
                <a16:creationId xmlns:a16="http://schemas.microsoft.com/office/drawing/2014/main" id="{AE5170C3-AC9A-6BC6-ED72-6E4D6DCAE3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1968" y="268147"/>
            <a:ext cx="4968844" cy="63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0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A3F284-9F97-CD40-65F3-A6BC5B4E21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41" r="1167"/>
          <a:stretch/>
        </p:blipFill>
        <p:spPr>
          <a:xfrm>
            <a:off x="-139219" y="0"/>
            <a:ext cx="12331219" cy="685800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A1E1977F-C5D2-C065-9DA6-AAAFDBE2A1A6}"/>
              </a:ext>
            </a:extLst>
          </p:cNvPr>
          <p:cNvSpPr/>
          <p:nvPr/>
        </p:nvSpPr>
        <p:spPr>
          <a:xfrm rot="13648348">
            <a:off x="2055833" y="5529381"/>
            <a:ext cx="1659829" cy="437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59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A3F284-9F97-CD40-65F3-A6BC5B4E21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41" r="1167"/>
          <a:stretch/>
        </p:blipFill>
        <p:spPr>
          <a:xfrm>
            <a:off x="-139219" y="0"/>
            <a:ext cx="12331219" cy="685800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A1E1977F-C5D2-C065-9DA6-AAAFDBE2A1A6}"/>
              </a:ext>
            </a:extLst>
          </p:cNvPr>
          <p:cNvSpPr/>
          <p:nvPr/>
        </p:nvSpPr>
        <p:spPr>
          <a:xfrm rot="13648348">
            <a:off x="1763733" y="5542081"/>
            <a:ext cx="1659829" cy="437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26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62D6279-E241-8F0E-461B-D35BCD5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4B2C77-588A-75B1-470B-B714F303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9AF75E-864D-87BD-71C0-0F20EE6D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267D87-86A4-5259-9AA7-FA30EF0A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ata Transfer With Globus">
            <a:extLst>
              <a:ext uri="{FF2B5EF4-FFF2-40B4-BE49-F238E27FC236}">
                <a16:creationId xmlns:a16="http://schemas.microsoft.com/office/drawing/2014/main" id="{50E183CB-FF45-8C9B-B265-A70147E2C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31" y="286981"/>
            <a:ext cx="6815137" cy="54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08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il Plait Bad Astronomy Dkist Ar12822 Sunspot Detail">
            <a:extLst>
              <a:ext uri="{FF2B5EF4-FFF2-40B4-BE49-F238E27FC236}">
                <a16:creationId xmlns:a16="http://schemas.microsoft.com/office/drawing/2014/main" id="{B5A44102-0449-6CE6-BCE5-E806A84A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63" y="497730"/>
            <a:ext cx="7496674" cy="51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E90E6-07CC-51B4-156E-80D1B4581B83}"/>
              </a:ext>
            </a:extLst>
          </p:cNvPr>
          <p:cNvSpPr txBox="1"/>
          <p:nvPr/>
        </p:nvSpPr>
        <p:spPr>
          <a:xfrm>
            <a:off x="3907971" y="5683440"/>
            <a:ext cx="43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taken on the VBI instrument at 450 nm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01499-FEDE-3F08-C12F-2B6B69C752D9}"/>
              </a:ext>
            </a:extLst>
          </p:cNvPr>
          <p:cNvSpPr txBox="1"/>
          <p:nvPr/>
        </p:nvSpPr>
        <p:spPr>
          <a:xfrm>
            <a:off x="3510773" y="6110928"/>
            <a:ext cx="495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https://</a:t>
            </a:r>
            <a:r>
              <a:rPr lang="en-US" sz="3200" dirty="0" err="1"/>
              <a:t>dkist.data.nso.edu</a:t>
            </a:r>
            <a:r>
              <a:rPr lang="en-US" sz="3200" dirty="0"/>
              <a:t>/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C6452-C4D2-5FBA-DFD6-2491F6E375FF}"/>
              </a:ext>
            </a:extLst>
          </p:cNvPr>
          <p:cNvGrpSpPr/>
          <p:nvPr/>
        </p:nvGrpSpPr>
        <p:grpSpPr>
          <a:xfrm>
            <a:off x="21889" y="5638346"/>
            <a:ext cx="2629870" cy="1235423"/>
            <a:chOff x="165581" y="5323469"/>
            <a:chExt cx="3552641" cy="1589490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A1DFAB12-271A-82EA-4053-BFCD78B25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81" y="5347306"/>
              <a:ext cx="2025925" cy="156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64BD50D2-48DA-0AA9-F8BA-ACE31286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506" y="5323469"/>
              <a:ext cx="1526716" cy="1534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8CF4E9-9127-B091-4764-3AA9C5D60238}"/>
              </a:ext>
            </a:extLst>
          </p:cNvPr>
          <p:cNvGrpSpPr/>
          <p:nvPr/>
        </p:nvGrpSpPr>
        <p:grpSpPr>
          <a:xfrm>
            <a:off x="8569234" y="5852160"/>
            <a:ext cx="3560439" cy="1006552"/>
            <a:chOff x="7312498" y="5532437"/>
            <a:chExt cx="4817175" cy="1326275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25F51380-6001-8903-1569-5F033EDBC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0436" y="5532437"/>
              <a:ext cx="2209237" cy="132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730A5285-2AE9-D454-0DE2-28EA2C1F2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498" y="5824508"/>
              <a:ext cx="2322563" cy="74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287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EB4893A-B8BE-A5AF-8AE8-B65581EE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A62A814-721C-DB70-192D-F03C42862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11583"/>
          <a:stretch/>
        </p:blipFill>
        <p:spPr bwMode="auto">
          <a:xfrm>
            <a:off x="924514" y="807190"/>
            <a:ext cx="3463451" cy="39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0D73E4-C3F5-AD3B-91C4-00A2B5CA0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" b="3639"/>
          <a:stretch/>
        </p:blipFill>
        <p:spPr bwMode="auto">
          <a:xfrm>
            <a:off x="7804034" y="658223"/>
            <a:ext cx="3463450" cy="42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0AF26-7D86-1A2F-1F17-D0FEBD08138F}"/>
              </a:ext>
            </a:extLst>
          </p:cNvPr>
          <p:cNvSpPr txBox="1"/>
          <p:nvPr/>
        </p:nvSpPr>
        <p:spPr>
          <a:xfrm>
            <a:off x="1707735" y="4899014"/>
            <a:ext cx="202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📍Maui, Hawai’i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CF24-0847-3DE4-2691-5CB5D0AD1415}"/>
              </a:ext>
            </a:extLst>
          </p:cNvPr>
          <p:cNvSpPr txBox="1"/>
          <p:nvPr/>
        </p:nvSpPr>
        <p:spPr>
          <a:xfrm>
            <a:off x="8639508" y="5034201"/>
            <a:ext cx="179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📍Boulder, CO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CA305E8-EBD6-D040-9D39-37D255D8CCC8}"/>
              </a:ext>
            </a:extLst>
          </p:cNvPr>
          <p:cNvSpPr/>
          <p:nvPr/>
        </p:nvSpPr>
        <p:spPr>
          <a:xfrm>
            <a:off x="4561114" y="2767103"/>
            <a:ext cx="306977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57E3D-6011-2C93-8E89-3A889CE1337A}"/>
              </a:ext>
            </a:extLst>
          </p:cNvPr>
          <p:cNvSpPr txBox="1"/>
          <p:nvPr/>
        </p:nvSpPr>
        <p:spPr>
          <a:xfrm>
            <a:off x="5280659" y="2266480"/>
            <a:ext cx="163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8TB/ 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5F1CA-030F-B3E7-385E-1D2FF6192525}"/>
              </a:ext>
            </a:extLst>
          </p:cNvPr>
          <p:cNvSpPr txBox="1"/>
          <p:nvPr/>
        </p:nvSpPr>
        <p:spPr>
          <a:xfrm>
            <a:off x="1643276" y="319399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Telescope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BB480-1737-4996-D9E5-5D96B2CACE35}"/>
              </a:ext>
            </a:extLst>
          </p:cNvPr>
          <p:cNvSpPr txBox="1"/>
          <p:nvPr/>
        </p:nvSpPr>
        <p:spPr>
          <a:xfrm>
            <a:off x="8522796" y="196558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Center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7B16EC2-2714-F674-45E8-0986F13B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6749751-D54E-DF8D-D306-C228C29D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6FEE4E1-8D67-8BE8-20E5-3E35CEF0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EF05EF-D196-5F64-D16D-1C105DDEB6A0}"/>
              </a:ext>
            </a:extLst>
          </p:cNvPr>
          <p:cNvSpPr/>
          <p:nvPr/>
        </p:nvSpPr>
        <p:spPr>
          <a:xfrm>
            <a:off x="3517351" y="733458"/>
            <a:ext cx="5157296" cy="4706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9B35C-6D43-3362-C631-86E020951A09}"/>
              </a:ext>
            </a:extLst>
          </p:cNvPr>
          <p:cNvSpPr txBox="1"/>
          <p:nvPr/>
        </p:nvSpPr>
        <p:spPr>
          <a:xfrm>
            <a:off x="3827609" y="1417634"/>
            <a:ext cx="453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full operations….</a:t>
            </a:r>
          </a:p>
        </p:txBody>
      </p:sp>
    </p:spTree>
    <p:extLst>
      <p:ext uri="{BB962C8B-B14F-4D97-AF65-F5344CB8AC3E}">
        <p14:creationId xmlns:p14="http://schemas.microsoft.com/office/powerpoint/2010/main" val="66102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EB4893A-B8BE-A5AF-8AE8-B65581EE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A62A814-721C-DB70-192D-F03C42862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11583"/>
          <a:stretch/>
        </p:blipFill>
        <p:spPr bwMode="auto">
          <a:xfrm>
            <a:off x="924514" y="807190"/>
            <a:ext cx="3463451" cy="39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0D73E4-C3F5-AD3B-91C4-00A2B5CA0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" b="3639"/>
          <a:stretch/>
        </p:blipFill>
        <p:spPr bwMode="auto">
          <a:xfrm>
            <a:off x="7804034" y="658223"/>
            <a:ext cx="3463450" cy="42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0AF26-7D86-1A2F-1F17-D0FEBD08138F}"/>
              </a:ext>
            </a:extLst>
          </p:cNvPr>
          <p:cNvSpPr txBox="1"/>
          <p:nvPr/>
        </p:nvSpPr>
        <p:spPr>
          <a:xfrm>
            <a:off x="1707735" y="4899014"/>
            <a:ext cx="202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📍Maui, Hawai’i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CF24-0847-3DE4-2691-5CB5D0AD1415}"/>
              </a:ext>
            </a:extLst>
          </p:cNvPr>
          <p:cNvSpPr txBox="1"/>
          <p:nvPr/>
        </p:nvSpPr>
        <p:spPr>
          <a:xfrm>
            <a:off x="8639508" y="5034201"/>
            <a:ext cx="179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📍Boulder, CO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CA305E8-EBD6-D040-9D39-37D255D8CCC8}"/>
              </a:ext>
            </a:extLst>
          </p:cNvPr>
          <p:cNvSpPr/>
          <p:nvPr/>
        </p:nvSpPr>
        <p:spPr>
          <a:xfrm>
            <a:off x="4561114" y="2767103"/>
            <a:ext cx="306977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57E3D-6011-2C93-8E89-3A889CE1337A}"/>
              </a:ext>
            </a:extLst>
          </p:cNvPr>
          <p:cNvSpPr txBox="1"/>
          <p:nvPr/>
        </p:nvSpPr>
        <p:spPr>
          <a:xfrm>
            <a:off x="5280659" y="2266480"/>
            <a:ext cx="163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8TB/ 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5F1CA-030F-B3E7-385E-1D2FF6192525}"/>
              </a:ext>
            </a:extLst>
          </p:cNvPr>
          <p:cNvSpPr txBox="1"/>
          <p:nvPr/>
        </p:nvSpPr>
        <p:spPr>
          <a:xfrm>
            <a:off x="1643276" y="319399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Telescope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BB480-1737-4996-D9E5-5D96B2CACE35}"/>
              </a:ext>
            </a:extLst>
          </p:cNvPr>
          <p:cNvSpPr txBox="1"/>
          <p:nvPr/>
        </p:nvSpPr>
        <p:spPr>
          <a:xfrm>
            <a:off x="8522796" y="196558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Center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7B16EC2-2714-F674-45E8-0986F13B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6749751-D54E-DF8D-D306-C228C29D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6FEE4E1-8D67-8BE8-20E5-3E35CEF0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EF05EF-D196-5F64-D16D-1C105DDEB6A0}"/>
              </a:ext>
            </a:extLst>
          </p:cNvPr>
          <p:cNvSpPr/>
          <p:nvPr/>
        </p:nvSpPr>
        <p:spPr>
          <a:xfrm>
            <a:off x="3517351" y="733458"/>
            <a:ext cx="5157296" cy="4706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9B35C-6D43-3362-C631-86E020951A09}"/>
              </a:ext>
            </a:extLst>
          </p:cNvPr>
          <p:cNvSpPr txBox="1"/>
          <p:nvPr/>
        </p:nvSpPr>
        <p:spPr>
          <a:xfrm>
            <a:off x="3827609" y="1417634"/>
            <a:ext cx="4536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full operations….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frames per second</a:t>
            </a:r>
          </a:p>
        </p:txBody>
      </p:sp>
    </p:spTree>
    <p:extLst>
      <p:ext uri="{BB962C8B-B14F-4D97-AF65-F5344CB8AC3E}">
        <p14:creationId xmlns:p14="http://schemas.microsoft.com/office/powerpoint/2010/main" val="188522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EB4893A-B8BE-A5AF-8AE8-B65581EE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A62A814-721C-DB70-192D-F03C42862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11583"/>
          <a:stretch/>
        </p:blipFill>
        <p:spPr bwMode="auto">
          <a:xfrm>
            <a:off x="924514" y="807190"/>
            <a:ext cx="3463451" cy="39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0D73E4-C3F5-AD3B-91C4-00A2B5CA0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" b="3639"/>
          <a:stretch/>
        </p:blipFill>
        <p:spPr bwMode="auto">
          <a:xfrm>
            <a:off x="7804034" y="658223"/>
            <a:ext cx="3463450" cy="42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0AF26-7D86-1A2F-1F17-D0FEBD08138F}"/>
              </a:ext>
            </a:extLst>
          </p:cNvPr>
          <p:cNvSpPr txBox="1"/>
          <p:nvPr/>
        </p:nvSpPr>
        <p:spPr>
          <a:xfrm>
            <a:off x="1707735" y="4899014"/>
            <a:ext cx="202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📍Maui, Hawai’i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CF24-0847-3DE4-2691-5CB5D0AD1415}"/>
              </a:ext>
            </a:extLst>
          </p:cNvPr>
          <p:cNvSpPr txBox="1"/>
          <p:nvPr/>
        </p:nvSpPr>
        <p:spPr>
          <a:xfrm>
            <a:off x="8639508" y="5034201"/>
            <a:ext cx="179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📍Boulder, CO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CA305E8-EBD6-D040-9D39-37D255D8CCC8}"/>
              </a:ext>
            </a:extLst>
          </p:cNvPr>
          <p:cNvSpPr/>
          <p:nvPr/>
        </p:nvSpPr>
        <p:spPr>
          <a:xfrm>
            <a:off x="4561114" y="2767103"/>
            <a:ext cx="306977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57E3D-6011-2C93-8E89-3A889CE1337A}"/>
              </a:ext>
            </a:extLst>
          </p:cNvPr>
          <p:cNvSpPr txBox="1"/>
          <p:nvPr/>
        </p:nvSpPr>
        <p:spPr>
          <a:xfrm>
            <a:off x="5280659" y="2266480"/>
            <a:ext cx="163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8TB/ 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5F1CA-030F-B3E7-385E-1D2FF6192525}"/>
              </a:ext>
            </a:extLst>
          </p:cNvPr>
          <p:cNvSpPr txBox="1"/>
          <p:nvPr/>
        </p:nvSpPr>
        <p:spPr>
          <a:xfrm>
            <a:off x="1643276" y="319399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Telescope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BB480-1737-4996-D9E5-5D96B2CACE35}"/>
              </a:ext>
            </a:extLst>
          </p:cNvPr>
          <p:cNvSpPr txBox="1"/>
          <p:nvPr/>
        </p:nvSpPr>
        <p:spPr>
          <a:xfrm>
            <a:off x="8522796" y="196558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Center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7B16EC2-2714-F674-45E8-0986F13B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6749751-D54E-DF8D-D306-C228C29D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6FEE4E1-8D67-8BE8-20E5-3E35CEF0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EF05EF-D196-5F64-D16D-1C105DDEB6A0}"/>
              </a:ext>
            </a:extLst>
          </p:cNvPr>
          <p:cNvSpPr/>
          <p:nvPr/>
        </p:nvSpPr>
        <p:spPr>
          <a:xfrm>
            <a:off x="3517351" y="733458"/>
            <a:ext cx="5157296" cy="4706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9B35C-6D43-3362-C631-86E020951A09}"/>
              </a:ext>
            </a:extLst>
          </p:cNvPr>
          <p:cNvSpPr txBox="1"/>
          <p:nvPr/>
        </p:nvSpPr>
        <p:spPr>
          <a:xfrm>
            <a:off x="3827609" y="1417634"/>
            <a:ext cx="4536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full operations….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frames per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95 MB per second</a:t>
            </a:r>
          </a:p>
        </p:txBody>
      </p:sp>
    </p:spTree>
    <p:extLst>
      <p:ext uri="{BB962C8B-B14F-4D97-AF65-F5344CB8AC3E}">
        <p14:creationId xmlns:p14="http://schemas.microsoft.com/office/powerpoint/2010/main" val="204015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EB4893A-B8BE-A5AF-8AE8-B65581EE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A62A814-721C-DB70-192D-F03C42862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11583"/>
          <a:stretch/>
        </p:blipFill>
        <p:spPr bwMode="auto">
          <a:xfrm>
            <a:off x="924514" y="807190"/>
            <a:ext cx="3463451" cy="39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0D73E4-C3F5-AD3B-91C4-00A2B5CA0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" b="3639"/>
          <a:stretch/>
        </p:blipFill>
        <p:spPr bwMode="auto">
          <a:xfrm>
            <a:off x="7804034" y="658223"/>
            <a:ext cx="3463450" cy="42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0AF26-7D86-1A2F-1F17-D0FEBD08138F}"/>
              </a:ext>
            </a:extLst>
          </p:cNvPr>
          <p:cNvSpPr txBox="1"/>
          <p:nvPr/>
        </p:nvSpPr>
        <p:spPr>
          <a:xfrm>
            <a:off x="1707735" y="4899014"/>
            <a:ext cx="202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📍Maui, Hawai’i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CF24-0847-3DE4-2691-5CB5D0AD1415}"/>
              </a:ext>
            </a:extLst>
          </p:cNvPr>
          <p:cNvSpPr txBox="1"/>
          <p:nvPr/>
        </p:nvSpPr>
        <p:spPr>
          <a:xfrm>
            <a:off x="8639508" y="5034201"/>
            <a:ext cx="179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📍Boulder, CO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CA305E8-EBD6-D040-9D39-37D255D8CCC8}"/>
              </a:ext>
            </a:extLst>
          </p:cNvPr>
          <p:cNvSpPr/>
          <p:nvPr/>
        </p:nvSpPr>
        <p:spPr>
          <a:xfrm>
            <a:off x="4561114" y="2767103"/>
            <a:ext cx="306977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57E3D-6011-2C93-8E89-3A889CE1337A}"/>
              </a:ext>
            </a:extLst>
          </p:cNvPr>
          <p:cNvSpPr txBox="1"/>
          <p:nvPr/>
        </p:nvSpPr>
        <p:spPr>
          <a:xfrm>
            <a:off x="5280659" y="2266480"/>
            <a:ext cx="163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8TB/ 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5F1CA-030F-B3E7-385E-1D2FF6192525}"/>
              </a:ext>
            </a:extLst>
          </p:cNvPr>
          <p:cNvSpPr txBox="1"/>
          <p:nvPr/>
        </p:nvSpPr>
        <p:spPr>
          <a:xfrm>
            <a:off x="1643276" y="319399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Telescope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BB480-1737-4996-D9E5-5D96B2CACE35}"/>
              </a:ext>
            </a:extLst>
          </p:cNvPr>
          <p:cNvSpPr txBox="1"/>
          <p:nvPr/>
        </p:nvSpPr>
        <p:spPr>
          <a:xfrm>
            <a:off x="8522796" y="196558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Center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7B16EC2-2714-F674-45E8-0986F13B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6749751-D54E-DF8D-D306-C228C29D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6FEE4E1-8D67-8BE8-20E5-3E35CEF0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EF05EF-D196-5F64-D16D-1C105DDEB6A0}"/>
              </a:ext>
            </a:extLst>
          </p:cNvPr>
          <p:cNvSpPr/>
          <p:nvPr/>
        </p:nvSpPr>
        <p:spPr>
          <a:xfrm>
            <a:off x="3517351" y="733458"/>
            <a:ext cx="5157296" cy="4706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9B35C-6D43-3362-C631-86E020951A09}"/>
              </a:ext>
            </a:extLst>
          </p:cNvPr>
          <p:cNvSpPr txBox="1"/>
          <p:nvPr/>
        </p:nvSpPr>
        <p:spPr>
          <a:xfrm>
            <a:off x="3827609" y="1417634"/>
            <a:ext cx="4536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full operations….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frames per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95 MB per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So far….</a:t>
            </a:r>
          </a:p>
        </p:txBody>
      </p:sp>
    </p:spTree>
    <p:extLst>
      <p:ext uri="{BB962C8B-B14F-4D97-AF65-F5344CB8AC3E}">
        <p14:creationId xmlns:p14="http://schemas.microsoft.com/office/powerpoint/2010/main" val="346447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EB4893A-B8BE-A5AF-8AE8-B65581EE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A62A814-721C-DB70-192D-F03C42862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11583"/>
          <a:stretch/>
        </p:blipFill>
        <p:spPr bwMode="auto">
          <a:xfrm>
            <a:off x="924514" y="807190"/>
            <a:ext cx="3463451" cy="39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0D73E4-C3F5-AD3B-91C4-00A2B5CA0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" b="3639"/>
          <a:stretch/>
        </p:blipFill>
        <p:spPr bwMode="auto">
          <a:xfrm>
            <a:off x="7804034" y="658223"/>
            <a:ext cx="3463450" cy="42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0AF26-7D86-1A2F-1F17-D0FEBD08138F}"/>
              </a:ext>
            </a:extLst>
          </p:cNvPr>
          <p:cNvSpPr txBox="1"/>
          <p:nvPr/>
        </p:nvSpPr>
        <p:spPr>
          <a:xfrm>
            <a:off x="1707735" y="4899014"/>
            <a:ext cx="202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📍Maui, Hawai’i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CF24-0847-3DE4-2691-5CB5D0AD1415}"/>
              </a:ext>
            </a:extLst>
          </p:cNvPr>
          <p:cNvSpPr txBox="1"/>
          <p:nvPr/>
        </p:nvSpPr>
        <p:spPr>
          <a:xfrm>
            <a:off x="8639508" y="5034201"/>
            <a:ext cx="179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📍Boulder, CO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CA305E8-EBD6-D040-9D39-37D255D8CCC8}"/>
              </a:ext>
            </a:extLst>
          </p:cNvPr>
          <p:cNvSpPr/>
          <p:nvPr/>
        </p:nvSpPr>
        <p:spPr>
          <a:xfrm>
            <a:off x="4561114" y="2767103"/>
            <a:ext cx="306977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57E3D-6011-2C93-8E89-3A889CE1337A}"/>
              </a:ext>
            </a:extLst>
          </p:cNvPr>
          <p:cNvSpPr txBox="1"/>
          <p:nvPr/>
        </p:nvSpPr>
        <p:spPr>
          <a:xfrm>
            <a:off x="5280659" y="2266480"/>
            <a:ext cx="163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8TB/ 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5F1CA-030F-B3E7-385E-1D2FF6192525}"/>
              </a:ext>
            </a:extLst>
          </p:cNvPr>
          <p:cNvSpPr txBox="1"/>
          <p:nvPr/>
        </p:nvSpPr>
        <p:spPr>
          <a:xfrm>
            <a:off x="1643276" y="319399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Telescope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BB480-1737-4996-D9E5-5D96B2CACE35}"/>
              </a:ext>
            </a:extLst>
          </p:cNvPr>
          <p:cNvSpPr txBox="1"/>
          <p:nvPr/>
        </p:nvSpPr>
        <p:spPr>
          <a:xfrm>
            <a:off x="8522796" y="196558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Center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7B16EC2-2714-F674-45E8-0986F13B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6749751-D54E-DF8D-D306-C228C29D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6FEE4E1-8D67-8BE8-20E5-3E35CEF0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EF05EF-D196-5F64-D16D-1C105DDEB6A0}"/>
              </a:ext>
            </a:extLst>
          </p:cNvPr>
          <p:cNvSpPr/>
          <p:nvPr/>
        </p:nvSpPr>
        <p:spPr>
          <a:xfrm>
            <a:off x="3517351" y="733458"/>
            <a:ext cx="5157296" cy="4706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9B35C-6D43-3362-C631-86E020951A09}"/>
              </a:ext>
            </a:extLst>
          </p:cNvPr>
          <p:cNvSpPr txBox="1"/>
          <p:nvPr/>
        </p:nvSpPr>
        <p:spPr>
          <a:xfrm>
            <a:off x="3827609" y="1417634"/>
            <a:ext cx="45367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full operations….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frames per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95 MB per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So far….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~15 million frames (2 frames per second)</a:t>
            </a:r>
          </a:p>
        </p:txBody>
      </p:sp>
    </p:spTree>
    <p:extLst>
      <p:ext uri="{BB962C8B-B14F-4D97-AF65-F5344CB8AC3E}">
        <p14:creationId xmlns:p14="http://schemas.microsoft.com/office/powerpoint/2010/main" val="136825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EB4893A-B8BE-A5AF-8AE8-B65581EE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A62A814-721C-DB70-192D-F03C42862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11583"/>
          <a:stretch/>
        </p:blipFill>
        <p:spPr bwMode="auto">
          <a:xfrm>
            <a:off x="924514" y="807190"/>
            <a:ext cx="3463451" cy="39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0D73E4-C3F5-AD3B-91C4-00A2B5CA0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" b="3639"/>
          <a:stretch/>
        </p:blipFill>
        <p:spPr bwMode="auto">
          <a:xfrm>
            <a:off x="7804034" y="658223"/>
            <a:ext cx="3463450" cy="42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0AF26-7D86-1A2F-1F17-D0FEBD08138F}"/>
              </a:ext>
            </a:extLst>
          </p:cNvPr>
          <p:cNvSpPr txBox="1"/>
          <p:nvPr/>
        </p:nvSpPr>
        <p:spPr>
          <a:xfrm>
            <a:off x="1707735" y="4899014"/>
            <a:ext cx="202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📍Maui, Hawai’i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CF24-0847-3DE4-2691-5CB5D0AD1415}"/>
              </a:ext>
            </a:extLst>
          </p:cNvPr>
          <p:cNvSpPr txBox="1"/>
          <p:nvPr/>
        </p:nvSpPr>
        <p:spPr>
          <a:xfrm>
            <a:off x="8639508" y="5034201"/>
            <a:ext cx="179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📍Boulder, CO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CA305E8-EBD6-D040-9D39-37D255D8CCC8}"/>
              </a:ext>
            </a:extLst>
          </p:cNvPr>
          <p:cNvSpPr/>
          <p:nvPr/>
        </p:nvSpPr>
        <p:spPr>
          <a:xfrm>
            <a:off x="4561114" y="2767103"/>
            <a:ext cx="306977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57E3D-6011-2C93-8E89-3A889CE1337A}"/>
              </a:ext>
            </a:extLst>
          </p:cNvPr>
          <p:cNvSpPr txBox="1"/>
          <p:nvPr/>
        </p:nvSpPr>
        <p:spPr>
          <a:xfrm>
            <a:off x="5280659" y="2266480"/>
            <a:ext cx="163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8TB/ 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5F1CA-030F-B3E7-385E-1D2FF6192525}"/>
              </a:ext>
            </a:extLst>
          </p:cNvPr>
          <p:cNvSpPr txBox="1"/>
          <p:nvPr/>
        </p:nvSpPr>
        <p:spPr>
          <a:xfrm>
            <a:off x="1643276" y="319399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Telescope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BB480-1737-4996-D9E5-5D96B2CACE35}"/>
              </a:ext>
            </a:extLst>
          </p:cNvPr>
          <p:cNvSpPr txBox="1"/>
          <p:nvPr/>
        </p:nvSpPr>
        <p:spPr>
          <a:xfrm>
            <a:off x="8522796" y="196558"/>
            <a:ext cx="20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Center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7B16EC2-2714-F674-45E8-0986F13B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6749751-D54E-DF8D-D306-C228C29D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6FEE4E1-8D67-8BE8-20E5-3E35CEF0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EF05EF-D196-5F64-D16D-1C105DDEB6A0}"/>
              </a:ext>
            </a:extLst>
          </p:cNvPr>
          <p:cNvSpPr/>
          <p:nvPr/>
        </p:nvSpPr>
        <p:spPr>
          <a:xfrm>
            <a:off x="3517351" y="733458"/>
            <a:ext cx="5157296" cy="4706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9B35C-6D43-3362-C631-86E020951A09}"/>
              </a:ext>
            </a:extLst>
          </p:cNvPr>
          <p:cNvSpPr txBox="1"/>
          <p:nvPr/>
        </p:nvSpPr>
        <p:spPr>
          <a:xfrm>
            <a:off x="3827609" y="1417634"/>
            <a:ext cx="4536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full operations….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frames per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95 MB per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So far….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~15 million frames (2 frames per second)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300 TB of raw data (100 TB of calibrated data)</a:t>
            </a:r>
          </a:p>
        </p:txBody>
      </p:sp>
    </p:spTree>
    <p:extLst>
      <p:ext uri="{BB962C8B-B14F-4D97-AF65-F5344CB8AC3E}">
        <p14:creationId xmlns:p14="http://schemas.microsoft.com/office/powerpoint/2010/main" val="303217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1846CA91-19D6-7CCB-C017-5C8DB2A3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36" y="5532437"/>
            <a:ext cx="2209237" cy="13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6BBCDE32-421D-D348-AF19-E624867D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1" y="5347306"/>
            <a:ext cx="2025925" cy="1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D628496-66EE-7447-6B82-CA918743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6" y="5323469"/>
            <a:ext cx="1526716" cy="15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4F33D6D0-AF82-9EC8-9A96-83DACBB64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808" y="103260"/>
            <a:ext cx="3598383" cy="4463379"/>
          </a:xfrm>
          <a:prstGeom prst="rect">
            <a:avLst/>
          </a:prstGeom>
        </p:spPr>
      </p:pic>
      <p:pic>
        <p:nvPicPr>
          <p:cNvPr id="16" name="Picture 15" descr="A diagram of a process&#10;&#10;Description automatically generated">
            <a:extLst>
              <a:ext uri="{FF2B5EF4-FFF2-40B4-BE49-F238E27FC236}">
                <a16:creationId xmlns:a16="http://schemas.microsoft.com/office/drawing/2014/main" id="{583A35D2-DF65-948B-19D0-2789D6F7C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586" y="3968749"/>
            <a:ext cx="2790275" cy="261118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8DA51E4E-0204-0773-FEFE-E870B22E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5824508"/>
            <a:ext cx="2322563" cy="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0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23732</TotalTime>
  <Words>1140</Words>
  <Application>Microsoft Macintosh PowerPoint</Application>
  <PresentationFormat>Widescreen</PresentationFormat>
  <Paragraphs>199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Building Modern Data Pipelines for the World’s Largest Solar Telescope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the Calibration of 8 TB of Data Per Day</dc:title>
  <dc:creator>Alysa Danielle Derks</dc:creator>
  <cp:lastModifiedBy>Alysa Danielle Derks</cp:lastModifiedBy>
  <cp:revision>6</cp:revision>
  <dcterms:created xsi:type="dcterms:W3CDTF">2023-06-27T20:47:12Z</dcterms:created>
  <dcterms:modified xsi:type="dcterms:W3CDTF">2023-10-05T02:14:41Z</dcterms:modified>
</cp:coreProperties>
</file>