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8" r:id="rId2"/>
    <p:sldId id="260" r:id="rId3"/>
    <p:sldId id="309" r:id="rId4"/>
    <p:sldId id="262" r:id="rId5"/>
    <p:sldId id="298" r:id="rId6"/>
    <p:sldId id="299" r:id="rId7"/>
    <p:sldId id="311" r:id="rId8"/>
    <p:sldId id="312" r:id="rId9"/>
    <p:sldId id="313" r:id="rId10"/>
    <p:sldId id="314" r:id="rId11"/>
    <p:sldId id="264" r:id="rId12"/>
    <p:sldId id="318" r:id="rId13"/>
    <p:sldId id="319" r:id="rId14"/>
    <p:sldId id="320" r:id="rId15"/>
    <p:sldId id="321" r:id="rId16"/>
    <p:sldId id="324" r:id="rId17"/>
    <p:sldId id="325" r:id="rId18"/>
    <p:sldId id="326" r:id="rId19"/>
    <p:sldId id="327" r:id="rId20"/>
    <p:sldId id="328" r:id="rId21"/>
    <p:sldId id="329" r:id="rId22"/>
    <p:sldId id="332" r:id="rId23"/>
    <p:sldId id="330" r:id="rId24"/>
    <p:sldId id="331" r:id="rId25"/>
    <p:sldId id="33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BE5D6"/>
    <a:srgbClr val="FFFFFF"/>
    <a:srgbClr val="FFB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4"/>
    <p:restoredTop sz="94694"/>
  </p:normalViewPr>
  <p:slideViewPr>
    <p:cSldViewPr snapToGrid="0">
      <p:cViewPr varScale="1">
        <p:scale>
          <a:sx n="121" d="100"/>
          <a:sy n="121" d="100"/>
        </p:scale>
        <p:origin x="6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5BCD1-73CE-E446-AE09-5331C339BBB8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61E41-D966-B548-8DB5-8B30F80AA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55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E41-D966-B548-8DB5-8B30F80AA3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08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E41-D966-B548-8DB5-8B30F80AA3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70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E41-D966-B548-8DB5-8B30F80AA3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96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E41-D966-B548-8DB5-8B30F80AA3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07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E41-D966-B548-8DB5-8B30F80AA3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08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E41-D966-B548-8DB5-8B30F80AA3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0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E41-D966-B548-8DB5-8B30F80AA3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58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E41-D966-B548-8DB5-8B30F80AA3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09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E41-D966-B548-8DB5-8B30F80AA3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48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E41-D966-B548-8DB5-8B30F80AA3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98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E41-D966-B548-8DB5-8B30F80AA3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21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E41-D966-B548-8DB5-8B30F80AA3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009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E41-D966-B548-8DB5-8B30F80AA3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46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E41-D966-B548-8DB5-8B30F80AA3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03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E41-D966-B548-8DB5-8B30F80AA3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06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E41-D966-B548-8DB5-8B30F80AA3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E41-D966-B548-8DB5-8B30F80AA3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49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E41-D966-B548-8DB5-8B30F80AA3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44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E41-D966-B548-8DB5-8B30F80AA3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46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E41-D966-B548-8DB5-8B30F80AA3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42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E41-D966-B548-8DB5-8B30F80AA3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72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E41-D966-B548-8DB5-8B30F80AA3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44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C61E41-D966-B548-8DB5-8B30F80AA3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64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6EC97-CE96-884D-A045-B7FAFD783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348EAB-206A-9C41-94C9-C2ED751D7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D2D24-471C-C440-BC58-3707EEC3A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A7FD-7C08-734F-A0C8-BCE4EF10AA00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26930-89A2-714B-802E-2924390EB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E3600-4D57-134C-8F93-7AB60CFB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FD94-E42A-8445-AA6F-90D953F0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85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7FE20-B4FE-9B47-9D71-204848A89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4C0E6C-ACF4-2B43-A688-E4FCEB037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5E78C-BD19-764A-8DDC-8198AC02A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A7FD-7C08-734F-A0C8-BCE4EF10AA00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B9900-5B73-4F4D-B5E5-EAF6CA7AD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EA7F2-9BC0-E940-8700-E1CECB8A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FD94-E42A-8445-AA6F-90D953F0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98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689A2B-D6BC-074C-A475-D6ACA5F0D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C25F4A-BD14-8C43-A8B8-2F9761B48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ADB18-6725-D84F-B9D5-327C7DA68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A7FD-7C08-734F-A0C8-BCE4EF10AA00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4D8F0-6F49-6642-9719-204C647B4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F8DAF-6A7E-A44D-B830-BFB9F44C7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FD94-E42A-8445-AA6F-90D953F0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58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3E570-26DC-8744-B39E-877EFB6B9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E9A15-8F00-2949-893D-D3F094B16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538C8-8DCB-DF45-8B26-C98292F39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A7FD-7C08-734F-A0C8-BCE4EF10AA00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794F3-AD10-F74A-8417-6A8224F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F32B6-D838-F54B-877F-9B4CD5315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FD94-E42A-8445-AA6F-90D953F0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5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D4995-B998-604F-82D5-C4F29D171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F155B-7256-7942-A18C-9784BE960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A03F4-35CB-E548-B042-80BB58B22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A7FD-7C08-734F-A0C8-BCE4EF10AA00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3A8D4-5942-E144-85D1-189E871D3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2B0FC-9310-1F4B-8969-01620366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FD94-E42A-8445-AA6F-90D953F0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7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FF117-6BEB-5746-8F4D-30F69DD22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A31C0-898C-C140-8F62-AD5E8AA18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05C2A-DF43-B249-89BC-F011E97A9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CAE6-1D1A-8942-94E3-ADD81A403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A7FD-7C08-734F-A0C8-BCE4EF10AA00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6ABB1D-238F-C44A-A313-BF7C598DC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1B8A1-188A-3A4E-BA88-5E78CBE3E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FD94-E42A-8445-AA6F-90D953F0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24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88386-2491-5A48-8A97-5C4E2D085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22405-39A1-4C40-9FC8-DB74EB52B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C324BE-D027-F34A-B5E6-1294ED439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93C60B-B85D-F54B-8CE0-88C9EFA7EE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1DCADC-A10D-2E4F-9334-F49E3AD88F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8BEE9B-DBC2-214E-8351-D2059D1FE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A7FD-7C08-734F-A0C8-BCE4EF10AA00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114B08-9C4D-6F4E-9B5D-D9503FF4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61BBC-5113-044E-B2AE-6D50342CF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FD94-E42A-8445-AA6F-90D953F0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9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FA7FC-9837-DA4D-889B-6267F57CA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0DEE57-AFBE-134D-92F6-EBDEDEA95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A7FD-7C08-734F-A0C8-BCE4EF10AA00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AF71F6-8B68-EF44-9DBB-7845F5D12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5EE5B-62DF-EA42-9F8A-D6055EF04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FD94-E42A-8445-AA6F-90D953F0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35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2CC3D3-00FD-344B-91FE-1B95D2885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A7FD-7C08-734F-A0C8-BCE4EF10AA00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860EBE-AE04-754F-B74B-FE6582B97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53DFD-31EF-DC49-966A-98BA6EAF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FD94-E42A-8445-AA6F-90D953F0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2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F5EE2-8571-CE45-BC82-24819629A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25C91-9414-624C-AD65-DFE4CB3BD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13E73D-6975-F240-A03E-C9B1B4641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187E1-1F4F-1F46-9E8F-DFC5474DB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A7FD-7C08-734F-A0C8-BCE4EF10AA00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95A34-FB5D-AC4F-9222-8CA6506E0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88572-1A72-B44E-979D-2D75FDB23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FD94-E42A-8445-AA6F-90D953F0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39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64B08-E2CA-884E-B6E9-5A8B24332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1195C5-4C50-7E47-B16C-0643CB4BC8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106FF-CE3D-414E-9420-176E8AC45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D1F22-9A1F-014E-B22C-F7B5DC7CF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A7FD-7C08-734F-A0C8-BCE4EF10AA00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73AF1-0CEB-5E4F-8C5C-4570BFCF1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400D5-73AB-9A43-A129-9E66D0A88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FD94-E42A-8445-AA6F-90D953F0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95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01E726-7B53-844E-93C6-6F944198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39D7A-CE75-E240-976D-5715DF280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3A378-5B2E-2643-B3F0-5EAACA33F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4A7FD-7C08-734F-A0C8-BCE4EF10AA00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B01F5-168D-3B4E-A25B-7AC8C05F8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3ECC9-2848-BF46-9CD3-1B75E6DEA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FD94-E42A-8445-AA6F-90D953F06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3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 generated image of a planet&#10;&#10;Description automatically generated">
            <a:extLst>
              <a:ext uri="{FF2B5EF4-FFF2-40B4-BE49-F238E27FC236}">
                <a16:creationId xmlns:a16="http://schemas.microsoft.com/office/drawing/2014/main" id="{01BEB032-E422-F61D-49DA-67D152A2C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42" r="9090" b="13044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EAD3C4-9017-EF6A-C213-67CBC500B98E}"/>
              </a:ext>
            </a:extLst>
          </p:cNvPr>
          <p:cNvSpPr txBox="1"/>
          <p:nvPr/>
        </p:nvSpPr>
        <p:spPr>
          <a:xfrm>
            <a:off x="341296" y="1117727"/>
            <a:ext cx="643951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i="0" u="none" strike="noStrike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Finding the pixel in the haystack: brute-force versus ML-based approach</a:t>
            </a:r>
            <a:endParaRPr lang="en-US" sz="3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1203A5-D460-7ACE-2150-29BDAC51011F}"/>
              </a:ext>
            </a:extLst>
          </p:cNvPr>
          <p:cNvSpPr txBox="1"/>
          <p:nvPr/>
        </p:nvSpPr>
        <p:spPr>
          <a:xfrm>
            <a:off x="341296" y="3272243"/>
            <a:ext cx="3987150" cy="1306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Raleway" pitchFamily="2" charset="77"/>
              </a:rPr>
              <a:t>Raphael Attie - NASA GSFC / GMU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Raleway" pitchFamily="2" charset="77"/>
              </a:rPr>
              <a:t>Michael Kirk – NASA GSFC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 err="1">
                <a:solidFill>
                  <a:schemeClr val="bg1"/>
                </a:solidFill>
                <a:latin typeface="Raleway" pitchFamily="2" charset="77"/>
              </a:rPr>
              <a:t>Srija</a:t>
            </a:r>
            <a:r>
              <a:rPr lang="en-US" sz="1600" dirty="0">
                <a:solidFill>
                  <a:schemeClr val="bg1"/>
                </a:solidFill>
                <a:latin typeface="Raleway" pitchFamily="2" charset="77"/>
              </a:rPr>
              <a:t> Chakraborty - USRA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Raleway" pitchFamily="2" charset="77"/>
              </a:rPr>
              <a:t>Barbara Thompson – NASA GSFC</a:t>
            </a:r>
          </a:p>
        </p:txBody>
      </p:sp>
      <p:pic>
        <p:nvPicPr>
          <p:cNvPr id="6" name="Picture 5" descr="A logo with a red and white circle&#10;&#10;Description automatically generated">
            <a:extLst>
              <a:ext uri="{FF2B5EF4-FFF2-40B4-BE49-F238E27FC236}">
                <a16:creationId xmlns:a16="http://schemas.microsoft.com/office/drawing/2014/main" id="{387A9899-3FDE-20E2-C68E-1843B1F32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" y="5616370"/>
            <a:ext cx="945417" cy="778274"/>
          </a:xfrm>
          <a:prstGeom prst="rect">
            <a:avLst/>
          </a:prstGeom>
        </p:spPr>
      </p:pic>
      <p:pic>
        <p:nvPicPr>
          <p:cNvPr id="11" name="Picture 10" descr="A green and yellow logo&#10;&#10;Description automatically generated">
            <a:extLst>
              <a:ext uri="{FF2B5EF4-FFF2-40B4-BE49-F238E27FC236}">
                <a16:creationId xmlns:a16="http://schemas.microsoft.com/office/drawing/2014/main" id="{D4695BA5-73F3-2B6A-33CE-F80107897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038" y="5528297"/>
            <a:ext cx="1142226" cy="738640"/>
          </a:xfrm>
          <a:prstGeom prst="rect">
            <a:avLst/>
          </a:prstGeom>
        </p:spPr>
      </p:pic>
      <p:pic>
        <p:nvPicPr>
          <p:cNvPr id="18" name="Picture 17" descr="A white text in a circle&#10;&#10;Description automatically generated">
            <a:extLst>
              <a:ext uri="{FF2B5EF4-FFF2-40B4-BE49-F238E27FC236}">
                <a16:creationId xmlns:a16="http://schemas.microsoft.com/office/drawing/2014/main" id="{9BBFF393-BE0E-28C9-2CA9-F251D7933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355" y="5608790"/>
            <a:ext cx="1142226" cy="84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38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66C395A-FA63-DB82-D8E1-41FB23081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85" y="271914"/>
            <a:ext cx="4721805" cy="7018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latin typeface="Raleway" pitchFamily="2" charset="77"/>
              </a:rPr>
              <a:t>Needle in a haystack: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DA0DA6-2F8F-F424-F459-F2F6460E414D}"/>
              </a:ext>
            </a:extLst>
          </p:cNvPr>
          <p:cNvSpPr txBox="1"/>
          <p:nvPr/>
        </p:nvSpPr>
        <p:spPr>
          <a:xfrm>
            <a:off x="432085" y="1197878"/>
            <a:ext cx="3868311" cy="3837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itchFamily="2" charset="77"/>
              </a:rPr>
              <a:t>Extracted spikes data in separate metadata files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itchFamily="2" charset="77"/>
              </a:rPr>
              <a:t>~</a:t>
            </a:r>
            <a:r>
              <a:rPr lang="en-US" sz="2000" b="1" dirty="0">
                <a:latin typeface="Raleway" pitchFamily="2" charset="77"/>
              </a:rPr>
              <a:t>200 Million</a:t>
            </a:r>
            <a:r>
              <a:rPr lang="en-US" sz="2000" dirty="0">
                <a:latin typeface="Raleway" pitchFamily="2" charset="77"/>
              </a:rPr>
              <a:t> files, each containing [</a:t>
            </a:r>
            <a:r>
              <a:rPr lang="en-US" sz="2000" b="1" dirty="0">
                <a:latin typeface="Raleway" pitchFamily="2" charset="77"/>
              </a:rPr>
              <a:t>10</a:t>
            </a:r>
            <a:r>
              <a:rPr lang="en-US" sz="2000" b="1" baseline="30000" dirty="0">
                <a:latin typeface="Raleway" pitchFamily="2" charset="77"/>
              </a:rPr>
              <a:t>3</a:t>
            </a:r>
            <a:r>
              <a:rPr lang="en-US" sz="2000" b="1" dirty="0">
                <a:latin typeface="Raleway" pitchFamily="2" charset="77"/>
              </a:rPr>
              <a:t> – 10</a:t>
            </a:r>
            <a:r>
              <a:rPr lang="en-US" sz="2000" b="1" baseline="30000" dirty="0">
                <a:latin typeface="Raleway" pitchFamily="2" charset="77"/>
              </a:rPr>
              <a:t>4</a:t>
            </a:r>
            <a:r>
              <a:rPr lang="en-US" sz="2000" dirty="0">
                <a:latin typeface="Raleway" pitchFamily="2" charset="77"/>
              </a:rPr>
              <a:t>] spikes 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b="1" dirty="0">
                <a:latin typeface="Raleway" pitchFamily="2" charset="77"/>
              </a:rPr>
              <a:t>Trillions</a:t>
            </a:r>
            <a:r>
              <a:rPr lang="en-US" sz="2000" dirty="0">
                <a:latin typeface="Raleway" pitchFamily="2" charset="77"/>
              </a:rPr>
              <a:t> Individual spikes in total 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b="1" dirty="0">
                <a:latin typeface="Raleway" pitchFamily="2" charset="77"/>
              </a:rPr>
              <a:t>~25 TB </a:t>
            </a:r>
            <a:r>
              <a:rPr lang="en-US" sz="2000" dirty="0">
                <a:latin typeface="Raleway" pitchFamily="2" charset="77"/>
              </a:rPr>
              <a:t>data to comb.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Raleway" pitchFamily="2" charset="77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Raleway" pitchFamily="2" charset="77"/>
              </a:rPr>
              <a:t>~ 1.5 million </a:t>
            </a:r>
            <a:r>
              <a:rPr lang="en-US" sz="2000" dirty="0">
                <a:latin typeface="Raleway" pitchFamily="2" charset="77"/>
              </a:rPr>
              <a:t>positive detections exist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Raleway" pitchFamily="2" charset="77"/>
              </a:rPr>
              <a:t>How do we find them?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Raleway" pitchFamily="2" charset="77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Raleway" pitchFamily="2" charset="77"/>
            </a:endParaRP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br>
              <a:rPr lang="en-US" sz="2000" dirty="0">
                <a:latin typeface="Raleway" pitchFamily="2" charset="77"/>
              </a:rPr>
            </a:br>
            <a:endParaRPr lang="en-US" sz="2000" dirty="0">
              <a:latin typeface="Raleway" pitchFamily="2" charset="77"/>
            </a:endParaRPr>
          </a:p>
        </p:txBody>
      </p:sp>
      <p:pic>
        <p:nvPicPr>
          <p:cNvPr id="3" name="Picture 2" descr="A screenshot of a computer generated image of a planet&#10;&#10;Description automatically generated">
            <a:extLst>
              <a:ext uri="{FF2B5EF4-FFF2-40B4-BE49-F238E27FC236}">
                <a16:creationId xmlns:a16="http://schemas.microsoft.com/office/drawing/2014/main" id="{D9C0926D-3AD0-6CA2-8881-9E26B086F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D6D8F8-70EB-D58B-0A57-C54EDBDB8DDF}"/>
              </a:ext>
            </a:extLst>
          </p:cNvPr>
          <p:cNvSpPr txBox="1"/>
          <p:nvPr/>
        </p:nvSpPr>
        <p:spPr>
          <a:xfrm>
            <a:off x="6095999" y="271914"/>
            <a:ext cx="415240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 Day: &gt;= 6 overlapping wavelengths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C0E405-03F7-0620-0DB4-C9E7B5A67831}"/>
              </a:ext>
            </a:extLst>
          </p:cNvPr>
          <p:cNvSpPr txBox="1"/>
          <p:nvPr/>
        </p:nvSpPr>
        <p:spPr>
          <a:xfrm>
            <a:off x="470799" y="5385757"/>
            <a:ext cx="4018073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If a spike exists in more than 3-channels at the same time and location, it is probably good. </a:t>
            </a:r>
          </a:p>
        </p:txBody>
      </p:sp>
    </p:spTree>
    <p:extLst>
      <p:ext uri="{BB962C8B-B14F-4D97-AF65-F5344CB8AC3E}">
        <p14:creationId xmlns:p14="http://schemas.microsoft.com/office/powerpoint/2010/main" val="536793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AECB83C-1FAE-3740-A1C4-DAEE00DF085A}"/>
              </a:ext>
            </a:extLst>
          </p:cNvPr>
          <p:cNvSpPr txBox="1"/>
          <p:nvPr/>
        </p:nvSpPr>
        <p:spPr>
          <a:xfrm>
            <a:off x="4104052" y="0"/>
            <a:ext cx="3983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Data Overview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506BE5-80A9-6F4D-951F-2323C292917F}"/>
              </a:ext>
            </a:extLst>
          </p:cNvPr>
          <p:cNvCxnSpPr/>
          <p:nvPr/>
        </p:nvCxnSpPr>
        <p:spPr>
          <a:xfrm>
            <a:off x="0" y="649540"/>
            <a:ext cx="12192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C308732D-8BF3-2912-6A04-E01856327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39" y="1114677"/>
            <a:ext cx="6050175" cy="2763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203A3E-2DC3-4F65-80AE-E8CF43946592}"/>
              </a:ext>
            </a:extLst>
          </p:cNvPr>
          <p:cNvSpPr txBox="1"/>
          <p:nvPr/>
        </p:nvSpPr>
        <p:spPr>
          <a:xfrm>
            <a:off x="6757059" y="1531917"/>
            <a:ext cx="40732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Spikes metadata in FITS files with 1 file per wavelength, with a 12-s cycle to produce spikes files for 7 wavelengths. </a:t>
            </a:r>
          </a:p>
          <a:p>
            <a:endParaRPr lang="en-US" dirty="0"/>
          </a:p>
          <a:p>
            <a:r>
              <a:rPr lang="en-US" dirty="0"/>
              <a:t>We grouped the data in series of 7 files (1 per wavelength), giving each 7-file series a unique group number. </a:t>
            </a:r>
          </a:p>
        </p:txBody>
      </p:sp>
    </p:spTree>
    <p:extLst>
      <p:ext uri="{BB962C8B-B14F-4D97-AF65-F5344CB8AC3E}">
        <p14:creationId xmlns:p14="http://schemas.microsoft.com/office/powerpoint/2010/main" val="3569840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AECB83C-1FAE-3740-A1C4-DAEE00DF085A}"/>
              </a:ext>
            </a:extLst>
          </p:cNvPr>
          <p:cNvSpPr txBox="1"/>
          <p:nvPr/>
        </p:nvSpPr>
        <p:spPr>
          <a:xfrm>
            <a:off x="4104052" y="0"/>
            <a:ext cx="3983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Data Overview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506BE5-80A9-6F4D-951F-2323C292917F}"/>
              </a:ext>
            </a:extLst>
          </p:cNvPr>
          <p:cNvCxnSpPr/>
          <p:nvPr/>
        </p:nvCxnSpPr>
        <p:spPr>
          <a:xfrm>
            <a:off x="0" y="649540"/>
            <a:ext cx="12192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02B981D4-936C-6DFB-46C9-536BCBD10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39" y="1114677"/>
            <a:ext cx="6050175" cy="2763402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B5C5126-9DFB-AB54-46F0-4601F01F122E}"/>
              </a:ext>
            </a:extLst>
          </p:cNvPr>
          <p:cNvSpPr/>
          <p:nvPr/>
        </p:nvSpPr>
        <p:spPr>
          <a:xfrm>
            <a:off x="358239" y="1440260"/>
            <a:ext cx="5931422" cy="2731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table&#10;&#10;Description automatically generated">
            <a:extLst>
              <a:ext uri="{FF2B5EF4-FFF2-40B4-BE49-F238E27FC236}">
                <a16:creationId xmlns:a16="http://schemas.microsoft.com/office/drawing/2014/main" id="{E13A4DCD-B5EA-AF21-9DC3-0F1D51CB81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26" r="51668"/>
          <a:stretch/>
        </p:blipFill>
        <p:spPr>
          <a:xfrm>
            <a:off x="2090056" y="4046925"/>
            <a:ext cx="1258785" cy="241090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08C60763-2B51-41B3-5CB4-AF4DC26DAD29}"/>
              </a:ext>
            </a:extLst>
          </p:cNvPr>
          <p:cNvCxnSpPr>
            <a:stCxn id="2" idx="1"/>
            <a:endCxn id="4" idx="1"/>
          </p:cNvCxnSpPr>
          <p:nvPr/>
        </p:nvCxnSpPr>
        <p:spPr>
          <a:xfrm rot="10800000" flipH="1" flipV="1">
            <a:off x="358238" y="1576825"/>
            <a:ext cx="1731817" cy="3675551"/>
          </a:xfrm>
          <a:prstGeom prst="bentConnector3">
            <a:avLst>
              <a:gd name="adj1" fmla="val -132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AEC5037-31E4-AD35-53B3-BC4F1E4AC99D}"/>
              </a:ext>
            </a:extLst>
          </p:cNvPr>
          <p:cNvSpPr txBox="1"/>
          <p:nvPr/>
        </p:nvSpPr>
        <p:spPr>
          <a:xfrm>
            <a:off x="3482439" y="4613739"/>
            <a:ext cx="6109854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/>
              <a:t>coords</a:t>
            </a:r>
            <a:r>
              <a:rPr lang="en-US" dirty="0"/>
              <a:t> – coordinates of the spikes in 1D on the 4k x 4k image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int1, int2</a:t>
            </a:r>
            <a:r>
              <a:rPr lang="en-US" dirty="0"/>
              <a:t> –  intensity before and after the correction of the spike.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0C30B8-7BFA-5D7D-ECAF-0E33DC7D2BFD}"/>
              </a:ext>
            </a:extLst>
          </p:cNvPr>
          <p:cNvSpPr txBox="1"/>
          <p:nvPr/>
        </p:nvSpPr>
        <p:spPr>
          <a:xfrm>
            <a:off x="6757059" y="1531917"/>
            <a:ext cx="40732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Spikes metadata in FITS files with 1 file per wavelength, with a 12-s cycle to produce spikes files for 7 wavelengths. </a:t>
            </a:r>
          </a:p>
          <a:p>
            <a:endParaRPr lang="en-US" dirty="0"/>
          </a:p>
          <a:p>
            <a:r>
              <a:rPr lang="en-US" dirty="0"/>
              <a:t>We grouped the data in series of 7 files (1 per wavelength), giving each 7-file series a unique group number. </a:t>
            </a:r>
          </a:p>
        </p:txBody>
      </p:sp>
    </p:spTree>
    <p:extLst>
      <p:ext uri="{BB962C8B-B14F-4D97-AF65-F5344CB8AC3E}">
        <p14:creationId xmlns:p14="http://schemas.microsoft.com/office/powerpoint/2010/main" val="1015164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AECB83C-1FAE-3740-A1C4-DAEE00DF085A}"/>
              </a:ext>
            </a:extLst>
          </p:cNvPr>
          <p:cNvSpPr txBox="1"/>
          <p:nvPr/>
        </p:nvSpPr>
        <p:spPr>
          <a:xfrm>
            <a:off x="4104052" y="0"/>
            <a:ext cx="3983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Data Overview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506BE5-80A9-6F4D-951F-2323C292917F}"/>
              </a:ext>
            </a:extLst>
          </p:cNvPr>
          <p:cNvCxnSpPr/>
          <p:nvPr/>
        </p:nvCxnSpPr>
        <p:spPr>
          <a:xfrm>
            <a:off x="0" y="649540"/>
            <a:ext cx="12192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02B981D4-936C-6DFB-46C9-536BCBD10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39" y="1114677"/>
            <a:ext cx="6050175" cy="2763402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B5C5126-9DFB-AB54-46F0-4601F01F122E}"/>
              </a:ext>
            </a:extLst>
          </p:cNvPr>
          <p:cNvSpPr/>
          <p:nvPr/>
        </p:nvSpPr>
        <p:spPr>
          <a:xfrm>
            <a:off x="358239" y="1440260"/>
            <a:ext cx="5931422" cy="2731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table&#10;&#10;Description automatically generated">
            <a:extLst>
              <a:ext uri="{FF2B5EF4-FFF2-40B4-BE49-F238E27FC236}">
                <a16:creationId xmlns:a16="http://schemas.microsoft.com/office/drawing/2014/main" id="{E13A4DCD-B5EA-AF21-9DC3-0F1D51CB81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99" r="1099"/>
          <a:stretch/>
        </p:blipFill>
        <p:spPr>
          <a:xfrm>
            <a:off x="358240" y="4046925"/>
            <a:ext cx="6050174" cy="241090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08C60763-2B51-41B3-5CB4-AF4DC26DAD29}"/>
              </a:ext>
            </a:extLst>
          </p:cNvPr>
          <p:cNvCxnSpPr>
            <a:stCxn id="2" idx="1"/>
            <a:endCxn id="4" idx="1"/>
          </p:cNvCxnSpPr>
          <p:nvPr/>
        </p:nvCxnSpPr>
        <p:spPr>
          <a:xfrm rot="10800000" flipH="1" flipV="1">
            <a:off x="358238" y="1576825"/>
            <a:ext cx="1" cy="3675551"/>
          </a:xfrm>
          <a:prstGeom prst="bentConnector3">
            <a:avLst>
              <a:gd name="adj1" fmla="val -2286000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A60366A-2679-AF22-B532-7ECEDC770DE5}"/>
              </a:ext>
            </a:extLst>
          </p:cNvPr>
          <p:cNvSpPr txBox="1"/>
          <p:nvPr/>
        </p:nvSpPr>
        <p:spPr>
          <a:xfrm>
            <a:off x="6757059" y="1531917"/>
            <a:ext cx="40732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Spikes metadata in FITS files with 1 file per wavelength, with a 12-s cycle to produce spikes files for 7 wavelengths. </a:t>
            </a:r>
          </a:p>
          <a:p>
            <a:endParaRPr lang="en-US" dirty="0"/>
          </a:p>
          <a:p>
            <a:r>
              <a:rPr lang="en-US" dirty="0"/>
              <a:t>We grouped the data in series of 7 files (1 per wavelength), giving each 7-file series a unique group number. </a:t>
            </a:r>
          </a:p>
        </p:txBody>
      </p:sp>
    </p:spTree>
    <p:extLst>
      <p:ext uri="{BB962C8B-B14F-4D97-AF65-F5344CB8AC3E}">
        <p14:creationId xmlns:p14="http://schemas.microsoft.com/office/powerpoint/2010/main" val="1461265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AECB83C-1FAE-3740-A1C4-DAEE00DF085A}"/>
              </a:ext>
            </a:extLst>
          </p:cNvPr>
          <p:cNvSpPr txBox="1"/>
          <p:nvPr/>
        </p:nvSpPr>
        <p:spPr>
          <a:xfrm>
            <a:off x="4104052" y="0"/>
            <a:ext cx="3983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Data Overview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506BE5-80A9-6F4D-951F-2323C292917F}"/>
              </a:ext>
            </a:extLst>
          </p:cNvPr>
          <p:cNvCxnSpPr/>
          <p:nvPr/>
        </p:nvCxnSpPr>
        <p:spPr>
          <a:xfrm>
            <a:off x="0" y="649540"/>
            <a:ext cx="121920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02B981D4-936C-6DFB-46C9-536BCBD10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39" y="1114677"/>
            <a:ext cx="6050175" cy="2763402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B5C5126-9DFB-AB54-46F0-4601F01F122E}"/>
              </a:ext>
            </a:extLst>
          </p:cNvPr>
          <p:cNvSpPr/>
          <p:nvPr/>
        </p:nvSpPr>
        <p:spPr>
          <a:xfrm>
            <a:off x="358239" y="1440260"/>
            <a:ext cx="5931422" cy="2731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table&#10;&#10;Description automatically generated">
            <a:extLst>
              <a:ext uri="{FF2B5EF4-FFF2-40B4-BE49-F238E27FC236}">
                <a16:creationId xmlns:a16="http://schemas.microsoft.com/office/drawing/2014/main" id="{E13A4DCD-B5EA-AF21-9DC3-0F1D51CB81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99" r="1099"/>
          <a:stretch/>
        </p:blipFill>
        <p:spPr>
          <a:xfrm>
            <a:off x="358240" y="4046925"/>
            <a:ext cx="6050174" cy="241090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08C60763-2B51-41B3-5CB4-AF4DC26DAD29}"/>
              </a:ext>
            </a:extLst>
          </p:cNvPr>
          <p:cNvCxnSpPr>
            <a:stCxn id="2" idx="1"/>
            <a:endCxn id="4" idx="1"/>
          </p:cNvCxnSpPr>
          <p:nvPr/>
        </p:nvCxnSpPr>
        <p:spPr>
          <a:xfrm rot="10800000" flipH="1" flipV="1">
            <a:off x="358238" y="1576825"/>
            <a:ext cx="1" cy="3675551"/>
          </a:xfrm>
          <a:prstGeom prst="bentConnector3">
            <a:avLst>
              <a:gd name="adj1" fmla="val -2286000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44C77CB-A672-7FA4-E636-C77CB6B3B3EB}"/>
              </a:ext>
            </a:extLst>
          </p:cNvPr>
          <p:cNvSpPr/>
          <p:nvPr/>
        </p:nvSpPr>
        <p:spPr>
          <a:xfrm>
            <a:off x="1543792" y="4046925"/>
            <a:ext cx="4864622" cy="263818"/>
          </a:xfrm>
          <a:prstGeom prst="roundRect">
            <a:avLst/>
          </a:prstGeom>
          <a:solidFill>
            <a:schemeClr val="accent2"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124AEA-9231-7984-1A4D-9ED94B01A63C}"/>
              </a:ext>
            </a:extLst>
          </p:cNvPr>
          <p:cNvSpPr txBox="1"/>
          <p:nvPr/>
        </p:nvSpPr>
        <p:spPr>
          <a:xfrm>
            <a:off x="3079516" y="4203662"/>
            <a:ext cx="179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Feature vector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47B5FB-C62B-2E0C-A1FE-0D962864C8ED}"/>
              </a:ext>
            </a:extLst>
          </p:cNvPr>
          <p:cNvSpPr txBox="1"/>
          <p:nvPr/>
        </p:nvSpPr>
        <p:spPr>
          <a:xfrm>
            <a:off x="6628905" y="1853422"/>
            <a:ext cx="538296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Features: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/>
              <a:t>GroupNumber</a:t>
            </a:r>
            <a:r>
              <a:rPr lang="en-US" dirty="0"/>
              <a:t> – A “group” is defined as a series of 7 files; one from each wavelength filter. Thousands of coordinates associated with the same group number. </a:t>
            </a:r>
            <a:endParaRPr lang="en-US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/>
              <a:t>coords</a:t>
            </a:r>
            <a:r>
              <a:rPr lang="en-US" dirty="0"/>
              <a:t> – coordinates of the spikes in 1D (converted to 2D on-the-fly)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int1, int2</a:t>
            </a:r>
            <a:r>
              <a:rPr lang="en-US" dirty="0"/>
              <a:t> –  intensity before and after the correction of the spike.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/>
              <a:t>wref</a:t>
            </a:r>
            <a:r>
              <a:rPr lang="en-US" dirty="0"/>
              <a:t> – wavelength filter of the measurement. An integer within [0 – 6]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W0,...,W6 </a:t>
            </a:r>
            <a:r>
              <a:rPr lang="en-US" dirty="0"/>
              <a:t>– truth matrix of the presence of an overlapping spikes measured in all 7 wavelengths.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Overlaps</a:t>
            </a:r>
            <a:r>
              <a:rPr lang="en-US" dirty="0"/>
              <a:t>: total number of spectral overlaps</a:t>
            </a:r>
          </a:p>
        </p:txBody>
      </p:sp>
    </p:spTree>
    <p:extLst>
      <p:ext uri="{BB962C8B-B14F-4D97-AF65-F5344CB8AC3E}">
        <p14:creationId xmlns:p14="http://schemas.microsoft.com/office/powerpoint/2010/main" val="2360692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3C63D2E-AC06-944E-97F0-53E84C952271}"/>
              </a:ext>
            </a:extLst>
          </p:cNvPr>
          <p:cNvSpPr txBox="1"/>
          <p:nvPr/>
        </p:nvSpPr>
        <p:spPr>
          <a:xfrm>
            <a:off x="1027715" y="94318"/>
            <a:ext cx="9802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Example for processing 200 group: (1 day has ~7000 groups, thousands of spikes per group) 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55F2AD-C537-AFDE-7690-7B1A57D27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07" y="1534311"/>
            <a:ext cx="8493661" cy="1711409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29C1AF-F3C8-7AF8-F41A-39B480C87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07" y="3435748"/>
            <a:ext cx="6048791" cy="23814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392682-C902-66B0-CC3F-16C37E585AFA}"/>
              </a:ext>
            </a:extLst>
          </p:cNvPr>
          <p:cNvSpPr txBox="1"/>
          <p:nvPr/>
        </p:nvSpPr>
        <p:spPr>
          <a:xfrm>
            <a:off x="8870868" y="1652336"/>
            <a:ext cx="1389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CPU version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20E7AD-C3F5-EE51-454A-23535E2FCD8A}"/>
              </a:ext>
            </a:extLst>
          </p:cNvPr>
          <p:cNvSpPr txBox="1"/>
          <p:nvPr/>
        </p:nvSpPr>
        <p:spPr>
          <a:xfrm>
            <a:off x="6425998" y="3612281"/>
            <a:ext cx="1389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GPU version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457325-4B82-353B-E1CB-C14CD87C4687}"/>
              </a:ext>
            </a:extLst>
          </p:cNvPr>
          <p:cNvSpPr/>
          <p:nvPr/>
        </p:nvSpPr>
        <p:spPr>
          <a:xfrm>
            <a:off x="692198" y="691204"/>
            <a:ext cx="10891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Brute force: Looking for “clusters” of at least 2 pixels across the 7 wavelengths, accounting for 1-pixel shifts between wavelengths due to instrument pointing discrepancies. This requires calculating distance matrices.</a:t>
            </a:r>
          </a:p>
        </p:txBody>
      </p:sp>
    </p:spTree>
    <p:extLst>
      <p:ext uri="{BB962C8B-B14F-4D97-AF65-F5344CB8AC3E}">
        <p14:creationId xmlns:p14="http://schemas.microsoft.com/office/powerpoint/2010/main" val="1302336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55F2AD-C537-AFDE-7690-7B1A57D27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07" y="1534311"/>
            <a:ext cx="8493661" cy="1711409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29C1AF-F3C8-7AF8-F41A-39B480C87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07" y="3435748"/>
            <a:ext cx="6048791" cy="23814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392682-C902-66B0-CC3F-16C37E585AFA}"/>
              </a:ext>
            </a:extLst>
          </p:cNvPr>
          <p:cNvSpPr txBox="1"/>
          <p:nvPr/>
        </p:nvSpPr>
        <p:spPr>
          <a:xfrm>
            <a:off x="8870868" y="1652336"/>
            <a:ext cx="1389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CPU version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20E7AD-C3F5-EE51-454A-23535E2FCD8A}"/>
              </a:ext>
            </a:extLst>
          </p:cNvPr>
          <p:cNvSpPr txBox="1"/>
          <p:nvPr/>
        </p:nvSpPr>
        <p:spPr>
          <a:xfrm>
            <a:off x="6425998" y="3612281"/>
            <a:ext cx="1389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GPU version</a:t>
            </a:r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561677AE-0F86-B4AC-949D-1C32A16773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605" r="28451"/>
          <a:stretch/>
        </p:blipFill>
        <p:spPr>
          <a:xfrm>
            <a:off x="3091544" y="4291966"/>
            <a:ext cx="8723249" cy="17018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3E47647-1F55-C920-BB87-E7DC2D38BB74}"/>
              </a:ext>
            </a:extLst>
          </p:cNvPr>
          <p:cNvSpPr/>
          <p:nvPr/>
        </p:nvSpPr>
        <p:spPr>
          <a:xfrm>
            <a:off x="4310743" y="4836333"/>
            <a:ext cx="819397" cy="2819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81CB25B-22F6-7935-3464-C36A06244D69}"/>
              </a:ext>
            </a:extLst>
          </p:cNvPr>
          <p:cNvSpPr/>
          <p:nvPr/>
        </p:nvSpPr>
        <p:spPr>
          <a:xfrm>
            <a:off x="4370119" y="5662632"/>
            <a:ext cx="819397" cy="2819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BE3A63-ED04-3EC1-0073-F5BBDFE7796C}"/>
              </a:ext>
            </a:extLst>
          </p:cNvPr>
          <p:cNvSpPr/>
          <p:nvPr/>
        </p:nvSpPr>
        <p:spPr>
          <a:xfrm>
            <a:off x="692198" y="691204"/>
            <a:ext cx="10891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Brute force: Looking for “clusters” of at least 2 pixels across the 7 wavelengths, accounting for 1-pixel shifts between wavelengths due to instrument pointing discrepancies. This requires calculating distance matrices.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A68BAC-68BC-ED75-1FE9-2364F44A935E}"/>
              </a:ext>
            </a:extLst>
          </p:cNvPr>
          <p:cNvSpPr txBox="1"/>
          <p:nvPr/>
        </p:nvSpPr>
        <p:spPr>
          <a:xfrm>
            <a:off x="1027715" y="94318"/>
            <a:ext cx="9802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Example for processing 200 group: (1 day has ~7000 groups, thousands of spikes per group) </a:t>
            </a:r>
          </a:p>
        </p:txBody>
      </p:sp>
    </p:spTree>
    <p:extLst>
      <p:ext uri="{BB962C8B-B14F-4D97-AF65-F5344CB8AC3E}">
        <p14:creationId xmlns:p14="http://schemas.microsoft.com/office/powerpoint/2010/main" val="3223403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CF6B3F-5F67-B5DE-ED9E-DD49D4E63F6E}"/>
              </a:ext>
            </a:extLst>
          </p:cNvPr>
          <p:cNvSpPr/>
          <p:nvPr/>
        </p:nvSpPr>
        <p:spPr>
          <a:xfrm>
            <a:off x="692198" y="691204"/>
            <a:ext cx="10891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Brute force: Looking for “clusters” of at least 2 pixels across the 7 wavelengths. This requires calculating distance matrices.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0F6903-942A-6E07-F804-81B76D62F07E}"/>
              </a:ext>
            </a:extLst>
          </p:cNvPr>
          <p:cNvSpPr txBox="1"/>
          <p:nvPr/>
        </p:nvSpPr>
        <p:spPr>
          <a:xfrm>
            <a:off x="692198" y="4670294"/>
            <a:ext cx="10636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Need to find all overlaps between all possible permutations of 7 wavelengths to detect “clusters” of spikes.</a:t>
            </a: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09A12B-8703-65A2-EFD8-D8F1B3D87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07" y="1534312"/>
            <a:ext cx="5870035" cy="1182768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23E257-F7B6-DF90-7403-C5644D3ED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07" y="2753321"/>
            <a:ext cx="4180366" cy="1645863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9C886BE-FD72-9D91-093B-FCB9D0889C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605" r="28451"/>
          <a:stretch/>
        </p:blipFill>
        <p:spPr>
          <a:xfrm>
            <a:off x="4620075" y="2988190"/>
            <a:ext cx="6028705" cy="11761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B05BDB-8142-DD0F-98ED-02F9DF7290E3}"/>
              </a:ext>
            </a:extLst>
          </p:cNvPr>
          <p:cNvSpPr txBox="1"/>
          <p:nvPr/>
        </p:nvSpPr>
        <p:spPr>
          <a:xfrm>
            <a:off x="1027715" y="94318"/>
            <a:ext cx="9802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Example for processing 200 group: (1 day has ~7000 groups, thousands of spikes per group) </a:t>
            </a:r>
          </a:p>
        </p:txBody>
      </p:sp>
    </p:spTree>
    <p:extLst>
      <p:ext uri="{BB962C8B-B14F-4D97-AF65-F5344CB8AC3E}">
        <p14:creationId xmlns:p14="http://schemas.microsoft.com/office/powerpoint/2010/main" val="934279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CF6B3F-5F67-B5DE-ED9E-DD49D4E63F6E}"/>
              </a:ext>
            </a:extLst>
          </p:cNvPr>
          <p:cNvSpPr/>
          <p:nvPr/>
        </p:nvSpPr>
        <p:spPr>
          <a:xfrm>
            <a:off x="692198" y="691204"/>
            <a:ext cx="10891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Brute force: Looking for “clusters” of at least 2 pixels across the 7 wavelengths. This requires calculating distance matrices.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0F6903-942A-6E07-F804-81B76D62F07E}"/>
              </a:ext>
            </a:extLst>
          </p:cNvPr>
          <p:cNvSpPr txBox="1"/>
          <p:nvPr/>
        </p:nvSpPr>
        <p:spPr>
          <a:xfrm>
            <a:off x="692198" y="4670294"/>
            <a:ext cx="106368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Need to find all overlaps between all possible permutations of 7 wavelengths to detect “clusters” of spikes.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With optimum CPU parallelization it would </a:t>
            </a:r>
            <a:r>
              <a:rPr lang="en-US" b="1" u="sng" dirty="0"/>
              <a:t>take a few months</a:t>
            </a:r>
            <a:r>
              <a:rPr lang="en-US" b="1" dirty="0"/>
              <a:t>… The process is 50 % I/O bound / </a:t>
            </a:r>
            <a:r>
              <a:rPr lang="en-US" b="1" dirty="0" err="1"/>
              <a:t>cpu</a:t>
            </a:r>
            <a:r>
              <a:rPr lang="en-US" b="1" dirty="0"/>
              <a:t>-bound. </a:t>
            </a: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09A12B-8703-65A2-EFD8-D8F1B3D87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07" y="1534312"/>
            <a:ext cx="5870035" cy="1182768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23E257-F7B6-DF90-7403-C5644D3ED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07" y="2753321"/>
            <a:ext cx="4180366" cy="1645863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9C886BE-FD72-9D91-093B-FCB9D0889C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605" r="28451"/>
          <a:stretch/>
        </p:blipFill>
        <p:spPr>
          <a:xfrm>
            <a:off x="4620075" y="2988190"/>
            <a:ext cx="6028705" cy="11761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1F2A26-84DF-17F1-479C-2D8E900D1B29}"/>
              </a:ext>
            </a:extLst>
          </p:cNvPr>
          <p:cNvSpPr txBox="1"/>
          <p:nvPr/>
        </p:nvSpPr>
        <p:spPr>
          <a:xfrm>
            <a:off x="1027715" y="94318"/>
            <a:ext cx="9802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Example for processing 200 group: (1 day has ~7000 groups, thousands of spikes per group) </a:t>
            </a:r>
          </a:p>
        </p:txBody>
      </p:sp>
    </p:spTree>
    <p:extLst>
      <p:ext uri="{BB962C8B-B14F-4D97-AF65-F5344CB8AC3E}">
        <p14:creationId xmlns:p14="http://schemas.microsoft.com/office/powerpoint/2010/main" val="2943148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CF6B3F-5F67-B5DE-ED9E-DD49D4E63F6E}"/>
              </a:ext>
            </a:extLst>
          </p:cNvPr>
          <p:cNvSpPr/>
          <p:nvPr/>
        </p:nvSpPr>
        <p:spPr>
          <a:xfrm>
            <a:off x="692198" y="691204"/>
            <a:ext cx="10891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Brute force: Looking for “clusters” of at least 2 pixels across the 7 wavelengths. This requires calculating distance matrices.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0F6903-942A-6E07-F804-81B76D62F07E}"/>
              </a:ext>
            </a:extLst>
          </p:cNvPr>
          <p:cNvSpPr txBox="1"/>
          <p:nvPr/>
        </p:nvSpPr>
        <p:spPr>
          <a:xfrm>
            <a:off x="692198" y="4670294"/>
            <a:ext cx="106368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Need to find all overlaps between all possible permutations of 7 wavelengths to detect “clusters” of spikes.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With optimum CPU parallelization it would </a:t>
            </a:r>
            <a:r>
              <a:rPr lang="en-US" b="1" u="sng" dirty="0"/>
              <a:t>take a few months</a:t>
            </a:r>
            <a:r>
              <a:rPr lang="en-US" b="1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GPU computation costly due to high-memory needs, not accessible to the regular SDO data user who wants to quickly re-spike images on a regular laptop.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b="1" dirty="0">
                <a:solidFill>
                  <a:schemeClr val="accent2"/>
                </a:solidFill>
              </a:rPr>
              <a:t>Explore fast ML methods, use GPU computation to create enough “ground-truth” validation/test sets. </a:t>
            </a: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09A12B-8703-65A2-EFD8-D8F1B3D87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07" y="1534312"/>
            <a:ext cx="5870035" cy="1182768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23E257-F7B6-DF90-7403-C5644D3ED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07" y="2753321"/>
            <a:ext cx="4180366" cy="1645863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9C886BE-FD72-9D91-093B-FCB9D0889C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605" r="28451"/>
          <a:stretch/>
        </p:blipFill>
        <p:spPr>
          <a:xfrm>
            <a:off x="4620075" y="2988190"/>
            <a:ext cx="6028705" cy="11761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FC44BF-79F2-6096-8A90-4FC1608F5BD2}"/>
              </a:ext>
            </a:extLst>
          </p:cNvPr>
          <p:cNvSpPr txBox="1"/>
          <p:nvPr/>
        </p:nvSpPr>
        <p:spPr>
          <a:xfrm>
            <a:off x="1027715" y="94318"/>
            <a:ext cx="9802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Example for processing 200 group: (1 day has ~7000 groups, thousands of spikes per group) </a:t>
            </a:r>
          </a:p>
        </p:txBody>
      </p:sp>
    </p:spTree>
    <p:extLst>
      <p:ext uri="{BB962C8B-B14F-4D97-AF65-F5344CB8AC3E}">
        <p14:creationId xmlns:p14="http://schemas.microsoft.com/office/powerpoint/2010/main" val="1461348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table, sitting, computer, animal&#10;&#10;Description automatically generated">
            <a:extLst>
              <a:ext uri="{FF2B5EF4-FFF2-40B4-BE49-F238E27FC236}">
                <a16:creationId xmlns:a16="http://schemas.microsoft.com/office/drawing/2014/main" id="{C40A472F-FD59-6240-9483-56B706233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143" r="8968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10" name="Picture 9" descr="A picture containing star, monitor, photo, sitting&#10;&#10;Description automatically generated">
            <a:extLst>
              <a:ext uri="{FF2B5EF4-FFF2-40B4-BE49-F238E27FC236}">
                <a16:creationId xmlns:a16="http://schemas.microsoft.com/office/drawing/2014/main" id="{625477FE-47B8-724C-ACC3-5D899DDE63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92" r="9119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2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9BC06B-250E-DF48-9339-9BB015F4C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1866048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Pixel Trash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489EE4-A41A-4649-BFA6-229B1E9B6A04}"/>
              </a:ext>
            </a:extLst>
          </p:cNvPr>
          <p:cNvSpPr txBox="1"/>
          <p:nvPr/>
        </p:nvSpPr>
        <p:spPr>
          <a:xfrm>
            <a:off x="3755668" y="3244334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◀︎ Original Image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632C36-E5E9-EF47-901B-0E6B1C94E2D3}"/>
              </a:ext>
            </a:extLst>
          </p:cNvPr>
          <p:cNvSpPr txBox="1"/>
          <p:nvPr/>
        </p:nvSpPr>
        <p:spPr>
          <a:xfrm>
            <a:off x="6653549" y="3254608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Cleaned Image 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36CC31-5F27-1D4F-A858-B571408CC02F}"/>
              </a:ext>
            </a:extLst>
          </p:cNvPr>
          <p:cNvSpPr txBox="1"/>
          <p:nvPr/>
        </p:nvSpPr>
        <p:spPr>
          <a:xfrm>
            <a:off x="4848963" y="4033300"/>
            <a:ext cx="2523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An automated algorithm cleans the image of cosmic ray spikes.</a:t>
            </a:r>
          </a:p>
        </p:txBody>
      </p:sp>
    </p:spTree>
    <p:extLst>
      <p:ext uri="{BB962C8B-B14F-4D97-AF65-F5344CB8AC3E}">
        <p14:creationId xmlns:p14="http://schemas.microsoft.com/office/powerpoint/2010/main" val="1727301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>
            <a:extLst>
              <a:ext uri="{FF2B5EF4-FFF2-40B4-BE49-F238E27FC236}">
                <a16:creationId xmlns:a16="http://schemas.microsoft.com/office/drawing/2014/main" id="{35D32C95-2E07-39BC-1BD6-3CCD2D0B57D0}"/>
              </a:ext>
            </a:extLst>
          </p:cNvPr>
          <p:cNvSpPr txBox="1"/>
          <p:nvPr/>
        </p:nvSpPr>
        <p:spPr>
          <a:xfrm rot="16200000">
            <a:off x="-663673" y="1276248"/>
            <a:ext cx="180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Training Dataset</a:t>
            </a:r>
          </a:p>
        </p:txBody>
      </p:sp>
      <p:sp>
        <p:nvSpPr>
          <p:cNvPr id="62" name="Rectangle: Rounded Corners 98">
            <a:extLst>
              <a:ext uri="{FF2B5EF4-FFF2-40B4-BE49-F238E27FC236}">
                <a16:creationId xmlns:a16="http://schemas.microsoft.com/office/drawing/2014/main" id="{808AF9A8-05FF-1A14-1B8D-EABA33061F3C}"/>
              </a:ext>
            </a:extLst>
          </p:cNvPr>
          <p:cNvSpPr/>
          <p:nvPr/>
        </p:nvSpPr>
        <p:spPr>
          <a:xfrm>
            <a:off x="405463" y="970875"/>
            <a:ext cx="2103989" cy="117102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Background Modeling using RXD (c), AE(d), VAE(3)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000F702-4F5C-AB38-5E98-4BE93584A414}"/>
              </a:ext>
            </a:extLst>
          </p:cNvPr>
          <p:cNvCxnSpPr/>
          <p:nvPr/>
        </p:nvCxnSpPr>
        <p:spPr>
          <a:xfrm>
            <a:off x="2621194" y="1485225"/>
            <a:ext cx="747346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B56BC0EC-B79A-7690-D18A-EC43AB80BE59}"/>
              </a:ext>
            </a:extLst>
          </p:cNvPr>
          <p:cNvSpPr txBox="1"/>
          <p:nvPr/>
        </p:nvSpPr>
        <p:spPr>
          <a:xfrm>
            <a:off x="3269479" y="64156"/>
            <a:ext cx="209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Anomaly Detection </a:t>
            </a:r>
            <a:r>
              <a:rPr lang="en-US" i="1" dirty="0"/>
              <a:t>(extraction)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3D25E30-27AF-5398-E8EE-AC2621205324}"/>
              </a:ext>
            </a:extLst>
          </p:cNvPr>
          <p:cNvSpPr/>
          <p:nvPr/>
        </p:nvSpPr>
        <p:spPr>
          <a:xfrm>
            <a:off x="3420928" y="754596"/>
            <a:ext cx="1650973" cy="17144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D5B1805-3C66-0766-A303-FD69610923A9}"/>
              </a:ext>
            </a:extLst>
          </p:cNvPr>
          <p:cNvSpPr txBox="1"/>
          <p:nvPr/>
        </p:nvSpPr>
        <p:spPr>
          <a:xfrm>
            <a:off x="3462278" y="2554763"/>
            <a:ext cx="1802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Tune detector threshold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2164874-A8C9-CA2C-C471-F5FDE5E65C83}"/>
              </a:ext>
            </a:extLst>
          </p:cNvPr>
          <p:cNvSpPr txBox="1"/>
          <p:nvPr/>
        </p:nvSpPr>
        <p:spPr>
          <a:xfrm>
            <a:off x="5269845" y="659841"/>
            <a:ext cx="18024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Analyze anomaly subclasses using reconstruction error vector of most anomalous bands</a:t>
            </a:r>
          </a:p>
        </p:txBody>
      </p:sp>
      <p:sp>
        <p:nvSpPr>
          <p:cNvPr id="68" name="Right Brace 67">
            <a:extLst>
              <a:ext uri="{FF2B5EF4-FFF2-40B4-BE49-F238E27FC236}">
                <a16:creationId xmlns:a16="http://schemas.microsoft.com/office/drawing/2014/main" id="{495968E7-1954-CB8C-F626-3D631A04C848}"/>
              </a:ext>
            </a:extLst>
          </p:cNvPr>
          <p:cNvSpPr/>
          <p:nvPr/>
        </p:nvSpPr>
        <p:spPr>
          <a:xfrm>
            <a:off x="5112982" y="896818"/>
            <a:ext cx="110637" cy="729122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8835844-7FA9-F171-82FE-35E2F0A8E64A}"/>
              </a:ext>
            </a:extLst>
          </p:cNvPr>
          <p:cNvSpPr txBox="1"/>
          <p:nvPr/>
        </p:nvSpPr>
        <p:spPr>
          <a:xfrm>
            <a:off x="1701235" y="151749"/>
            <a:ext cx="160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 on validation set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12C86E3-E1C9-8C88-2DC9-2E14CBE7D0BD}"/>
              </a:ext>
            </a:extLst>
          </p:cNvPr>
          <p:cNvSpPr txBox="1"/>
          <p:nvPr/>
        </p:nvSpPr>
        <p:spPr>
          <a:xfrm>
            <a:off x="5370745" y="73687"/>
            <a:ext cx="1802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Clustering</a:t>
            </a:r>
          </a:p>
          <a:p>
            <a:r>
              <a:rPr lang="en-US" i="1" dirty="0"/>
              <a:t>(identification)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0C596E2-95F0-F10F-4B48-EA9BC5439976}"/>
              </a:ext>
            </a:extLst>
          </p:cNvPr>
          <p:cNvCxnSpPr>
            <a:cxnSpLocks/>
          </p:cNvCxnSpPr>
          <p:nvPr/>
        </p:nvCxnSpPr>
        <p:spPr>
          <a:xfrm>
            <a:off x="7026042" y="16409"/>
            <a:ext cx="8171" cy="29813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65EB3A7-0E28-2787-6CF5-FF1D6EE594C1}"/>
              </a:ext>
            </a:extLst>
          </p:cNvPr>
          <p:cNvCxnSpPr>
            <a:cxnSpLocks/>
          </p:cNvCxnSpPr>
          <p:nvPr/>
        </p:nvCxnSpPr>
        <p:spPr>
          <a:xfrm flipV="1">
            <a:off x="105023" y="3119692"/>
            <a:ext cx="12014647" cy="8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32D1668D-A561-2567-753A-8FB5C0A9BDBE}"/>
              </a:ext>
            </a:extLst>
          </p:cNvPr>
          <p:cNvSpPr txBox="1"/>
          <p:nvPr/>
        </p:nvSpPr>
        <p:spPr>
          <a:xfrm>
            <a:off x="124549" y="2494640"/>
            <a:ext cx="257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(a) TRAINING: Extraction and Identification </a:t>
            </a:r>
          </a:p>
        </p:txBody>
      </p:sp>
      <p:sp>
        <p:nvSpPr>
          <p:cNvPr id="87" name="Rectangle: Rounded Corners 1">
            <a:extLst>
              <a:ext uri="{FF2B5EF4-FFF2-40B4-BE49-F238E27FC236}">
                <a16:creationId xmlns:a16="http://schemas.microsoft.com/office/drawing/2014/main" id="{CC9A569E-14E2-EDFF-2A2F-828D15E78B1A}"/>
              </a:ext>
            </a:extLst>
          </p:cNvPr>
          <p:cNvSpPr/>
          <p:nvPr/>
        </p:nvSpPr>
        <p:spPr>
          <a:xfrm>
            <a:off x="3565709" y="911805"/>
            <a:ext cx="1374619" cy="64633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Labels: Detections</a:t>
            </a:r>
          </a:p>
        </p:txBody>
      </p:sp>
      <p:sp>
        <p:nvSpPr>
          <p:cNvPr id="88" name="Rectangle: Rounded Corners 2">
            <a:extLst>
              <a:ext uri="{FF2B5EF4-FFF2-40B4-BE49-F238E27FC236}">
                <a16:creationId xmlns:a16="http://schemas.microsoft.com/office/drawing/2014/main" id="{1B54D6F8-711F-C6AC-0E39-82EA29C658DF}"/>
              </a:ext>
            </a:extLst>
          </p:cNvPr>
          <p:cNvSpPr/>
          <p:nvPr/>
        </p:nvSpPr>
        <p:spPr>
          <a:xfrm>
            <a:off x="3585540" y="1686394"/>
            <a:ext cx="1374619" cy="64633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Labels: Background</a:t>
            </a:r>
          </a:p>
        </p:txBody>
      </p:sp>
    </p:spTree>
    <p:extLst>
      <p:ext uri="{BB962C8B-B14F-4D97-AF65-F5344CB8AC3E}">
        <p14:creationId xmlns:p14="http://schemas.microsoft.com/office/powerpoint/2010/main" val="283810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1E6299-EA7E-F0C8-7721-13EE8F58D6A0}"/>
              </a:ext>
            </a:extLst>
          </p:cNvPr>
          <p:cNvSpPr txBox="1"/>
          <p:nvPr/>
        </p:nvSpPr>
        <p:spPr>
          <a:xfrm>
            <a:off x="11349555" y="446908"/>
            <a:ext cx="61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5D32C95-2E07-39BC-1BD6-3CCD2D0B57D0}"/>
              </a:ext>
            </a:extLst>
          </p:cNvPr>
          <p:cNvSpPr txBox="1"/>
          <p:nvPr/>
        </p:nvSpPr>
        <p:spPr>
          <a:xfrm rot="16200000">
            <a:off x="-663673" y="1276248"/>
            <a:ext cx="180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Training Dataset</a:t>
            </a:r>
          </a:p>
        </p:txBody>
      </p:sp>
      <p:sp>
        <p:nvSpPr>
          <p:cNvPr id="62" name="Rectangle: Rounded Corners 98">
            <a:extLst>
              <a:ext uri="{FF2B5EF4-FFF2-40B4-BE49-F238E27FC236}">
                <a16:creationId xmlns:a16="http://schemas.microsoft.com/office/drawing/2014/main" id="{808AF9A8-05FF-1A14-1B8D-EABA33061F3C}"/>
              </a:ext>
            </a:extLst>
          </p:cNvPr>
          <p:cNvSpPr/>
          <p:nvPr/>
        </p:nvSpPr>
        <p:spPr>
          <a:xfrm>
            <a:off x="405463" y="970875"/>
            <a:ext cx="2103989" cy="117102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Background Modeling using RXD (c), AE(d), VAE(3)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000F702-4F5C-AB38-5E98-4BE93584A414}"/>
              </a:ext>
            </a:extLst>
          </p:cNvPr>
          <p:cNvCxnSpPr/>
          <p:nvPr/>
        </p:nvCxnSpPr>
        <p:spPr>
          <a:xfrm>
            <a:off x="2621194" y="1485225"/>
            <a:ext cx="747346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B56BC0EC-B79A-7690-D18A-EC43AB80BE59}"/>
              </a:ext>
            </a:extLst>
          </p:cNvPr>
          <p:cNvSpPr txBox="1"/>
          <p:nvPr/>
        </p:nvSpPr>
        <p:spPr>
          <a:xfrm>
            <a:off x="3269479" y="64156"/>
            <a:ext cx="209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Anomaly Detection </a:t>
            </a:r>
            <a:r>
              <a:rPr lang="en-US" i="1" dirty="0"/>
              <a:t>(extraction)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3D25E30-27AF-5398-E8EE-AC2621205324}"/>
              </a:ext>
            </a:extLst>
          </p:cNvPr>
          <p:cNvSpPr/>
          <p:nvPr/>
        </p:nvSpPr>
        <p:spPr>
          <a:xfrm>
            <a:off x="3420928" y="754596"/>
            <a:ext cx="1650973" cy="17144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D5B1805-3C66-0766-A303-FD69610923A9}"/>
              </a:ext>
            </a:extLst>
          </p:cNvPr>
          <p:cNvSpPr txBox="1"/>
          <p:nvPr/>
        </p:nvSpPr>
        <p:spPr>
          <a:xfrm>
            <a:off x="3462278" y="2554763"/>
            <a:ext cx="1802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Tune detector threshold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2164874-A8C9-CA2C-C471-F5FDE5E65C83}"/>
              </a:ext>
            </a:extLst>
          </p:cNvPr>
          <p:cNvSpPr txBox="1"/>
          <p:nvPr/>
        </p:nvSpPr>
        <p:spPr>
          <a:xfrm>
            <a:off x="5269845" y="659841"/>
            <a:ext cx="18024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Analyze anomaly subclasses using reconstruction error vector of most anomalous bands</a:t>
            </a:r>
          </a:p>
        </p:txBody>
      </p:sp>
      <p:sp>
        <p:nvSpPr>
          <p:cNvPr id="68" name="Right Brace 67">
            <a:extLst>
              <a:ext uri="{FF2B5EF4-FFF2-40B4-BE49-F238E27FC236}">
                <a16:creationId xmlns:a16="http://schemas.microsoft.com/office/drawing/2014/main" id="{495968E7-1954-CB8C-F626-3D631A04C848}"/>
              </a:ext>
            </a:extLst>
          </p:cNvPr>
          <p:cNvSpPr/>
          <p:nvPr/>
        </p:nvSpPr>
        <p:spPr>
          <a:xfrm>
            <a:off x="5112982" y="896818"/>
            <a:ext cx="110637" cy="729122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8835844-7FA9-F171-82FE-35E2F0A8E64A}"/>
              </a:ext>
            </a:extLst>
          </p:cNvPr>
          <p:cNvSpPr txBox="1"/>
          <p:nvPr/>
        </p:nvSpPr>
        <p:spPr>
          <a:xfrm>
            <a:off x="1701235" y="151749"/>
            <a:ext cx="160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 on validation set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12C86E3-E1C9-8C88-2DC9-2E14CBE7D0BD}"/>
              </a:ext>
            </a:extLst>
          </p:cNvPr>
          <p:cNvSpPr txBox="1"/>
          <p:nvPr/>
        </p:nvSpPr>
        <p:spPr>
          <a:xfrm>
            <a:off x="5370745" y="73687"/>
            <a:ext cx="1802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Clustering</a:t>
            </a:r>
          </a:p>
          <a:p>
            <a:r>
              <a:rPr lang="en-US" i="1" dirty="0"/>
              <a:t>(identification)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0C596E2-95F0-F10F-4B48-EA9BC5439976}"/>
              </a:ext>
            </a:extLst>
          </p:cNvPr>
          <p:cNvCxnSpPr>
            <a:cxnSpLocks/>
          </p:cNvCxnSpPr>
          <p:nvPr/>
        </p:nvCxnSpPr>
        <p:spPr>
          <a:xfrm>
            <a:off x="7026042" y="16409"/>
            <a:ext cx="8171" cy="29813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3A9CD203-776C-1A06-BA65-AAF18F6119A8}"/>
              </a:ext>
            </a:extLst>
          </p:cNvPr>
          <p:cNvSpPr txBox="1"/>
          <p:nvPr/>
        </p:nvSpPr>
        <p:spPr>
          <a:xfrm rot="16200000">
            <a:off x="6441378" y="1007093"/>
            <a:ext cx="1802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Unseen Observations</a:t>
            </a:r>
          </a:p>
        </p:txBody>
      </p:sp>
      <p:sp>
        <p:nvSpPr>
          <p:cNvPr id="74" name="Rectangle: Rounded Corners 119">
            <a:extLst>
              <a:ext uri="{FF2B5EF4-FFF2-40B4-BE49-F238E27FC236}">
                <a16:creationId xmlns:a16="http://schemas.microsoft.com/office/drawing/2014/main" id="{3913B5DC-D28E-51B7-8BBF-1442DE50AEF0}"/>
              </a:ext>
            </a:extLst>
          </p:cNvPr>
          <p:cNvSpPr/>
          <p:nvPr/>
        </p:nvSpPr>
        <p:spPr>
          <a:xfrm>
            <a:off x="7759578" y="1271991"/>
            <a:ext cx="1137974" cy="67832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Anomaly detector</a:t>
            </a:r>
          </a:p>
        </p:txBody>
      </p:sp>
      <p:sp>
        <p:nvSpPr>
          <p:cNvPr id="75" name="Rectangle: Rounded Corners 120">
            <a:extLst>
              <a:ext uri="{FF2B5EF4-FFF2-40B4-BE49-F238E27FC236}">
                <a16:creationId xmlns:a16="http://schemas.microsoft.com/office/drawing/2014/main" id="{E43A08A3-1763-FE9F-1225-47CC2897CA7C}"/>
              </a:ext>
            </a:extLst>
          </p:cNvPr>
          <p:cNvSpPr/>
          <p:nvPr/>
        </p:nvSpPr>
        <p:spPr>
          <a:xfrm>
            <a:off x="9085198" y="585408"/>
            <a:ext cx="1374619" cy="646331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Detections</a:t>
            </a:r>
          </a:p>
        </p:txBody>
      </p:sp>
      <p:sp>
        <p:nvSpPr>
          <p:cNvPr id="76" name="Rectangle: Rounded Corners 121">
            <a:extLst>
              <a:ext uri="{FF2B5EF4-FFF2-40B4-BE49-F238E27FC236}">
                <a16:creationId xmlns:a16="http://schemas.microsoft.com/office/drawing/2014/main" id="{9FA3AF5B-A4D7-E838-0A04-F39B5F8453F9}"/>
              </a:ext>
            </a:extLst>
          </p:cNvPr>
          <p:cNvSpPr/>
          <p:nvPr/>
        </p:nvSpPr>
        <p:spPr>
          <a:xfrm>
            <a:off x="9218735" y="1720425"/>
            <a:ext cx="1374619" cy="646331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Background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F038363-AF47-418E-54A8-EB4192DE10EF}"/>
              </a:ext>
            </a:extLst>
          </p:cNvPr>
          <p:cNvCxnSpPr>
            <a:cxnSpLocks/>
            <a:endCxn id="75" idx="1"/>
          </p:cNvCxnSpPr>
          <p:nvPr/>
        </p:nvCxnSpPr>
        <p:spPr>
          <a:xfrm flipV="1">
            <a:off x="8897552" y="908574"/>
            <a:ext cx="187646" cy="619513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187505F-C9CF-F61E-C0DC-AA3644B77F3C}"/>
              </a:ext>
            </a:extLst>
          </p:cNvPr>
          <p:cNvCxnSpPr>
            <a:cxnSpLocks/>
            <a:stCxn id="74" idx="3"/>
            <a:endCxn id="76" idx="1"/>
          </p:cNvCxnSpPr>
          <p:nvPr/>
        </p:nvCxnSpPr>
        <p:spPr>
          <a:xfrm>
            <a:off x="8897552" y="1611152"/>
            <a:ext cx="321183" cy="432439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3E49196-0500-EFEF-345B-F4ADB50F44EF}"/>
              </a:ext>
            </a:extLst>
          </p:cNvPr>
          <p:cNvCxnSpPr>
            <a:cxnSpLocks/>
            <a:stCxn id="75" idx="3"/>
          </p:cNvCxnSpPr>
          <p:nvPr/>
        </p:nvCxnSpPr>
        <p:spPr>
          <a:xfrm flipV="1">
            <a:off x="10459817" y="585408"/>
            <a:ext cx="479646" cy="323166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38B3A4B6-031D-09A6-E779-4EC09EA9D4EC}"/>
              </a:ext>
            </a:extLst>
          </p:cNvPr>
          <p:cNvSpPr txBox="1"/>
          <p:nvPr/>
        </p:nvSpPr>
        <p:spPr>
          <a:xfrm>
            <a:off x="10955217" y="361280"/>
            <a:ext cx="180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Subclass 1</a:t>
            </a:r>
          </a:p>
        </p:txBody>
      </p:sp>
      <p:sp>
        <p:nvSpPr>
          <p:cNvPr id="81" name="Rectangle: Rounded Corners 132">
            <a:extLst>
              <a:ext uri="{FF2B5EF4-FFF2-40B4-BE49-F238E27FC236}">
                <a16:creationId xmlns:a16="http://schemas.microsoft.com/office/drawing/2014/main" id="{14E8B43C-C91E-D885-9975-5754407E7F2D}"/>
              </a:ext>
            </a:extLst>
          </p:cNvPr>
          <p:cNvSpPr/>
          <p:nvPr/>
        </p:nvSpPr>
        <p:spPr>
          <a:xfrm>
            <a:off x="9881487" y="79817"/>
            <a:ext cx="1270899" cy="3693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Clustering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966C196-5463-D482-C991-1D684C8582E6}"/>
              </a:ext>
            </a:extLst>
          </p:cNvPr>
          <p:cNvSpPr txBox="1"/>
          <p:nvPr/>
        </p:nvSpPr>
        <p:spPr>
          <a:xfrm>
            <a:off x="11006555" y="1179420"/>
            <a:ext cx="180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Subclass N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C349231-074E-5E28-B2A9-C6A33F057C8E}"/>
              </a:ext>
            </a:extLst>
          </p:cNvPr>
          <p:cNvCxnSpPr>
            <a:cxnSpLocks/>
          </p:cNvCxnSpPr>
          <p:nvPr/>
        </p:nvCxnSpPr>
        <p:spPr>
          <a:xfrm>
            <a:off x="10458227" y="1021179"/>
            <a:ext cx="395928" cy="239109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32D1668D-A561-2567-753A-8FB5C0A9BDBE}"/>
              </a:ext>
            </a:extLst>
          </p:cNvPr>
          <p:cNvSpPr txBox="1"/>
          <p:nvPr/>
        </p:nvSpPr>
        <p:spPr>
          <a:xfrm>
            <a:off x="124549" y="2494640"/>
            <a:ext cx="257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(a) TRAINING: Extraction and Identification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2E0D8E2-F29C-FCDA-E641-9C34A6BCFDB0}"/>
              </a:ext>
            </a:extLst>
          </p:cNvPr>
          <p:cNvSpPr txBox="1"/>
          <p:nvPr/>
        </p:nvSpPr>
        <p:spPr>
          <a:xfrm>
            <a:off x="7007237" y="2538284"/>
            <a:ext cx="38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(b) TEST: Applying trained models to unseen data</a:t>
            </a:r>
          </a:p>
        </p:txBody>
      </p:sp>
      <p:sp>
        <p:nvSpPr>
          <p:cNvPr id="87" name="Rectangle: Rounded Corners 1">
            <a:extLst>
              <a:ext uri="{FF2B5EF4-FFF2-40B4-BE49-F238E27FC236}">
                <a16:creationId xmlns:a16="http://schemas.microsoft.com/office/drawing/2014/main" id="{CC9A569E-14E2-EDFF-2A2F-828D15E78B1A}"/>
              </a:ext>
            </a:extLst>
          </p:cNvPr>
          <p:cNvSpPr/>
          <p:nvPr/>
        </p:nvSpPr>
        <p:spPr>
          <a:xfrm>
            <a:off x="3565709" y="911805"/>
            <a:ext cx="1374619" cy="64633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Labels: Detections</a:t>
            </a:r>
          </a:p>
        </p:txBody>
      </p:sp>
      <p:sp>
        <p:nvSpPr>
          <p:cNvPr id="88" name="Rectangle: Rounded Corners 2">
            <a:extLst>
              <a:ext uri="{FF2B5EF4-FFF2-40B4-BE49-F238E27FC236}">
                <a16:creationId xmlns:a16="http://schemas.microsoft.com/office/drawing/2014/main" id="{1B54D6F8-711F-C6AC-0E39-82EA29C658DF}"/>
              </a:ext>
            </a:extLst>
          </p:cNvPr>
          <p:cNvSpPr/>
          <p:nvPr/>
        </p:nvSpPr>
        <p:spPr>
          <a:xfrm>
            <a:off x="3585540" y="1686394"/>
            <a:ext cx="1374619" cy="64633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Labels: Background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B08B21-D7B8-7F07-4587-F36DDE33E7A5}"/>
              </a:ext>
            </a:extLst>
          </p:cNvPr>
          <p:cNvCxnSpPr>
            <a:cxnSpLocks/>
          </p:cNvCxnSpPr>
          <p:nvPr/>
        </p:nvCxnSpPr>
        <p:spPr>
          <a:xfrm flipV="1">
            <a:off x="105023" y="3119692"/>
            <a:ext cx="12014647" cy="8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820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1E6299-EA7E-F0C8-7721-13EE8F58D6A0}"/>
              </a:ext>
            </a:extLst>
          </p:cNvPr>
          <p:cNvSpPr txBox="1"/>
          <p:nvPr/>
        </p:nvSpPr>
        <p:spPr>
          <a:xfrm>
            <a:off x="11349555" y="446908"/>
            <a:ext cx="61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577CDAD-CC63-EB76-FAF1-651A64476F7E}"/>
              </a:ext>
            </a:extLst>
          </p:cNvPr>
          <p:cNvCxnSpPr>
            <a:cxnSpLocks/>
          </p:cNvCxnSpPr>
          <p:nvPr/>
        </p:nvCxnSpPr>
        <p:spPr>
          <a:xfrm flipV="1">
            <a:off x="821709" y="3797169"/>
            <a:ext cx="0" cy="1606843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DE148AD-2E0A-5B3B-83AE-9C48946F7981}"/>
              </a:ext>
            </a:extLst>
          </p:cNvPr>
          <p:cNvCxnSpPr>
            <a:cxnSpLocks/>
          </p:cNvCxnSpPr>
          <p:nvPr/>
        </p:nvCxnSpPr>
        <p:spPr>
          <a:xfrm flipV="1">
            <a:off x="820068" y="5387994"/>
            <a:ext cx="1675307" cy="15693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1B199FC6-C04D-35C4-4EB5-B04FC686E205}"/>
              </a:ext>
            </a:extLst>
          </p:cNvPr>
          <p:cNvSpPr/>
          <p:nvPr/>
        </p:nvSpPr>
        <p:spPr>
          <a:xfrm rot="20054338" flipV="1">
            <a:off x="1751346" y="4106354"/>
            <a:ext cx="72171" cy="859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2800966-3594-87F1-C0AD-7F0627FD6C02}"/>
              </a:ext>
            </a:extLst>
          </p:cNvPr>
          <p:cNvSpPr/>
          <p:nvPr/>
        </p:nvSpPr>
        <p:spPr>
          <a:xfrm rot="257905" flipV="1">
            <a:off x="950946" y="5030484"/>
            <a:ext cx="768130" cy="17654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61DC7F8-A6AA-7FA1-70DE-2688267B9856}"/>
              </a:ext>
            </a:extLst>
          </p:cNvPr>
          <p:cNvSpPr/>
          <p:nvPr/>
        </p:nvSpPr>
        <p:spPr>
          <a:xfrm rot="20054338" flipV="1">
            <a:off x="1817602" y="4198807"/>
            <a:ext cx="72171" cy="859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66F9755-8109-F733-F084-BBAD0E5B7C0A}"/>
              </a:ext>
            </a:extLst>
          </p:cNvPr>
          <p:cNvSpPr/>
          <p:nvPr/>
        </p:nvSpPr>
        <p:spPr>
          <a:xfrm rot="20054338" flipV="1">
            <a:off x="1671673" y="4167271"/>
            <a:ext cx="72171" cy="859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7ED1640-5A3E-9EA3-1198-0EA548EB6641}"/>
              </a:ext>
            </a:extLst>
          </p:cNvPr>
          <p:cNvSpPr txBox="1"/>
          <p:nvPr/>
        </p:nvSpPr>
        <p:spPr>
          <a:xfrm>
            <a:off x="1668699" y="4908267"/>
            <a:ext cx="1418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B93546-FBFF-315B-D728-94E087ED9AE7}"/>
              </a:ext>
            </a:extLst>
          </p:cNvPr>
          <p:cNvSpPr txBox="1"/>
          <p:nvPr/>
        </p:nvSpPr>
        <p:spPr>
          <a:xfrm>
            <a:off x="1243748" y="3508221"/>
            <a:ext cx="24080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Anomalies </a:t>
            </a:r>
            <a:r>
              <a:rPr lang="en-US" sz="1600" dirty="0"/>
              <a:t>(high distance/ anomaly score)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E76445F-51E1-2E27-0FBF-B919455FFF88}"/>
              </a:ext>
            </a:extLst>
          </p:cNvPr>
          <p:cNvSpPr txBox="1"/>
          <p:nvPr/>
        </p:nvSpPr>
        <p:spPr>
          <a:xfrm>
            <a:off x="1004420" y="5457793"/>
            <a:ext cx="2276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 dimension 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D73A71D-AC8C-B456-EB08-572DE80E8F26}"/>
              </a:ext>
            </a:extLst>
          </p:cNvPr>
          <p:cNvSpPr txBox="1"/>
          <p:nvPr/>
        </p:nvSpPr>
        <p:spPr>
          <a:xfrm rot="16200000">
            <a:off x="-667080" y="4232373"/>
            <a:ext cx="2276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 dimension 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8B8BE2A-1C68-948F-364A-61E3E9DA55A6}"/>
              </a:ext>
            </a:extLst>
          </p:cNvPr>
          <p:cNvSpPr txBox="1"/>
          <p:nvPr/>
        </p:nvSpPr>
        <p:spPr>
          <a:xfrm>
            <a:off x="184657" y="5920025"/>
            <a:ext cx="2960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(1) Simplified 2-D representation of Reed </a:t>
            </a:r>
            <a:r>
              <a:rPr lang="en-US" dirty="0" err="1"/>
              <a:t>Xiaoli</a:t>
            </a:r>
            <a:r>
              <a:rPr lang="en-US" dirty="0"/>
              <a:t> Detector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5D32C95-2E07-39BC-1BD6-3CCD2D0B57D0}"/>
              </a:ext>
            </a:extLst>
          </p:cNvPr>
          <p:cNvSpPr txBox="1"/>
          <p:nvPr/>
        </p:nvSpPr>
        <p:spPr>
          <a:xfrm rot="16200000">
            <a:off x="-663673" y="1276248"/>
            <a:ext cx="180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Training Dataset</a:t>
            </a:r>
          </a:p>
        </p:txBody>
      </p:sp>
      <p:sp>
        <p:nvSpPr>
          <p:cNvPr id="62" name="Rectangle: Rounded Corners 98">
            <a:extLst>
              <a:ext uri="{FF2B5EF4-FFF2-40B4-BE49-F238E27FC236}">
                <a16:creationId xmlns:a16="http://schemas.microsoft.com/office/drawing/2014/main" id="{808AF9A8-05FF-1A14-1B8D-EABA33061F3C}"/>
              </a:ext>
            </a:extLst>
          </p:cNvPr>
          <p:cNvSpPr/>
          <p:nvPr/>
        </p:nvSpPr>
        <p:spPr>
          <a:xfrm>
            <a:off x="405463" y="970875"/>
            <a:ext cx="2103989" cy="117102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Background Modeling using RXD (c), AE(d), VAE(3)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000F702-4F5C-AB38-5E98-4BE93584A414}"/>
              </a:ext>
            </a:extLst>
          </p:cNvPr>
          <p:cNvCxnSpPr/>
          <p:nvPr/>
        </p:nvCxnSpPr>
        <p:spPr>
          <a:xfrm>
            <a:off x="2621194" y="1485225"/>
            <a:ext cx="747346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B56BC0EC-B79A-7690-D18A-EC43AB80BE59}"/>
              </a:ext>
            </a:extLst>
          </p:cNvPr>
          <p:cNvSpPr txBox="1"/>
          <p:nvPr/>
        </p:nvSpPr>
        <p:spPr>
          <a:xfrm>
            <a:off x="3269479" y="64156"/>
            <a:ext cx="209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Anomaly Detection </a:t>
            </a:r>
            <a:r>
              <a:rPr lang="en-US" i="1" dirty="0"/>
              <a:t>(extraction)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3D25E30-27AF-5398-E8EE-AC2621205324}"/>
              </a:ext>
            </a:extLst>
          </p:cNvPr>
          <p:cNvSpPr/>
          <p:nvPr/>
        </p:nvSpPr>
        <p:spPr>
          <a:xfrm>
            <a:off x="3420928" y="754596"/>
            <a:ext cx="1650973" cy="17144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D5B1805-3C66-0766-A303-FD69610923A9}"/>
              </a:ext>
            </a:extLst>
          </p:cNvPr>
          <p:cNvSpPr txBox="1"/>
          <p:nvPr/>
        </p:nvSpPr>
        <p:spPr>
          <a:xfrm>
            <a:off x="3462278" y="2554763"/>
            <a:ext cx="1802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Tune detector threshold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2164874-A8C9-CA2C-C471-F5FDE5E65C83}"/>
              </a:ext>
            </a:extLst>
          </p:cNvPr>
          <p:cNvSpPr txBox="1"/>
          <p:nvPr/>
        </p:nvSpPr>
        <p:spPr>
          <a:xfrm>
            <a:off x="5269845" y="659841"/>
            <a:ext cx="18024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Analyze anomaly subclasses using reconstruction error vector of most anomalous bands</a:t>
            </a:r>
          </a:p>
        </p:txBody>
      </p:sp>
      <p:sp>
        <p:nvSpPr>
          <p:cNvPr id="68" name="Right Brace 67">
            <a:extLst>
              <a:ext uri="{FF2B5EF4-FFF2-40B4-BE49-F238E27FC236}">
                <a16:creationId xmlns:a16="http://schemas.microsoft.com/office/drawing/2014/main" id="{495968E7-1954-CB8C-F626-3D631A04C848}"/>
              </a:ext>
            </a:extLst>
          </p:cNvPr>
          <p:cNvSpPr/>
          <p:nvPr/>
        </p:nvSpPr>
        <p:spPr>
          <a:xfrm>
            <a:off x="5112982" y="896818"/>
            <a:ext cx="110637" cy="729122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8835844-7FA9-F171-82FE-35E2F0A8E64A}"/>
              </a:ext>
            </a:extLst>
          </p:cNvPr>
          <p:cNvSpPr txBox="1"/>
          <p:nvPr/>
        </p:nvSpPr>
        <p:spPr>
          <a:xfrm>
            <a:off x="1701235" y="151749"/>
            <a:ext cx="160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 on validation set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12C86E3-E1C9-8C88-2DC9-2E14CBE7D0BD}"/>
              </a:ext>
            </a:extLst>
          </p:cNvPr>
          <p:cNvSpPr txBox="1"/>
          <p:nvPr/>
        </p:nvSpPr>
        <p:spPr>
          <a:xfrm>
            <a:off x="5370745" y="73687"/>
            <a:ext cx="1802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Clustering</a:t>
            </a:r>
          </a:p>
          <a:p>
            <a:r>
              <a:rPr lang="en-US" i="1" dirty="0"/>
              <a:t>(identification)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0C596E2-95F0-F10F-4B48-EA9BC5439976}"/>
              </a:ext>
            </a:extLst>
          </p:cNvPr>
          <p:cNvCxnSpPr>
            <a:cxnSpLocks/>
          </p:cNvCxnSpPr>
          <p:nvPr/>
        </p:nvCxnSpPr>
        <p:spPr>
          <a:xfrm>
            <a:off x="7026042" y="16409"/>
            <a:ext cx="8171" cy="29813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65EB3A7-0E28-2787-6CF5-FF1D6EE594C1}"/>
              </a:ext>
            </a:extLst>
          </p:cNvPr>
          <p:cNvCxnSpPr>
            <a:cxnSpLocks/>
          </p:cNvCxnSpPr>
          <p:nvPr/>
        </p:nvCxnSpPr>
        <p:spPr>
          <a:xfrm flipV="1">
            <a:off x="105023" y="3119692"/>
            <a:ext cx="12014647" cy="8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3A9CD203-776C-1A06-BA65-AAF18F6119A8}"/>
              </a:ext>
            </a:extLst>
          </p:cNvPr>
          <p:cNvSpPr txBox="1"/>
          <p:nvPr/>
        </p:nvSpPr>
        <p:spPr>
          <a:xfrm rot="16200000">
            <a:off x="6441378" y="1007093"/>
            <a:ext cx="1802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Unseen Observations</a:t>
            </a:r>
          </a:p>
        </p:txBody>
      </p:sp>
      <p:sp>
        <p:nvSpPr>
          <p:cNvPr id="74" name="Rectangle: Rounded Corners 119">
            <a:extLst>
              <a:ext uri="{FF2B5EF4-FFF2-40B4-BE49-F238E27FC236}">
                <a16:creationId xmlns:a16="http://schemas.microsoft.com/office/drawing/2014/main" id="{3913B5DC-D28E-51B7-8BBF-1442DE50AEF0}"/>
              </a:ext>
            </a:extLst>
          </p:cNvPr>
          <p:cNvSpPr/>
          <p:nvPr/>
        </p:nvSpPr>
        <p:spPr>
          <a:xfrm>
            <a:off x="7759578" y="1271991"/>
            <a:ext cx="1137974" cy="67832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Anomaly detector</a:t>
            </a:r>
          </a:p>
        </p:txBody>
      </p:sp>
      <p:sp>
        <p:nvSpPr>
          <p:cNvPr id="75" name="Rectangle: Rounded Corners 120">
            <a:extLst>
              <a:ext uri="{FF2B5EF4-FFF2-40B4-BE49-F238E27FC236}">
                <a16:creationId xmlns:a16="http://schemas.microsoft.com/office/drawing/2014/main" id="{E43A08A3-1763-FE9F-1225-47CC2897CA7C}"/>
              </a:ext>
            </a:extLst>
          </p:cNvPr>
          <p:cNvSpPr/>
          <p:nvPr/>
        </p:nvSpPr>
        <p:spPr>
          <a:xfrm>
            <a:off x="9085198" y="585408"/>
            <a:ext cx="1374619" cy="646331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Detections</a:t>
            </a:r>
          </a:p>
        </p:txBody>
      </p:sp>
      <p:sp>
        <p:nvSpPr>
          <p:cNvPr id="76" name="Rectangle: Rounded Corners 121">
            <a:extLst>
              <a:ext uri="{FF2B5EF4-FFF2-40B4-BE49-F238E27FC236}">
                <a16:creationId xmlns:a16="http://schemas.microsoft.com/office/drawing/2014/main" id="{9FA3AF5B-A4D7-E838-0A04-F39B5F8453F9}"/>
              </a:ext>
            </a:extLst>
          </p:cNvPr>
          <p:cNvSpPr/>
          <p:nvPr/>
        </p:nvSpPr>
        <p:spPr>
          <a:xfrm>
            <a:off x="9218735" y="1720425"/>
            <a:ext cx="1374619" cy="646331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Background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F038363-AF47-418E-54A8-EB4192DE10EF}"/>
              </a:ext>
            </a:extLst>
          </p:cNvPr>
          <p:cNvCxnSpPr>
            <a:cxnSpLocks/>
            <a:endCxn id="75" idx="1"/>
          </p:cNvCxnSpPr>
          <p:nvPr/>
        </p:nvCxnSpPr>
        <p:spPr>
          <a:xfrm flipV="1">
            <a:off x="8897552" y="908574"/>
            <a:ext cx="187646" cy="619513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187505F-C9CF-F61E-C0DC-AA3644B77F3C}"/>
              </a:ext>
            </a:extLst>
          </p:cNvPr>
          <p:cNvCxnSpPr>
            <a:cxnSpLocks/>
            <a:stCxn id="74" idx="3"/>
            <a:endCxn id="76" idx="1"/>
          </p:cNvCxnSpPr>
          <p:nvPr/>
        </p:nvCxnSpPr>
        <p:spPr>
          <a:xfrm>
            <a:off x="8897552" y="1611152"/>
            <a:ext cx="321183" cy="432439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3E49196-0500-EFEF-345B-F4ADB50F44EF}"/>
              </a:ext>
            </a:extLst>
          </p:cNvPr>
          <p:cNvCxnSpPr>
            <a:cxnSpLocks/>
            <a:stCxn id="75" idx="3"/>
          </p:cNvCxnSpPr>
          <p:nvPr/>
        </p:nvCxnSpPr>
        <p:spPr>
          <a:xfrm flipV="1">
            <a:off x="10459817" y="585408"/>
            <a:ext cx="479646" cy="323166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38B3A4B6-031D-09A6-E779-4EC09EA9D4EC}"/>
              </a:ext>
            </a:extLst>
          </p:cNvPr>
          <p:cNvSpPr txBox="1"/>
          <p:nvPr/>
        </p:nvSpPr>
        <p:spPr>
          <a:xfrm>
            <a:off x="10955217" y="361280"/>
            <a:ext cx="180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Subclass 1</a:t>
            </a:r>
          </a:p>
        </p:txBody>
      </p:sp>
      <p:sp>
        <p:nvSpPr>
          <p:cNvPr id="81" name="Rectangle: Rounded Corners 132">
            <a:extLst>
              <a:ext uri="{FF2B5EF4-FFF2-40B4-BE49-F238E27FC236}">
                <a16:creationId xmlns:a16="http://schemas.microsoft.com/office/drawing/2014/main" id="{14E8B43C-C91E-D885-9975-5754407E7F2D}"/>
              </a:ext>
            </a:extLst>
          </p:cNvPr>
          <p:cNvSpPr/>
          <p:nvPr/>
        </p:nvSpPr>
        <p:spPr>
          <a:xfrm>
            <a:off x="9881487" y="79817"/>
            <a:ext cx="1270899" cy="3693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Clustering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966C196-5463-D482-C991-1D684C8582E6}"/>
              </a:ext>
            </a:extLst>
          </p:cNvPr>
          <p:cNvSpPr txBox="1"/>
          <p:nvPr/>
        </p:nvSpPr>
        <p:spPr>
          <a:xfrm>
            <a:off x="11006555" y="1179420"/>
            <a:ext cx="180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Subclass N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C349231-074E-5E28-B2A9-C6A33F057C8E}"/>
              </a:ext>
            </a:extLst>
          </p:cNvPr>
          <p:cNvCxnSpPr>
            <a:cxnSpLocks/>
          </p:cNvCxnSpPr>
          <p:nvPr/>
        </p:nvCxnSpPr>
        <p:spPr>
          <a:xfrm>
            <a:off x="10458227" y="1021179"/>
            <a:ext cx="395928" cy="239109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32D1668D-A561-2567-753A-8FB5C0A9BDBE}"/>
              </a:ext>
            </a:extLst>
          </p:cNvPr>
          <p:cNvSpPr txBox="1"/>
          <p:nvPr/>
        </p:nvSpPr>
        <p:spPr>
          <a:xfrm>
            <a:off x="124549" y="2494640"/>
            <a:ext cx="257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(a) TRAINING: Extraction and Identification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2E0D8E2-F29C-FCDA-E641-9C34A6BCFDB0}"/>
              </a:ext>
            </a:extLst>
          </p:cNvPr>
          <p:cNvSpPr txBox="1"/>
          <p:nvPr/>
        </p:nvSpPr>
        <p:spPr>
          <a:xfrm>
            <a:off x="7007237" y="2538284"/>
            <a:ext cx="38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(b) TEST: Applying trained models to unseen data</a:t>
            </a:r>
          </a:p>
        </p:txBody>
      </p:sp>
      <p:sp>
        <p:nvSpPr>
          <p:cNvPr id="87" name="Rectangle: Rounded Corners 1">
            <a:extLst>
              <a:ext uri="{FF2B5EF4-FFF2-40B4-BE49-F238E27FC236}">
                <a16:creationId xmlns:a16="http://schemas.microsoft.com/office/drawing/2014/main" id="{CC9A569E-14E2-EDFF-2A2F-828D15E78B1A}"/>
              </a:ext>
            </a:extLst>
          </p:cNvPr>
          <p:cNvSpPr/>
          <p:nvPr/>
        </p:nvSpPr>
        <p:spPr>
          <a:xfrm>
            <a:off x="3565709" y="911805"/>
            <a:ext cx="1374619" cy="64633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Labels: Detections</a:t>
            </a:r>
          </a:p>
        </p:txBody>
      </p:sp>
      <p:sp>
        <p:nvSpPr>
          <p:cNvPr id="88" name="Rectangle: Rounded Corners 2">
            <a:extLst>
              <a:ext uri="{FF2B5EF4-FFF2-40B4-BE49-F238E27FC236}">
                <a16:creationId xmlns:a16="http://schemas.microsoft.com/office/drawing/2014/main" id="{1B54D6F8-711F-C6AC-0E39-82EA29C658DF}"/>
              </a:ext>
            </a:extLst>
          </p:cNvPr>
          <p:cNvSpPr/>
          <p:nvPr/>
        </p:nvSpPr>
        <p:spPr>
          <a:xfrm>
            <a:off x="3585540" y="1686394"/>
            <a:ext cx="1374619" cy="64633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Labels: Background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8BA9E3F-4FB8-23A6-A61B-404B743C9A33}"/>
              </a:ext>
            </a:extLst>
          </p:cNvPr>
          <p:cNvSpPr txBox="1"/>
          <p:nvPr/>
        </p:nvSpPr>
        <p:spPr>
          <a:xfrm>
            <a:off x="143467" y="3136718"/>
            <a:ext cx="257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Anomaly Detectors:</a:t>
            </a:r>
          </a:p>
        </p:txBody>
      </p:sp>
    </p:spTree>
    <p:extLst>
      <p:ext uri="{BB962C8B-B14F-4D97-AF65-F5344CB8AC3E}">
        <p14:creationId xmlns:p14="http://schemas.microsoft.com/office/powerpoint/2010/main" val="112500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/>
      <p:bldP spid="57" grpId="0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5E2F68-718E-1E56-E2B6-14CA258EF8EB}"/>
              </a:ext>
            </a:extLst>
          </p:cNvPr>
          <p:cNvSpPr/>
          <p:nvPr/>
        </p:nvSpPr>
        <p:spPr>
          <a:xfrm>
            <a:off x="3795602" y="3856285"/>
            <a:ext cx="707781" cy="2136531"/>
          </a:xfrm>
          <a:prstGeom prst="rect">
            <a:avLst/>
          </a:prstGeom>
          <a:solidFill>
            <a:srgbClr val="755FF7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07986B-3655-ADF1-3A7F-D404DF625B32}"/>
              </a:ext>
            </a:extLst>
          </p:cNvPr>
          <p:cNvSpPr/>
          <p:nvPr/>
        </p:nvSpPr>
        <p:spPr>
          <a:xfrm>
            <a:off x="5994907" y="3856284"/>
            <a:ext cx="665286" cy="2136531"/>
          </a:xfrm>
          <a:prstGeom prst="rect">
            <a:avLst/>
          </a:prstGeom>
          <a:solidFill>
            <a:srgbClr val="755FF7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E314C7-4645-10FA-12E0-74DCCE1D8DEF}"/>
                  </a:ext>
                </a:extLst>
              </p:cNvPr>
              <p:cNvSpPr txBox="1"/>
              <p:nvPr/>
            </p:nvSpPr>
            <p:spPr>
              <a:xfrm>
                <a:off x="3923439" y="3950344"/>
                <a:ext cx="291362" cy="2914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E314C7-4645-10FA-12E0-74DCCE1D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439" y="3950344"/>
                <a:ext cx="291362" cy="291426"/>
              </a:xfrm>
              <a:prstGeom prst="rect">
                <a:avLst/>
              </a:prstGeom>
              <a:blipFill>
                <a:blip r:embed="rId3"/>
                <a:stretch>
                  <a:fillRect l="-13043" r="-869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E14FFEB-6E87-305A-5A75-C90A293F6C86}"/>
              </a:ext>
            </a:extLst>
          </p:cNvPr>
          <p:cNvSpPr txBox="1"/>
          <p:nvPr/>
        </p:nvSpPr>
        <p:spPr>
          <a:xfrm>
            <a:off x="3982932" y="4609044"/>
            <a:ext cx="61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1E6299-EA7E-F0C8-7721-13EE8F58D6A0}"/>
              </a:ext>
            </a:extLst>
          </p:cNvPr>
          <p:cNvSpPr txBox="1"/>
          <p:nvPr/>
        </p:nvSpPr>
        <p:spPr>
          <a:xfrm>
            <a:off x="11349555" y="446908"/>
            <a:ext cx="61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1D88B6-E167-E8EB-0C97-A9233CEF0D6D}"/>
                  </a:ext>
                </a:extLst>
              </p:cNvPr>
              <p:cNvSpPr txBox="1"/>
              <p:nvPr/>
            </p:nvSpPr>
            <p:spPr>
              <a:xfrm>
                <a:off x="3918328" y="4391783"/>
                <a:ext cx="296299" cy="2920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1D88B6-E167-E8EB-0C97-A9233CEF0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328" y="4391783"/>
                <a:ext cx="296299" cy="292003"/>
              </a:xfrm>
              <a:prstGeom prst="rect">
                <a:avLst/>
              </a:prstGeom>
              <a:blipFill>
                <a:blip r:embed="rId4"/>
                <a:stretch>
                  <a:fillRect l="-12500" r="-833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B0F7A3-826E-A0E9-EF43-B350A67F5C2D}"/>
                  </a:ext>
                </a:extLst>
              </p:cNvPr>
              <p:cNvSpPr txBox="1"/>
              <p:nvPr/>
            </p:nvSpPr>
            <p:spPr>
              <a:xfrm>
                <a:off x="3974731" y="5535896"/>
                <a:ext cx="303993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B0F7A3-826E-A0E9-EF43-B350A67F5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731" y="5535896"/>
                <a:ext cx="303993" cy="299249"/>
              </a:xfrm>
              <a:prstGeom prst="rect">
                <a:avLst/>
              </a:prstGeom>
              <a:blipFill>
                <a:blip r:embed="rId5"/>
                <a:stretch>
                  <a:fillRect l="-8000" r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DAF7278-1221-C505-E342-7426A6325335}"/>
                  </a:ext>
                </a:extLst>
              </p:cNvPr>
              <p:cNvSpPr txBox="1"/>
              <p:nvPr/>
            </p:nvSpPr>
            <p:spPr>
              <a:xfrm>
                <a:off x="6117092" y="3918807"/>
                <a:ext cx="291362" cy="2914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DAF7278-1221-C505-E342-7426A6325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7092" y="3918807"/>
                <a:ext cx="291362" cy="291426"/>
              </a:xfrm>
              <a:prstGeom prst="rect">
                <a:avLst/>
              </a:prstGeom>
              <a:blipFill>
                <a:blip r:embed="rId6"/>
                <a:stretch>
                  <a:fillRect l="-8333" t="-8333" r="-41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BD804EB-A7FD-CC0E-006F-52CAD6FCEC1C}"/>
                  </a:ext>
                </a:extLst>
              </p:cNvPr>
              <p:cNvSpPr txBox="1"/>
              <p:nvPr/>
            </p:nvSpPr>
            <p:spPr>
              <a:xfrm>
                <a:off x="6133213" y="4383333"/>
                <a:ext cx="296299" cy="2920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BD804EB-A7FD-CC0E-006F-52CAD6FCE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213" y="4383333"/>
                <a:ext cx="296299" cy="292003"/>
              </a:xfrm>
              <a:prstGeom prst="rect">
                <a:avLst/>
              </a:prstGeom>
              <a:blipFill>
                <a:blip r:embed="rId7"/>
                <a:stretch>
                  <a:fillRect l="-8000" t="-12500" r="-400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E78675-EC66-53D6-B3B9-373386E1E5D2}"/>
                  </a:ext>
                </a:extLst>
              </p:cNvPr>
              <p:cNvSpPr txBox="1"/>
              <p:nvPr/>
            </p:nvSpPr>
            <p:spPr>
              <a:xfrm>
                <a:off x="6162607" y="5584272"/>
                <a:ext cx="303993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E78675-EC66-53D6-B3B9-373386E1E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607" y="5584272"/>
                <a:ext cx="303993" cy="299249"/>
              </a:xfrm>
              <a:prstGeom prst="rect">
                <a:avLst/>
              </a:prstGeom>
              <a:blipFill>
                <a:blip r:embed="rId8"/>
                <a:stretch>
                  <a:fillRect l="-12000" t="-4000" r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BF66CFA-AAC9-1424-4829-6B12C0AECFB4}"/>
              </a:ext>
            </a:extLst>
          </p:cNvPr>
          <p:cNvSpPr txBox="1"/>
          <p:nvPr/>
        </p:nvSpPr>
        <p:spPr>
          <a:xfrm>
            <a:off x="3769194" y="3283340"/>
            <a:ext cx="113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C8FFCF-5809-2B36-F14C-33CDC46C4E5D}"/>
              </a:ext>
            </a:extLst>
          </p:cNvPr>
          <p:cNvSpPr txBox="1"/>
          <p:nvPr/>
        </p:nvSpPr>
        <p:spPr>
          <a:xfrm>
            <a:off x="4126727" y="5920025"/>
            <a:ext cx="113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encoder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A53F973-FEC8-D78A-8346-CFF5E455DE71}"/>
              </a:ext>
            </a:extLst>
          </p:cNvPr>
          <p:cNvSpPr txBox="1"/>
          <p:nvPr/>
        </p:nvSpPr>
        <p:spPr>
          <a:xfrm>
            <a:off x="5369507" y="5935419"/>
            <a:ext cx="113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decoder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9FDDDC-CC4C-A994-5385-917F66809E36}"/>
              </a:ext>
            </a:extLst>
          </p:cNvPr>
          <p:cNvSpPr txBox="1"/>
          <p:nvPr/>
        </p:nvSpPr>
        <p:spPr>
          <a:xfrm>
            <a:off x="5603695" y="3272787"/>
            <a:ext cx="173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reconstruction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577CDAD-CC63-EB76-FAF1-651A64476F7E}"/>
              </a:ext>
            </a:extLst>
          </p:cNvPr>
          <p:cNvCxnSpPr>
            <a:cxnSpLocks/>
          </p:cNvCxnSpPr>
          <p:nvPr/>
        </p:nvCxnSpPr>
        <p:spPr>
          <a:xfrm flipV="1">
            <a:off x="821709" y="3797169"/>
            <a:ext cx="0" cy="1606843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DE148AD-2E0A-5B3B-83AE-9C48946F7981}"/>
              </a:ext>
            </a:extLst>
          </p:cNvPr>
          <p:cNvCxnSpPr>
            <a:cxnSpLocks/>
          </p:cNvCxnSpPr>
          <p:nvPr/>
        </p:nvCxnSpPr>
        <p:spPr>
          <a:xfrm flipV="1">
            <a:off x="820068" y="5387994"/>
            <a:ext cx="1675307" cy="15693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1B199FC6-C04D-35C4-4EB5-B04FC686E205}"/>
              </a:ext>
            </a:extLst>
          </p:cNvPr>
          <p:cNvSpPr/>
          <p:nvPr/>
        </p:nvSpPr>
        <p:spPr>
          <a:xfrm rot="20054338" flipV="1">
            <a:off x="1751346" y="4106354"/>
            <a:ext cx="72171" cy="859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2800966-3594-87F1-C0AD-7F0627FD6C02}"/>
              </a:ext>
            </a:extLst>
          </p:cNvPr>
          <p:cNvSpPr/>
          <p:nvPr/>
        </p:nvSpPr>
        <p:spPr>
          <a:xfrm rot="257905" flipV="1">
            <a:off x="950946" y="5030484"/>
            <a:ext cx="768130" cy="17654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61DC7F8-A6AA-7FA1-70DE-2688267B9856}"/>
              </a:ext>
            </a:extLst>
          </p:cNvPr>
          <p:cNvSpPr/>
          <p:nvPr/>
        </p:nvSpPr>
        <p:spPr>
          <a:xfrm rot="20054338" flipV="1">
            <a:off x="1817602" y="4198807"/>
            <a:ext cx="72171" cy="859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66F9755-8109-F733-F084-BBAD0E5B7C0A}"/>
              </a:ext>
            </a:extLst>
          </p:cNvPr>
          <p:cNvSpPr/>
          <p:nvPr/>
        </p:nvSpPr>
        <p:spPr>
          <a:xfrm rot="20054338" flipV="1">
            <a:off x="1671673" y="4167271"/>
            <a:ext cx="72171" cy="859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7ED1640-5A3E-9EA3-1198-0EA548EB6641}"/>
              </a:ext>
            </a:extLst>
          </p:cNvPr>
          <p:cNvSpPr txBox="1"/>
          <p:nvPr/>
        </p:nvSpPr>
        <p:spPr>
          <a:xfrm>
            <a:off x="1668699" y="4908267"/>
            <a:ext cx="1418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B93546-FBFF-315B-D728-94E087ED9AE7}"/>
              </a:ext>
            </a:extLst>
          </p:cNvPr>
          <p:cNvSpPr txBox="1"/>
          <p:nvPr/>
        </p:nvSpPr>
        <p:spPr>
          <a:xfrm>
            <a:off x="1243748" y="3508221"/>
            <a:ext cx="24080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Anomalies </a:t>
            </a:r>
            <a:r>
              <a:rPr lang="en-US" sz="1600" dirty="0"/>
              <a:t>(high distance/ anomaly score)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E76445F-51E1-2E27-0FBF-B919455FFF88}"/>
              </a:ext>
            </a:extLst>
          </p:cNvPr>
          <p:cNvSpPr txBox="1"/>
          <p:nvPr/>
        </p:nvSpPr>
        <p:spPr>
          <a:xfrm>
            <a:off x="1004420" y="5457793"/>
            <a:ext cx="2276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 dimension 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D73A71D-AC8C-B456-EB08-572DE80E8F26}"/>
              </a:ext>
            </a:extLst>
          </p:cNvPr>
          <p:cNvSpPr txBox="1"/>
          <p:nvPr/>
        </p:nvSpPr>
        <p:spPr>
          <a:xfrm rot="16200000">
            <a:off x="-667080" y="4232373"/>
            <a:ext cx="2276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 dimension 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8B8BE2A-1C68-948F-364A-61E3E9DA55A6}"/>
              </a:ext>
            </a:extLst>
          </p:cNvPr>
          <p:cNvSpPr txBox="1"/>
          <p:nvPr/>
        </p:nvSpPr>
        <p:spPr>
          <a:xfrm>
            <a:off x="184657" y="5920025"/>
            <a:ext cx="2960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(1) Simplified 2-D representation of Reed </a:t>
            </a:r>
            <a:r>
              <a:rPr lang="en-US" dirty="0" err="1"/>
              <a:t>Xiaoli</a:t>
            </a:r>
            <a:r>
              <a:rPr lang="en-US" dirty="0"/>
              <a:t> Detector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7E23C6E-24DA-C047-7F94-4B962F6968DA}"/>
              </a:ext>
            </a:extLst>
          </p:cNvPr>
          <p:cNvSpPr txBox="1"/>
          <p:nvPr/>
        </p:nvSpPr>
        <p:spPr>
          <a:xfrm>
            <a:off x="3651784" y="6240939"/>
            <a:ext cx="3519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(2) Autoencoder: high reconstruction error - anomalies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5D32C95-2E07-39BC-1BD6-3CCD2D0B57D0}"/>
              </a:ext>
            </a:extLst>
          </p:cNvPr>
          <p:cNvSpPr txBox="1"/>
          <p:nvPr/>
        </p:nvSpPr>
        <p:spPr>
          <a:xfrm rot="16200000">
            <a:off x="-663673" y="1276248"/>
            <a:ext cx="180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Training Dataset</a:t>
            </a:r>
          </a:p>
        </p:txBody>
      </p:sp>
      <p:sp>
        <p:nvSpPr>
          <p:cNvPr id="62" name="Rectangle: Rounded Corners 98">
            <a:extLst>
              <a:ext uri="{FF2B5EF4-FFF2-40B4-BE49-F238E27FC236}">
                <a16:creationId xmlns:a16="http://schemas.microsoft.com/office/drawing/2014/main" id="{808AF9A8-05FF-1A14-1B8D-EABA33061F3C}"/>
              </a:ext>
            </a:extLst>
          </p:cNvPr>
          <p:cNvSpPr/>
          <p:nvPr/>
        </p:nvSpPr>
        <p:spPr>
          <a:xfrm>
            <a:off x="405463" y="970875"/>
            <a:ext cx="2103989" cy="117102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Background Modeling using RXD (c), AE(d), VAE(3)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000F702-4F5C-AB38-5E98-4BE93584A414}"/>
              </a:ext>
            </a:extLst>
          </p:cNvPr>
          <p:cNvCxnSpPr/>
          <p:nvPr/>
        </p:nvCxnSpPr>
        <p:spPr>
          <a:xfrm>
            <a:off x="2621194" y="1485225"/>
            <a:ext cx="747346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B56BC0EC-B79A-7690-D18A-EC43AB80BE59}"/>
              </a:ext>
            </a:extLst>
          </p:cNvPr>
          <p:cNvSpPr txBox="1"/>
          <p:nvPr/>
        </p:nvSpPr>
        <p:spPr>
          <a:xfrm>
            <a:off x="3269479" y="64156"/>
            <a:ext cx="209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Anomaly Detection </a:t>
            </a:r>
            <a:r>
              <a:rPr lang="en-US" i="1" dirty="0"/>
              <a:t>(extraction)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3D25E30-27AF-5398-E8EE-AC2621205324}"/>
              </a:ext>
            </a:extLst>
          </p:cNvPr>
          <p:cNvSpPr/>
          <p:nvPr/>
        </p:nvSpPr>
        <p:spPr>
          <a:xfrm>
            <a:off x="3420928" y="754596"/>
            <a:ext cx="1650973" cy="17144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D5B1805-3C66-0766-A303-FD69610923A9}"/>
              </a:ext>
            </a:extLst>
          </p:cNvPr>
          <p:cNvSpPr txBox="1"/>
          <p:nvPr/>
        </p:nvSpPr>
        <p:spPr>
          <a:xfrm>
            <a:off x="3462278" y="2554763"/>
            <a:ext cx="1802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Tune detector threshold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2164874-A8C9-CA2C-C471-F5FDE5E65C83}"/>
              </a:ext>
            </a:extLst>
          </p:cNvPr>
          <p:cNvSpPr txBox="1"/>
          <p:nvPr/>
        </p:nvSpPr>
        <p:spPr>
          <a:xfrm>
            <a:off x="5269845" y="659841"/>
            <a:ext cx="18024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Analyze anomaly subclasses using reconstruction error vector of most anomalous bands</a:t>
            </a:r>
          </a:p>
        </p:txBody>
      </p:sp>
      <p:sp>
        <p:nvSpPr>
          <p:cNvPr id="68" name="Right Brace 67">
            <a:extLst>
              <a:ext uri="{FF2B5EF4-FFF2-40B4-BE49-F238E27FC236}">
                <a16:creationId xmlns:a16="http://schemas.microsoft.com/office/drawing/2014/main" id="{495968E7-1954-CB8C-F626-3D631A04C848}"/>
              </a:ext>
            </a:extLst>
          </p:cNvPr>
          <p:cNvSpPr/>
          <p:nvPr/>
        </p:nvSpPr>
        <p:spPr>
          <a:xfrm>
            <a:off x="5112982" y="896818"/>
            <a:ext cx="110637" cy="729122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8835844-7FA9-F171-82FE-35E2F0A8E64A}"/>
              </a:ext>
            </a:extLst>
          </p:cNvPr>
          <p:cNvSpPr txBox="1"/>
          <p:nvPr/>
        </p:nvSpPr>
        <p:spPr>
          <a:xfrm>
            <a:off x="1701235" y="151749"/>
            <a:ext cx="160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 on validation set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12C86E3-E1C9-8C88-2DC9-2E14CBE7D0BD}"/>
              </a:ext>
            </a:extLst>
          </p:cNvPr>
          <p:cNvSpPr txBox="1"/>
          <p:nvPr/>
        </p:nvSpPr>
        <p:spPr>
          <a:xfrm>
            <a:off x="5370745" y="73687"/>
            <a:ext cx="1802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Clustering</a:t>
            </a:r>
          </a:p>
          <a:p>
            <a:r>
              <a:rPr lang="en-US" i="1" dirty="0"/>
              <a:t>(identification)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0C596E2-95F0-F10F-4B48-EA9BC5439976}"/>
              </a:ext>
            </a:extLst>
          </p:cNvPr>
          <p:cNvCxnSpPr>
            <a:cxnSpLocks/>
          </p:cNvCxnSpPr>
          <p:nvPr/>
        </p:nvCxnSpPr>
        <p:spPr>
          <a:xfrm>
            <a:off x="7026042" y="16409"/>
            <a:ext cx="8171" cy="29813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65EB3A7-0E28-2787-6CF5-FF1D6EE594C1}"/>
              </a:ext>
            </a:extLst>
          </p:cNvPr>
          <p:cNvCxnSpPr>
            <a:cxnSpLocks/>
          </p:cNvCxnSpPr>
          <p:nvPr/>
        </p:nvCxnSpPr>
        <p:spPr>
          <a:xfrm flipV="1">
            <a:off x="105023" y="3119692"/>
            <a:ext cx="12014647" cy="8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3A9CD203-776C-1A06-BA65-AAF18F6119A8}"/>
              </a:ext>
            </a:extLst>
          </p:cNvPr>
          <p:cNvSpPr txBox="1"/>
          <p:nvPr/>
        </p:nvSpPr>
        <p:spPr>
          <a:xfrm rot="16200000">
            <a:off x="6441378" y="1007093"/>
            <a:ext cx="1802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Unseen Observations</a:t>
            </a:r>
          </a:p>
        </p:txBody>
      </p:sp>
      <p:sp>
        <p:nvSpPr>
          <p:cNvPr id="74" name="Rectangle: Rounded Corners 119">
            <a:extLst>
              <a:ext uri="{FF2B5EF4-FFF2-40B4-BE49-F238E27FC236}">
                <a16:creationId xmlns:a16="http://schemas.microsoft.com/office/drawing/2014/main" id="{3913B5DC-D28E-51B7-8BBF-1442DE50AEF0}"/>
              </a:ext>
            </a:extLst>
          </p:cNvPr>
          <p:cNvSpPr/>
          <p:nvPr/>
        </p:nvSpPr>
        <p:spPr>
          <a:xfrm>
            <a:off x="7759578" y="1271991"/>
            <a:ext cx="1137974" cy="67832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Anomaly detector</a:t>
            </a:r>
          </a:p>
        </p:txBody>
      </p:sp>
      <p:sp>
        <p:nvSpPr>
          <p:cNvPr id="75" name="Rectangle: Rounded Corners 120">
            <a:extLst>
              <a:ext uri="{FF2B5EF4-FFF2-40B4-BE49-F238E27FC236}">
                <a16:creationId xmlns:a16="http://schemas.microsoft.com/office/drawing/2014/main" id="{E43A08A3-1763-FE9F-1225-47CC2897CA7C}"/>
              </a:ext>
            </a:extLst>
          </p:cNvPr>
          <p:cNvSpPr/>
          <p:nvPr/>
        </p:nvSpPr>
        <p:spPr>
          <a:xfrm>
            <a:off x="9085198" y="585408"/>
            <a:ext cx="1374619" cy="646331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Detections</a:t>
            </a:r>
          </a:p>
        </p:txBody>
      </p:sp>
      <p:sp>
        <p:nvSpPr>
          <p:cNvPr id="76" name="Rectangle: Rounded Corners 121">
            <a:extLst>
              <a:ext uri="{FF2B5EF4-FFF2-40B4-BE49-F238E27FC236}">
                <a16:creationId xmlns:a16="http://schemas.microsoft.com/office/drawing/2014/main" id="{9FA3AF5B-A4D7-E838-0A04-F39B5F8453F9}"/>
              </a:ext>
            </a:extLst>
          </p:cNvPr>
          <p:cNvSpPr/>
          <p:nvPr/>
        </p:nvSpPr>
        <p:spPr>
          <a:xfrm>
            <a:off x="9218735" y="1720425"/>
            <a:ext cx="1374619" cy="646331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Background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F038363-AF47-418E-54A8-EB4192DE10EF}"/>
              </a:ext>
            </a:extLst>
          </p:cNvPr>
          <p:cNvCxnSpPr>
            <a:cxnSpLocks/>
            <a:endCxn id="75" idx="1"/>
          </p:cNvCxnSpPr>
          <p:nvPr/>
        </p:nvCxnSpPr>
        <p:spPr>
          <a:xfrm flipV="1">
            <a:off x="8897552" y="908574"/>
            <a:ext cx="187646" cy="619513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187505F-C9CF-F61E-C0DC-AA3644B77F3C}"/>
              </a:ext>
            </a:extLst>
          </p:cNvPr>
          <p:cNvCxnSpPr>
            <a:cxnSpLocks/>
            <a:stCxn id="74" idx="3"/>
            <a:endCxn id="76" idx="1"/>
          </p:cNvCxnSpPr>
          <p:nvPr/>
        </p:nvCxnSpPr>
        <p:spPr>
          <a:xfrm>
            <a:off x="8897552" y="1611152"/>
            <a:ext cx="321183" cy="432439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3E49196-0500-EFEF-345B-F4ADB50F44EF}"/>
              </a:ext>
            </a:extLst>
          </p:cNvPr>
          <p:cNvCxnSpPr>
            <a:cxnSpLocks/>
            <a:stCxn id="75" idx="3"/>
          </p:cNvCxnSpPr>
          <p:nvPr/>
        </p:nvCxnSpPr>
        <p:spPr>
          <a:xfrm flipV="1">
            <a:off x="10459817" y="585408"/>
            <a:ext cx="479646" cy="323166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38B3A4B6-031D-09A6-E779-4EC09EA9D4EC}"/>
              </a:ext>
            </a:extLst>
          </p:cNvPr>
          <p:cNvSpPr txBox="1"/>
          <p:nvPr/>
        </p:nvSpPr>
        <p:spPr>
          <a:xfrm>
            <a:off x="10955217" y="361280"/>
            <a:ext cx="180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Subclass 1</a:t>
            </a:r>
          </a:p>
        </p:txBody>
      </p:sp>
      <p:sp>
        <p:nvSpPr>
          <p:cNvPr id="81" name="Rectangle: Rounded Corners 132">
            <a:extLst>
              <a:ext uri="{FF2B5EF4-FFF2-40B4-BE49-F238E27FC236}">
                <a16:creationId xmlns:a16="http://schemas.microsoft.com/office/drawing/2014/main" id="{14E8B43C-C91E-D885-9975-5754407E7F2D}"/>
              </a:ext>
            </a:extLst>
          </p:cNvPr>
          <p:cNvSpPr/>
          <p:nvPr/>
        </p:nvSpPr>
        <p:spPr>
          <a:xfrm>
            <a:off x="9881487" y="79817"/>
            <a:ext cx="1270899" cy="3693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Clustering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966C196-5463-D482-C991-1D684C8582E6}"/>
              </a:ext>
            </a:extLst>
          </p:cNvPr>
          <p:cNvSpPr txBox="1"/>
          <p:nvPr/>
        </p:nvSpPr>
        <p:spPr>
          <a:xfrm>
            <a:off x="11006555" y="1179420"/>
            <a:ext cx="180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Subclass N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C349231-074E-5E28-B2A9-C6A33F057C8E}"/>
              </a:ext>
            </a:extLst>
          </p:cNvPr>
          <p:cNvCxnSpPr>
            <a:cxnSpLocks/>
          </p:cNvCxnSpPr>
          <p:nvPr/>
        </p:nvCxnSpPr>
        <p:spPr>
          <a:xfrm>
            <a:off x="10458227" y="1021179"/>
            <a:ext cx="395928" cy="239109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F79B1F7E-F7C6-869E-799E-93E5034FF6BC}"/>
              </a:ext>
            </a:extLst>
          </p:cNvPr>
          <p:cNvSpPr txBox="1"/>
          <p:nvPr/>
        </p:nvSpPr>
        <p:spPr>
          <a:xfrm>
            <a:off x="6143947" y="4609044"/>
            <a:ext cx="61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2D1668D-A561-2567-753A-8FB5C0A9BDBE}"/>
              </a:ext>
            </a:extLst>
          </p:cNvPr>
          <p:cNvSpPr txBox="1"/>
          <p:nvPr/>
        </p:nvSpPr>
        <p:spPr>
          <a:xfrm>
            <a:off x="124549" y="2494640"/>
            <a:ext cx="257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(a) TRAINING: Extraction and Identification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2E0D8E2-F29C-FCDA-E641-9C34A6BCFDB0}"/>
              </a:ext>
            </a:extLst>
          </p:cNvPr>
          <p:cNvSpPr txBox="1"/>
          <p:nvPr/>
        </p:nvSpPr>
        <p:spPr>
          <a:xfrm>
            <a:off x="7007237" y="2538284"/>
            <a:ext cx="38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(b) TEST: Applying trained models to unseen data</a:t>
            </a:r>
          </a:p>
        </p:txBody>
      </p:sp>
      <p:sp>
        <p:nvSpPr>
          <p:cNvPr id="87" name="Rectangle: Rounded Corners 1">
            <a:extLst>
              <a:ext uri="{FF2B5EF4-FFF2-40B4-BE49-F238E27FC236}">
                <a16:creationId xmlns:a16="http://schemas.microsoft.com/office/drawing/2014/main" id="{CC9A569E-14E2-EDFF-2A2F-828D15E78B1A}"/>
              </a:ext>
            </a:extLst>
          </p:cNvPr>
          <p:cNvSpPr/>
          <p:nvPr/>
        </p:nvSpPr>
        <p:spPr>
          <a:xfrm>
            <a:off x="3565709" y="911805"/>
            <a:ext cx="1374619" cy="64633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Labels: Detections</a:t>
            </a:r>
          </a:p>
        </p:txBody>
      </p:sp>
      <p:sp>
        <p:nvSpPr>
          <p:cNvPr id="88" name="Rectangle: Rounded Corners 2">
            <a:extLst>
              <a:ext uri="{FF2B5EF4-FFF2-40B4-BE49-F238E27FC236}">
                <a16:creationId xmlns:a16="http://schemas.microsoft.com/office/drawing/2014/main" id="{1B54D6F8-711F-C6AC-0E39-82EA29C658DF}"/>
              </a:ext>
            </a:extLst>
          </p:cNvPr>
          <p:cNvSpPr/>
          <p:nvPr/>
        </p:nvSpPr>
        <p:spPr>
          <a:xfrm>
            <a:off x="3585540" y="1686394"/>
            <a:ext cx="1374619" cy="64633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Labels: Background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8BA9E3F-4FB8-23A6-A61B-404B743C9A33}"/>
              </a:ext>
            </a:extLst>
          </p:cNvPr>
          <p:cNvSpPr txBox="1"/>
          <p:nvPr/>
        </p:nvSpPr>
        <p:spPr>
          <a:xfrm>
            <a:off x="143467" y="3136718"/>
            <a:ext cx="257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Anomaly Detectors:</a:t>
            </a:r>
          </a:p>
        </p:txBody>
      </p:sp>
      <p:sp>
        <p:nvSpPr>
          <p:cNvPr id="90" name="Trapezoid 89">
            <a:extLst>
              <a:ext uri="{FF2B5EF4-FFF2-40B4-BE49-F238E27FC236}">
                <a16:creationId xmlns:a16="http://schemas.microsoft.com/office/drawing/2014/main" id="{47B3708C-6BF2-B33C-9DF9-781AD5BE11BB}"/>
              </a:ext>
            </a:extLst>
          </p:cNvPr>
          <p:cNvSpPr/>
          <p:nvPr/>
        </p:nvSpPr>
        <p:spPr>
          <a:xfrm rot="5400000">
            <a:off x="3896394" y="4629051"/>
            <a:ext cx="1964712" cy="569939"/>
          </a:xfrm>
          <a:prstGeom prst="trapezoid">
            <a:avLst/>
          </a:prstGeom>
          <a:solidFill>
            <a:srgbClr val="755FF7">
              <a:alpha val="2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rapezoid 90">
            <a:extLst>
              <a:ext uri="{FF2B5EF4-FFF2-40B4-BE49-F238E27FC236}">
                <a16:creationId xmlns:a16="http://schemas.microsoft.com/office/drawing/2014/main" id="{3E5CDE48-46C3-E548-5457-88CC42EC86B0}"/>
              </a:ext>
            </a:extLst>
          </p:cNvPr>
          <p:cNvSpPr/>
          <p:nvPr/>
        </p:nvSpPr>
        <p:spPr>
          <a:xfrm rot="16200000">
            <a:off x="4615124" y="4615012"/>
            <a:ext cx="1964712" cy="569939"/>
          </a:xfrm>
          <a:prstGeom prst="trapezoid">
            <a:avLst/>
          </a:prstGeom>
          <a:solidFill>
            <a:srgbClr val="755FF7">
              <a:alpha val="2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7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6" grpId="0"/>
      <p:bldP spid="37" grpId="0"/>
      <p:bldP spid="47" grpId="0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5E2F68-718E-1E56-E2B6-14CA258EF8EB}"/>
              </a:ext>
            </a:extLst>
          </p:cNvPr>
          <p:cNvSpPr/>
          <p:nvPr/>
        </p:nvSpPr>
        <p:spPr>
          <a:xfrm>
            <a:off x="3795602" y="3856285"/>
            <a:ext cx="707781" cy="2136531"/>
          </a:xfrm>
          <a:prstGeom prst="rect">
            <a:avLst/>
          </a:prstGeom>
          <a:solidFill>
            <a:srgbClr val="755FF7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07986B-3655-ADF1-3A7F-D404DF625B32}"/>
              </a:ext>
            </a:extLst>
          </p:cNvPr>
          <p:cNvSpPr/>
          <p:nvPr/>
        </p:nvSpPr>
        <p:spPr>
          <a:xfrm>
            <a:off x="5994907" y="3856284"/>
            <a:ext cx="665286" cy="2136531"/>
          </a:xfrm>
          <a:prstGeom prst="rect">
            <a:avLst/>
          </a:prstGeom>
          <a:solidFill>
            <a:srgbClr val="755FF7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E314C7-4645-10FA-12E0-74DCCE1D8DEF}"/>
                  </a:ext>
                </a:extLst>
              </p:cNvPr>
              <p:cNvSpPr txBox="1"/>
              <p:nvPr/>
            </p:nvSpPr>
            <p:spPr>
              <a:xfrm>
                <a:off x="3923439" y="3950344"/>
                <a:ext cx="291362" cy="2914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E314C7-4645-10FA-12E0-74DCCE1D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439" y="3950344"/>
                <a:ext cx="291362" cy="291426"/>
              </a:xfrm>
              <a:prstGeom prst="rect">
                <a:avLst/>
              </a:prstGeom>
              <a:blipFill>
                <a:blip r:embed="rId3"/>
                <a:stretch>
                  <a:fillRect l="-13043" r="-869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E14FFEB-6E87-305A-5A75-C90A293F6C86}"/>
              </a:ext>
            </a:extLst>
          </p:cNvPr>
          <p:cNvSpPr txBox="1"/>
          <p:nvPr/>
        </p:nvSpPr>
        <p:spPr>
          <a:xfrm>
            <a:off x="3982932" y="4609044"/>
            <a:ext cx="61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1E6299-EA7E-F0C8-7721-13EE8F58D6A0}"/>
              </a:ext>
            </a:extLst>
          </p:cNvPr>
          <p:cNvSpPr txBox="1"/>
          <p:nvPr/>
        </p:nvSpPr>
        <p:spPr>
          <a:xfrm>
            <a:off x="11349555" y="446908"/>
            <a:ext cx="61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1D88B6-E167-E8EB-0C97-A9233CEF0D6D}"/>
                  </a:ext>
                </a:extLst>
              </p:cNvPr>
              <p:cNvSpPr txBox="1"/>
              <p:nvPr/>
            </p:nvSpPr>
            <p:spPr>
              <a:xfrm>
                <a:off x="3918328" y="4391783"/>
                <a:ext cx="296299" cy="2920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1D88B6-E167-E8EB-0C97-A9233CEF0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328" y="4391783"/>
                <a:ext cx="296299" cy="292003"/>
              </a:xfrm>
              <a:prstGeom prst="rect">
                <a:avLst/>
              </a:prstGeom>
              <a:blipFill>
                <a:blip r:embed="rId4"/>
                <a:stretch>
                  <a:fillRect l="-12500" r="-833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B0F7A3-826E-A0E9-EF43-B350A67F5C2D}"/>
                  </a:ext>
                </a:extLst>
              </p:cNvPr>
              <p:cNvSpPr txBox="1"/>
              <p:nvPr/>
            </p:nvSpPr>
            <p:spPr>
              <a:xfrm>
                <a:off x="3974731" y="5535896"/>
                <a:ext cx="303993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B0F7A3-826E-A0E9-EF43-B350A67F5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731" y="5535896"/>
                <a:ext cx="303993" cy="299249"/>
              </a:xfrm>
              <a:prstGeom prst="rect">
                <a:avLst/>
              </a:prstGeom>
              <a:blipFill>
                <a:blip r:embed="rId5"/>
                <a:stretch>
                  <a:fillRect l="-8000" r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DAF7278-1221-C505-E342-7426A6325335}"/>
                  </a:ext>
                </a:extLst>
              </p:cNvPr>
              <p:cNvSpPr txBox="1"/>
              <p:nvPr/>
            </p:nvSpPr>
            <p:spPr>
              <a:xfrm>
                <a:off x="6117092" y="3918807"/>
                <a:ext cx="291362" cy="2914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DAF7278-1221-C505-E342-7426A6325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7092" y="3918807"/>
                <a:ext cx="291362" cy="291426"/>
              </a:xfrm>
              <a:prstGeom prst="rect">
                <a:avLst/>
              </a:prstGeom>
              <a:blipFill>
                <a:blip r:embed="rId6"/>
                <a:stretch>
                  <a:fillRect l="-8333" t="-8333" r="-41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BD804EB-A7FD-CC0E-006F-52CAD6FCEC1C}"/>
                  </a:ext>
                </a:extLst>
              </p:cNvPr>
              <p:cNvSpPr txBox="1"/>
              <p:nvPr/>
            </p:nvSpPr>
            <p:spPr>
              <a:xfrm>
                <a:off x="6133213" y="4383333"/>
                <a:ext cx="296299" cy="2920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BD804EB-A7FD-CC0E-006F-52CAD6FCE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213" y="4383333"/>
                <a:ext cx="296299" cy="292003"/>
              </a:xfrm>
              <a:prstGeom prst="rect">
                <a:avLst/>
              </a:prstGeom>
              <a:blipFill>
                <a:blip r:embed="rId7"/>
                <a:stretch>
                  <a:fillRect l="-8000" t="-12500" r="-400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E78675-EC66-53D6-B3B9-373386E1E5D2}"/>
                  </a:ext>
                </a:extLst>
              </p:cNvPr>
              <p:cNvSpPr txBox="1"/>
              <p:nvPr/>
            </p:nvSpPr>
            <p:spPr>
              <a:xfrm>
                <a:off x="6162607" y="5584272"/>
                <a:ext cx="303993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E78675-EC66-53D6-B3B9-373386E1E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607" y="5584272"/>
                <a:ext cx="303993" cy="299249"/>
              </a:xfrm>
              <a:prstGeom prst="rect">
                <a:avLst/>
              </a:prstGeom>
              <a:blipFill>
                <a:blip r:embed="rId8"/>
                <a:stretch>
                  <a:fillRect l="-12000" t="-4000" r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BF66CFA-AAC9-1424-4829-6B12C0AECFB4}"/>
              </a:ext>
            </a:extLst>
          </p:cNvPr>
          <p:cNvSpPr txBox="1"/>
          <p:nvPr/>
        </p:nvSpPr>
        <p:spPr>
          <a:xfrm>
            <a:off x="3769194" y="3283340"/>
            <a:ext cx="113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C7D1D7-E15E-4EE8-56C1-7351463746C1}"/>
              </a:ext>
            </a:extLst>
          </p:cNvPr>
          <p:cNvSpPr/>
          <p:nvPr/>
        </p:nvSpPr>
        <p:spPr>
          <a:xfrm>
            <a:off x="7768292" y="3591053"/>
            <a:ext cx="707781" cy="2136531"/>
          </a:xfrm>
          <a:prstGeom prst="rect">
            <a:avLst/>
          </a:prstGeom>
          <a:solidFill>
            <a:srgbClr val="755FF7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9A0C04-3C10-1636-673C-7242DA25322B}"/>
              </a:ext>
            </a:extLst>
          </p:cNvPr>
          <p:cNvSpPr/>
          <p:nvPr/>
        </p:nvSpPr>
        <p:spPr>
          <a:xfrm>
            <a:off x="10341269" y="3591052"/>
            <a:ext cx="665286" cy="2136531"/>
          </a:xfrm>
          <a:prstGeom prst="rect">
            <a:avLst/>
          </a:prstGeom>
          <a:solidFill>
            <a:srgbClr val="755FF7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DAE45F-7E09-D6E4-E49E-BCE8CACB01D5}"/>
                  </a:ext>
                </a:extLst>
              </p:cNvPr>
              <p:cNvSpPr txBox="1"/>
              <p:nvPr/>
            </p:nvSpPr>
            <p:spPr>
              <a:xfrm>
                <a:off x="7896129" y="3685112"/>
                <a:ext cx="291362" cy="2914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DAE45F-7E09-D6E4-E49E-BCE8CACB0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129" y="3685112"/>
                <a:ext cx="291362" cy="291426"/>
              </a:xfrm>
              <a:prstGeom prst="rect">
                <a:avLst/>
              </a:prstGeom>
              <a:blipFill>
                <a:blip r:embed="rId9"/>
                <a:stretch>
                  <a:fillRect l="-8333" r="-8333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EA5F1692-02DF-EF37-1836-753DD27D9931}"/>
              </a:ext>
            </a:extLst>
          </p:cNvPr>
          <p:cNvSpPr txBox="1"/>
          <p:nvPr/>
        </p:nvSpPr>
        <p:spPr>
          <a:xfrm>
            <a:off x="7955622" y="4343812"/>
            <a:ext cx="61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BD2044-99C6-4DB5-9DFD-53D2A5000FA2}"/>
              </a:ext>
            </a:extLst>
          </p:cNvPr>
          <p:cNvSpPr txBox="1"/>
          <p:nvPr/>
        </p:nvSpPr>
        <p:spPr>
          <a:xfrm>
            <a:off x="10525069" y="4343812"/>
            <a:ext cx="61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5A2DE0-FE97-C084-B018-09C4BC62E4A0}"/>
              </a:ext>
            </a:extLst>
          </p:cNvPr>
          <p:cNvSpPr/>
          <p:nvPr/>
        </p:nvSpPr>
        <p:spPr>
          <a:xfrm>
            <a:off x="9428336" y="4107920"/>
            <a:ext cx="409941" cy="1102798"/>
          </a:xfrm>
          <a:prstGeom prst="rect">
            <a:avLst/>
          </a:prstGeom>
          <a:solidFill>
            <a:srgbClr val="755FF7">
              <a:alpha val="23000"/>
            </a:srgb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B1DE30-0E3E-061F-7BF2-57B5FAA15E5C}"/>
              </a:ext>
            </a:extLst>
          </p:cNvPr>
          <p:cNvCxnSpPr>
            <a:cxnSpLocks/>
          </p:cNvCxnSpPr>
          <p:nvPr/>
        </p:nvCxnSpPr>
        <p:spPr>
          <a:xfrm>
            <a:off x="8465319" y="3605894"/>
            <a:ext cx="349019" cy="478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658232-78FE-B2E8-78A2-7D5E8ADDD0A0}"/>
              </a:ext>
            </a:extLst>
          </p:cNvPr>
          <p:cNvCxnSpPr>
            <a:cxnSpLocks/>
          </p:cNvCxnSpPr>
          <p:nvPr/>
        </p:nvCxnSpPr>
        <p:spPr>
          <a:xfrm flipV="1">
            <a:off x="8521567" y="5130217"/>
            <a:ext cx="349019" cy="548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7D9ECB-02A8-097E-0225-DA36D6195009}"/>
              </a:ext>
            </a:extLst>
          </p:cNvPr>
          <p:cNvCxnSpPr>
            <a:cxnSpLocks/>
          </p:cNvCxnSpPr>
          <p:nvPr/>
        </p:nvCxnSpPr>
        <p:spPr>
          <a:xfrm>
            <a:off x="9835134" y="5221906"/>
            <a:ext cx="480242" cy="448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F09A298-AC69-CE26-2642-0A46E9144FEA}"/>
              </a:ext>
            </a:extLst>
          </p:cNvPr>
          <p:cNvCxnSpPr>
            <a:cxnSpLocks/>
          </p:cNvCxnSpPr>
          <p:nvPr/>
        </p:nvCxnSpPr>
        <p:spPr>
          <a:xfrm flipV="1">
            <a:off x="9841883" y="3639600"/>
            <a:ext cx="499386" cy="468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E2A5EE6-92F0-27C1-CE51-E830499527B0}"/>
                  </a:ext>
                </a:extLst>
              </p:cNvPr>
              <p:cNvSpPr txBox="1"/>
              <p:nvPr/>
            </p:nvSpPr>
            <p:spPr>
              <a:xfrm>
                <a:off x="7891018" y="4126551"/>
                <a:ext cx="296299" cy="2920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E2A5EE6-92F0-27C1-CE51-E83049952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1018" y="4126551"/>
                <a:ext cx="296299" cy="292003"/>
              </a:xfrm>
              <a:prstGeom prst="rect">
                <a:avLst/>
              </a:prstGeom>
              <a:blipFill>
                <a:blip r:embed="rId10"/>
                <a:stretch>
                  <a:fillRect l="-12500" r="-833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565BDA4-CA79-526F-DEF9-53B52B96C90A}"/>
                  </a:ext>
                </a:extLst>
              </p:cNvPr>
              <p:cNvSpPr txBox="1"/>
              <p:nvPr/>
            </p:nvSpPr>
            <p:spPr>
              <a:xfrm>
                <a:off x="7947421" y="5270664"/>
                <a:ext cx="303993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565BDA4-CA79-526F-DEF9-53B52B96C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7421" y="5270664"/>
                <a:ext cx="303993" cy="299249"/>
              </a:xfrm>
              <a:prstGeom prst="rect">
                <a:avLst/>
              </a:prstGeom>
              <a:blipFill>
                <a:blip r:embed="rId11"/>
                <a:stretch>
                  <a:fillRect l="-8000" r="-4000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40886C6-B8A2-01A6-15DA-DD74B90C736D}"/>
                  </a:ext>
                </a:extLst>
              </p:cNvPr>
              <p:cNvSpPr txBox="1"/>
              <p:nvPr/>
            </p:nvSpPr>
            <p:spPr>
              <a:xfrm>
                <a:off x="10463454" y="3653575"/>
                <a:ext cx="291362" cy="2914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40886C6-B8A2-01A6-15DA-DD74B90C7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3454" y="3653575"/>
                <a:ext cx="291362" cy="291426"/>
              </a:xfrm>
              <a:prstGeom prst="rect">
                <a:avLst/>
              </a:prstGeom>
              <a:blipFill>
                <a:blip r:embed="rId12"/>
                <a:stretch>
                  <a:fillRect l="-8333" t="-8333" r="-833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075E4CD-CB9D-6F25-D297-ED52839D8142}"/>
                  </a:ext>
                </a:extLst>
              </p:cNvPr>
              <p:cNvSpPr txBox="1"/>
              <p:nvPr/>
            </p:nvSpPr>
            <p:spPr>
              <a:xfrm>
                <a:off x="10479575" y="4118101"/>
                <a:ext cx="296299" cy="2920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075E4CD-CB9D-6F25-D297-ED52839D8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9575" y="4118101"/>
                <a:ext cx="296299" cy="292003"/>
              </a:xfrm>
              <a:prstGeom prst="rect">
                <a:avLst/>
              </a:prstGeom>
              <a:blipFill>
                <a:blip r:embed="rId13"/>
                <a:stretch>
                  <a:fillRect l="-12500" t="-8333" r="-41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290735C-8AFF-B148-DFAD-0491F378B9FF}"/>
                  </a:ext>
                </a:extLst>
              </p:cNvPr>
              <p:cNvSpPr txBox="1"/>
              <p:nvPr/>
            </p:nvSpPr>
            <p:spPr>
              <a:xfrm>
                <a:off x="10508969" y="5319040"/>
                <a:ext cx="303993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290735C-8AFF-B148-DFAD-0491F378B9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8969" y="5319040"/>
                <a:ext cx="303993" cy="299249"/>
              </a:xfrm>
              <a:prstGeom prst="rect">
                <a:avLst/>
              </a:prstGeom>
              <a:blipFill>
                <a:blip r:embed="rId14"/>
                <a:stretch>
                  <a:fillRect l="-8000" t="-8333" r="-4000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8CE75682-2E1E-1EC5-4E11-2317DFD77328}"/>
              </a:ext>
            </a:extLst>
          </p:cNvPr>
          <p:cNvSpPr txBox="1"/>
          <p:nvPr/>
        </p:nvSpPr>
        <p:spPr>
          <a:xfrm>
            <a:off x="7726768" y="3220006"/>
            <a:ext cx="113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25FBEE-09D7-82B7-92B8-3B492CA157BD}"/>
              </a:ext>
            </a:extLst>
          </p:cNvPr>
          <p:cNvSpPr txBox="1"/>
          <p:nvPr/>
        </p:nvSpPr>
        <p:spPr>
          <a:xfrm>
            <a:off x="9908672" y="3201094"/>
            <a:ext cx="173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C8FFCF-5809-2B36-F14C-33CDC46C4E5D}"/>
              </a:ext>
            </a:extLst>
          </p:cNvPr>
          <p:cNvSpPr txBox="1"/>
          <p:nvPr/>
        </p:nvSpPr>
        <p:spPr>
          <a:xfrm>
            <a:off x="4126727" y="5920025"/>
            <a:ext cx="113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encoder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A53F973-FEC8-D78A-8346-CFF5E455DE71}"/>
              </a:ext>
            </a:extLst>
          </p:cNvPr>
          <p:cNvSpPr txBox="1"/>
          <p:nvPr/>
        </p:nvSpPr>
        <p:spPr>
          <a:xfrm>
            <a:off x="5369507" y="5935419"/>
            <a:ext cx="113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decoder</a:t>
            </a:r>
          </a:p>
        </p:txBody>
      </p:sp>
      <p:sp>
        <p:nvSpPr>
          <p:cNvPr id="38" name="Rectangle: Rounded Corners 64">
            <a:extLst>
              <a:ext uri="{FF2B5EF4-FFF2-40B4-BE49-F238E27FC236}">
                <a16:creationId xmlns:a16="http://schemas.microsoft.com/office/drawing/2014/main" id="{EA00192F-C980-6D4C-CE18-9344C899123B}"/>
              </a:ext>
            </a:extLst>
          </p:cNvPr>
          <p:cNvSpPr/>
          <p:nvPr/>
        </p:nvSpPr>
        <p:spPr>
          <a:xfrm>
            <a:off x="8763444" y="4118101"/>
            <a:ext cx="392159" cy="389534"/>
          </a:xfrm>
          <a:prstGeom prst="roundRect">
            <a:avLst/>
          </a:prstGeom>
          <a:solidFill>
            <a:srgbClr val="755FF7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F7C2028-976A-9698-1AAE-DF4002E77BD7}"/>
                  </a:ext>
                </a:extLst>
              </p:cNvPr>
              <p:cNvSpPr txBox="1"/>
              <p:nvPr/>
            </p:nvSpPr>
            <p:spPr>
              <a:xfrm>
                <a:off x="8875812" y="4755837"/>
                <a:ext cx="1931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F7C2028-976A-9698-1AAE-DF4002E77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812" y="4755837"/>
                <a:ext cx="193194" cy="276999"/>
              </a:xfrm>
              <a:prstGeom prst="rect">
                <a:avLst/>
              </a:prstGeom>
              <a:blipFill>
                <a:blip r:embed="rId15"/>
                <a:stretch>
                  <a:fillRect l="-11765" r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7167F26-BFE2-DD7E-A0E4-4348B2E74081}"/>
                  </a:ext>
                </a:extLst>
              </p:cNvPr>
              <p:cNvSpPr txBox="1"/>
              <p:nvPr/>
            </p:nvSpPr>
            <p:spPr>
              <a:xfrm>
                <a:off x="8804999" y="4118101"/>
                <a:ext cx="24068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7167F26-BFE2-DD7E-A0E4-4348B2E74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4999" y="4118101"/>
                <a:ext cx="240689" cy="369332"/>
              </a:xfrm>
              <a:prstGeom prst="rect">
                <a:avLst/>
              </a:prstGeom>
              <a:blipFill>
                <a:blip r:embed="rId16"/>
                <a:stretch>
                  <a:fillRect r="-20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68">
            <a:extLst>
              <a:ext uri="{FF2B5EF4-FFF2-40B4-BE49-F238E27FC236}">
                <a16:creationId xmlns:a16="http://schemas.microsoft.com/office/drawing/2014/main" id="{45F7F20F-D2F0-085C-E192-198673D96012}"/>
              </a:ext>
            </a:extLst>
          </p:cNvPr>
          <p:cNvSpPr/>
          <p:nvPr/>
        </p:nvSpPr>
        <p:spPr>
          <a:xfrm>
            <a:off x="8786127" y="4703009"/>
            <a:ext cx="392159" cy="389534"/>
          </a:xfrm>
          <a:prstGeom prst="roundRect">
            <a:avLst/>
          </a:prstGeom>
          <a:solidFill>
            <a:srgbClr val="755FF7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id="{D33691B4-9148-F878-57C1-CF88B93817CA}"/>
              </a:ext>
            </a:extLst>
          </p:cNvPr>
          <p:cNvSpPr/>
          <p:nvPr/>
        </p:nvSpPr>
        <p:spPr>
          <a:xfrm>
            <a:off x="9218735" y="4272552"/>
            <a:ext cx="170271" cy="72170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70718C2-1743-4B38-2973-72B3ADE2F23B}"/>
                  </a:ext>
                </a:extLst>
              </p:cNvPr>
              <p:cNvSpPr txBox="1"/>
              <p:nvPr/>
            </p:nvSpPr>
            <p:spPr>
              <a:xfrm>
                <a:off x="9493268" y="4424663"/>
                <a:ext cx="24068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70718C2-1743-4B38-2973-72B3ADE2F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3268" y="4424663"/>
                <a:ext cx="240689" cy="369332"/>
              </a:xfrm>
              <a:prstGeom prst="rect">
                <a:avLst/>
              </a:prstGeom>
              <a:blipFill>
                <a:blip r:embed="rId17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26A3A9E3-D4AD-3E5A-7642-7E1C290FC4AB}"/>
              </a:ext>
            </a:extLst>
          </p:cNvPr>
          <p:cNvSpPr txBox="1"/>
          <p:nvPr/>
        </p:nvSpPr>
        <p:spPr>
          <a:xfrm>
            <a:off x="8655177" y="5269063"/>
            <a:ext cx="1734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Z: sampling from stochastic latent space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D021CD-4857-D168-D260-6E17D3FA4D8E}"/>
              </a:ext>
            </a:extLst>
          </p:cNvPr>
          <p:cNvSpPr txBox="1"/>
          <p:nvPr/>
        </p:nvSpPr>
        <p:spPr>
          <a:xfrm>
            <a:off x="7342590" y="5676154"/>
            <a:ext cx="1606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Probabilistic encoder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A4B3B64-FB3C-3A50-4360-414F06994026}"/>
              </a:ext>
            </a:extLst>
          </p:cNvPr>
          <p:cNvSpPr txBox="1"/>
          <p:nvPr/>
        </p:nvSpPr>
        <p:spPr>
          <a:xfrm>
            <a:off x="10546239" y="5648534"/>
            <a:ext cx="1606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Probabilistic decoder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9FDDDC-CC4C-A994-5385-917F66809E36}"/>
              </a:ext>
            </a:extLst>
          </p:cNvPr>
          <p:cNvSpPr txBox="1"/>
          <p:nvPr/>
        </p:nvSpPr>
        <p:spPr>
          <a:xfrm>
            <a:off x="5603695" y="3272787"/>
            <a:ext cx="1734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reconstruction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577CDAD-CC63-EB76-FAF1-651A64476F7E}"/>
              </a:ext>
            </a:extLst>
          </p:cNvPr>
          <p:cNvCxnSpPr>
            <a:cxnSpLocks/>
          </p:cNvCxnSpPr>
          <p:nvPr/>
        </p:nvCxnSpPr>
        <p:spPr>
          <a:xfrm flipV="1">
            <a:off x="821709" y="3797169"/>
            <a:ext cx="0" cy="1606843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DE148AD-2E0A-5B3B-83AE-9C48946F7981}"/>
              </a:ext>
            </a:extLst>
          </p:cNvPr>
          <p:cNvCxnSpPr>
            <a:cxnSpLocks/>
          </p:cNvCxnSpPr>
          <p:nvPr/>
        </p:nvCxnSpPr>
        <p:spPr>
          <a:xfrm flipV="1">
            <a:off x="820068" y="5387994"/>
            <a:ext cx="1675307" cy="15693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1B199FC6-C04D-35C4-4EB5-B04FC686E205}"/>
              </a:ext>
            </a:extLst>
          </p:cNvPr>
          <p:cNvSpPr/>
          <p:nvPr/>
        </p:nvSpPr>
        <p:spPr>
          <a:xfrm rot="20054338" flipV="1">
            <a:off x="1751346" y="4106354"/>
            <a:ext cx="72171" cy="859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2800966-3594-87F1-C0AD-7F0627FD6C02}"/>
              </a:ext>
            </a:extLst>
          </p:cNvPr>
          <p:cNvSpPr/>
          <p:nvPr/>
        </p:nvSpPr>
        <p:spPr>
          <a:xfrm rot="257905" flipV="1">
            <a:off x="950946" y="5030484"/>
            <a:ext cx="768130" cy="17654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61DC7F8-A6AA-7FA1-70DE-2688267B9856}"/>
              </a:ext>
            </a:extLst>
          </p:cNvPr>
          <p:cNvSpPr/>
          <p:nvPr/>
        </p:nvSpPr>
        <p:spPr>
          <a:xfrm rot="20054338" flipV="1">
            <a:off x="1817602" y="4198807"/>
            <a:ext cx="72171" cy="859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66F9755-8109-F733-F084-BBAD0E5B7C0A}"/>
              </a:ext>
            </a:extLst>
          </p:cNvPr>
          <p:cNvSpPr/>
          <p:nvPr/>
        </p:nvSpPr>
        <p:spPr>
          <a:xfrm rot="20054338" flipV="1">
            <a:off x="1671673" y="4167271"/>
            <a:ext cx="72171" cy="859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7ED1640-5A3E-9EA3-1198-0EA548EB6641}"/>
              </a:ext>
            </a:extLst>
          </p:cNvPr>
          <p:cNvSpPr txBox="1"/>
          <p:nvPr/>
        </p:nvSpPr>
        <p:spPr>
          <a:xfrm>
            <a:off x="1668699" y="4908267"/>
            <a:ext cx="1418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B93546-FBFF-315B-D728-94E087ED9AE7}"/>
              </a:ext>
            </a:extLst>
          </p:cNvPr>
          <p:cNvSpPr txBox="1"/>
          <p:nvPr/>
        </p:nvSpPr>
        <p:spPr>
          <a:xfrm>
            <a:off x="1243748" y="3508221"/>
            <a:ext cx="24080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Anomalies </a:t>
            </a:r>
            <a:r>
              <a:rPr lang="en-US" sz="1600" dirty="0"/>
              <a:t>(high distance/ anomaly score)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E76445F-51E1-2E27-0FBF-B919455FFF88}"/>
              </a:ext>
            </a:extLst>
          </p:cNvPr>
          <p:cNvSpPr txBox="1"/>
          <p:nvPr/>
        </p:nvSpPr>
        <p:spPr>
          <a:xfrm>
            <a:off x="1004420" y="5457793"/>
            <a:ext cx="2276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 dimension 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D73A71D-AC8C-B456-EB08-572DE80E8F26}"/>
              </a:ext>
            </a:extLst>
          </p:cNvPr>
          <p:cNvSpPr txBox="1"/>
          <p:nvPr/>
        </p:nvSpPr>
        <p:spPr>
          <a:xfrm rot="16200000">
            <a:off x="-667080" y="4232373"/>
            <a:ext cx="2276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 dimension 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8B8BE2A-1C68-948F-364A-61E3E9DA55A6}"/>
              </a:ext>
            </a:extLst>
          </p:cNvPr>
          <p:cNvSpPr txBox="1"/>
          <p:nvPr/>
        </p:nvSpPr>
        <p:spPr>
          <a:xfrm>
            <a:off x="184657" y="5920025"/>
            <a:ext cx="2960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(1) Simplified 2-D representation of Reed </a:t>
            </a:r>
            <a:r>
              <a:rPr lang="en-US" dirty="0" err="1"/>
              <a:t>Xiaoli</a:t>
            </a:r>
            <a:r>
              <a:rPr lang="en-US" dirty="0"/>
              <a:t> Detector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7E23C6E-24DA-C047-7F94-4B962F6968DA}"/>
              </a:ext>
            </a:extLst>
          </p:cNvPr>
          <p:cNvSpPr txBox="1"/>
          <p:nvPr/>
        </p:nvSpPr>
        <p:spPr>
          <a:xfrm>
            <a:off x="3651784" y="6240939"/>
            <a:ext cx="3519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(2) Autoencoder: high reconstruction error - anomalies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4FDDC77-EF97-C579-31A3-EABF4138237B}"/>
              </a:ext>
            </a:extLst>
          </p:cNvPr>
          <p:cNvSpPr txBox="1"/>
          <p:nvPr/>
        </p:nvSpPr>
        <p:spPr>
          <a:xfrm>
            <a:off x="8022878" y="6240939"/>
            <a:ext cx="3553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(3) Variational Autoencoder high reconstruction error-anomalies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5D32C95-2E07-39BC-1BD6-3CCD2D0B57D0}"/>
              </a:ext>
            </a:extLst>
          </p:cNvPr>
          <p:cNvSpPr txBox="1"/>
          <p:nvPr/>
        </p:nvSpPr>
        <p:spPr>
          <a:xfrm rot="16200000">
            <a:off x="-663673" y="1276248"/>
            <a:ext cx="180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Training Dataset</a:t>
            </a:r>
          </a:p>
        </p:txBody>
      </p:sp>
      <p:sp>
        <p:nvSpPr>
          <p:cNvPr id="62" name="Rectangle: Rounded Corners 98">
            <a:extLst>
              <a:ext uri="{FF2B5EF4-FFF2-40B4-BE49-F238E27FC236}">
                <a16:creationId xmlns:a16="http://schemas.microsoft.com/office/drawing/2014/main" id="{808AF9A8-05FF-1A14-1B8D-EABA33061F3C}"/>
              </a:ext>
            </a:extLst>
          </p:cNvPr>
          <p:cNvSpPr/>
          <p:nvPr/>
        </p:nvSpPr>
        <p:spPr>
          <a:xfrm>
            <a:off x="405463" y="970875"/>
            <a:ext cx="2103989" cy="117102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Background Modeling using RXD (c), AE(d), VAE(3)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000F702-4F5C-AB38-5E98-4BE93584A414}"/>
              </a:ext>
            </a:extLst>
          </p:cNvPr>
          <p:cNvCxnSpPr/>
          <p:nvPr/>
        </p:nvCxnSpPr>
        <p:spPr>
          <a:xfrm>
            <a:off x="2621194" y="1485225"/>
            <a:ext cx="747346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B56BC0EC-B79A-7690-D18A-EC43AB80BE59}"/>
              </a:ext>
            </a:extLst>
          </p:cNvPr>
          <p:cNvSpPr txBox="1"/>
          <p:nvPr/>
        </p:nvSpPr>
        <p:spPr>
          <a:xfrm>
            <a:off x="3269479" y="64156"/>
            <a:ext cx="209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Anomaly Detection </a:t>
            </a:r>
            <a:r>
              <a:rPr lang="en-US" i="1" dirty="0"/>
              <a:t>(extraction)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3D25E30-27AF-5398-E8EE-AC2621205324}"/>
              </a:ext>
            </a:extLst>
          </p:cNvPr>
          <p:cNvSpPr/>
          <p:nvPr/>
        </p:nvSpPr>
        <p:spPr>
          <a:xfrm>
            <a:off x="3420928" y="754596"/>
            <a:ext cx="1650973" cy="17144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D5B1805-3C66-0766-A303-FD69610923A9}"/>
              </a:ext>
            </a:extLst>
          </p:cNvPr>
          <p:cNvSpPr txBox="1"/>
          <p:nvPr/>
        </p:nvSpPr>
        <p:spPr>
          <a:xfrm>
            <a:off x="3462278" y="2554763"/>
            <a:ext cx="1802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Tune detector threshold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2164874-A8C9-CA2C-C471-F5FDE5E65C83}"/>
              </a:ext>
            </a:extLst>
          </p:cNvPr>
          <p:cNvSpPr txBox="1"/>
          <p:nvPr/>
        </p:nvSpPr>
        <p:spPr>
          <a:xfrm>
            <a:off x="5269845" y="659841"/>
            <a:ext cx="18024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Analyze anomaly subclasses using reconstruction error vector of most anomalous bands</a:t>
            </a:r>
          </a:p>
        </p:txBody>
      </p:sp>
      <p:sp>
        <p:nvSpPr>
          <p:cNvPr id="68" name="Right Brace 67">
            <a:extLst>
              <a:ext uri="{FF2B5EF4-FFF2-40B4-BE49-F238E27FC236}">
                <a16:creationId xmlns:a16="http://schemas.microsoft.com/office/drawing/2014/main" id="{495968E7-1954-CB8C-F626-3D631A04C848}"/>
              </a:ext>
            </a:extLst>
          </p:cNvPr>
          <p:cNvSpPr/>
          <p:nvPr/>
        </p:nvSpPr>
        <p:spPr>
          <a:xfrm>
            <a:off x="5112982" y="896818"/>
            <a:ext cx="110637" cy="729122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8835844-7FA9-F171-82FE-35E2F0A8E64A}"/>
              </a:ext>
            </a:extLst>
          </p:cNvPr>
          <p:cNvSpPr txBox="1"/>
          <p:nvPr/>
        </p:nvSpPr>
        <p:spPr>
          <a:xfrm>
            <a:off x="1701235" y="151749"/>
            <a:ext cx="160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Apply on validation set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12C86E3-E1C9-8C88-2DC9-2E14CBE7D0BD}"/>
              </a:ext>
            </a:extLst>
          </p:cNvPr>
          <p:cNvSpPr txBox="1"/>
          <p:nvPr/>
        </p:nvSpPr>
        <p:spPr>
          <a:xfrm>
            <a:off x="5370745" y="73687"/>
            <a:ext cx="1802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Clustering</a:t>
            </a:r>
          </a:p>
          <a:p>
            <a:r>
              <a:rPr lang="en-US" i="1" dirty="0"/>
              <a:t>(identification)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0C596E2-95F0-F10F-4B48-EA9BC5439976}"/>
              </a:ext>
            </a:extLst>
          </p:cNvPr>
          <p:cNvCxnSpPr>
            <a:cxnSpLocks/>
          </p:cNvCxnSpPr>
          <p:nvPr/>
        </p:nvCxnSpPr>
        <p:spPr>
          <a:xfrm>
            <a:off x="7026042" y="16409"/>
            <a:ext cx="8171" cy="29813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65EB3A7-0E28-2787-6CF5-FF1D6EE594C1}"/>
              </a:ext>
            </a:extLst>
          </p:cNvPr>
          <p:cNvCxnSpPr>
            <a:cxnSpLocks/>
          </p:cNvCxnSpPr>
          <p:nvPr/>
        </p:nvCxnSpPr>
        <p:spPr>
          <a:xfrm flipV="1">
            <a:off x="105023" y="3119692"/>
            <a:ext cx="12014647" cy="8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3A9CD203-776C-1A06-BA65-AAF18F6119A8}"/>
              </a:ext>
            </a:extLst>
          </p:cNvPr>
          <p:cNvSpPr txBox="1"/>
          <p:nvPr/>
        </p:nvSpPr>
        <p:spPr>
          <a:xfrm rot="16200000">
            <a:off x="6441378" y="1007093"/>
            <a:ext cx="1802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Unseen Observations</a:t>
            </a:r>
          </a:p>
        </p:txBody>
      </p:sp>
      <p:sp>
        <p:nvSpPr>
          <p:cNvPr id="74" name="Rectangle: Rounded Corners 119">
            <a:extLst>
              <a:ext uri="{FF2B5EF4-FFF2-40B4-BE49-F238E27FC236}">
                <a16:creationId xmlns:a16="http://schemas.microsoft.com/office/drawing/2014/main" id="{3913B5DC-D28E-51B7-8BBF-1442DE50AEF0}"/>
              </a:ext>
            </a:extLst>
          </p:cNvPr>
          <p:cNvSpPr/>
          <p:nvPr/>
        </p:nvSpPr>
        <p:spPr>
          <a:xfrm>
            <a:off x="7759578" y="1271991"/>
            <a:ext cx="1137974" cy="67832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Anomaly detector</a:t>
            </a:r>
          </a:p>
        </p:txBody>
      </p:sp>
      <p:sp>
        <p:nvSpPr>
          <p:cNvPr id="75" name="Rectangle: Rounded Corners 120">
            <a:extLst>
              <a:ext uri="{FF2B5EF4-FFF2-40B4-BE49-F238E27FC236}">
                <a16:creationId xmlns:a16="http://schemas.microsoft.com/office/drawing/2014/main" id="{E43A08A3-1763-FE9F-1225-47CC2897CA7C}"/>
              </a:ext>
            </a:extLst>
          </p:cNvPr>
          <p:cNvSpPr/>
          <p:nvPr/>
        </p:nvSpPr>
        <p:spPr>
          <a:xfrm>
            <a:off x="9085198" y="585408"/>
            <a:ext cx="1374619" cy="646331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Detections</a:t>
            </a:r>
          </a:p>
        </p:txBody>
      </p:sp>
      <p:sp>
        <p:nvSpPr>
          <p:cNvPr id="76" name="Rectangle: Rounded Corners 121">
            <a:extLst>
              <a:ext uri="{FF2B5EF4-FFF2-40B4-BE49-F238E27FC236}">
                <a16:creationId xmlns:a16="http://schemas.microsoft.com/office/drawing/2014/main" id="{9FA3AF5B-A4D7-E838-0A04-F39B5F8453F9}"/>
              </a:ext>
            </a:extLst>
          </p:cNvPr>
          <p:cNvSpPr/>
          <p:nvPr/>
        </p:nvSpPr>
        <p:spPr>
          <a:xfrm>
            <a:off x="9218735" y="1720425"/>
            <a:ext cx="1374619" cy="646331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Background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F038363-AF47-418E-54A8-EB4192DE10EF}"/>
              </a:ext>
            </a:extLst>
          </p:cNvPr>
          <p:cNvCxnSpPr>
            <a:cxnSpLocks/>
            <a:endCxn id="75" idx="1"/>
          </p:cNvCxnSpPr>
          <p:nvPr/>
        </p:nvCxnSpPr>
        <p:spPr>
          <a:xfrm flipV="1">
            <a:off x="8897552" y="908574"/>
            <a:ext cx="187646" cy="619513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187505F-C9CF-F61E-C0DC-AA3644B77F3C}"/>
              </a:ext>
            </a:extLst>
          </p:cNvPr>
          <p:cNvCxnSpPr>
            <a:cxnSpLocks/>
            <a:stCxn id="74" idx="3"/>
            <a:endCxn id="76" idx="1"/>
          </p:cNvCxnSpPr>
          <p:nvPr/>
        </p:nvCxnSpPr>
        <p:spPr>
          <a:xfrm>
            <a:off x="8897552" y="1611152"/>
            <a:ext cx="321183" cy="432439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3E49196-0500-EFEF-345B-F4ADB50F44EF}"/>
              </a:ext>
            </a:extLst>
          </p:cNvPr>
          <p:cNvCxnSpPr>
            <a:cxnSpLocks/>
            <a:stCxn id="75" idx="3"/>
          </p:cNvCxnSpPr>
          <p:nvPr/>
        </p:nvCxnSpPr>
        <p:spPr>
          <a:xfrm flipV="1">
            <a:off x="10459817" y="585408"/>
            <a:ext cx="479646" cy="323166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38B3A4B6-031D-09A6-E779-4EC09EA9D4EC}"/>
              </a:ext>
            </a:extLst>
          </p:cNvPr>
          <p:cNvSpPr txBox="1"/>
          <p:nvPr/>
        </p:nvSpPr>
        <p:spPr>
          <a:xfrm>
            <a:off x="10955217" y="361280"/>
            <a:ext cx="180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Subclass 1</a:t>
            </a:r>
          </a:p>
        </p:txBody>
      </p:sp>
      <p:sp>
        <p:nvSpPr>
          <p:cNvPr id="81" name="Rectangle: Rounded Corners 132">
            <a:extLst>
              <a:ext uri="{FF2B5EF4-FFF2-40B4-BE49-F238E27FC236}">
                <a16:creationId xmlns:a16="http://schemas.microsoft.com/office/drawing/2014/main" id="{14E8B43C-C91E-D885-9975-5754407E7F2D}"/>
              </a:ext>
            </a:extLst>
          </p:cNvPr>
          <p:cNvSpPr/>
          <p:nvPr/>
        </p:nvSpPr>
        <p:spPr>
          <a:xfrm>
            <a:off x="9881487" y="79817"/>
            <a:ext cx="1270899" cy="3693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Clustering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966C196-5463-D482-C991-1D684C8582E6}"/>
              </a:ext>
            </a:extLst>
          </p:cNvPr>
          <p:cNvSpPr txBox="1"/>
          <p:nvPr/>
        </p:nvSpPr>
        <p:spPr>
          <a:xfrm>
            <a:off x="11006555" y="1179420"/>
            <a:ext cx="180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Subclass N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C349231-074E-5E28-B2A9-C6A33F057C8E}"/>
              </a:ext>
            </a:extLst>
          </p:cNvPr>
          <p:cNvCxnSpPr>
            <a:cxnSpLocks/>
          </p:cNvCxnSpPr>
          <p:nvPr/>
        </p:nvCxnSpPr>
        <p:spPr>
          <a:xfrm>
            <a:off x="10458227" y="1021179"/>
            <a:ext cx="395928" cy="239109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F79B1F7E-F7C6-869E-799E-93E5034FF6BC}"/>
              </a:ext>
            </a:extLst>
          </p:cNvPr>
          <p:cNvSpPr txBox="1"/>
          <p:nvPr/>
        </p:nvSpPr>
        <p:spPr>
          <a:xfrm>
            <a:off x="6143947" y="4609044"/>
            <a:ext cx="61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2D1668D-A561-2567-753A-8FB5C0A9BDBE}"/>
              </a:ext>
            </a:extLst>
          </p:cNvPr>
          <p:cNvSpPr txBox="1"/>
          <p:nvPr/>
        </p:nvSpPr>
        <p:spPr>
          <a:xfrm>
            <a:off x="124549" y="2494640"/>
            <a:ext cx="257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(a) TRAINING: Extraction and Identification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2E0D8E2-F29C-FCDA-E641-9C34A6BCFDB0}"/>
              </a:ext>
            </a:extLst>
          </p:cNvPr>
          <p:cNvSpPr txBox="1"/>
          <p:nvPr/>
        </p:nvSpPr>
        <p:spPr>
          <a:xfrm>
            <a:off x="7007237" y="2538284"/>
            <a:ext cx="38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(b) TEST: Applying trained models to unseen data</a:t>
            </a:r>
          </a:p>
        </p:txBody>
      </p:sp>
      <p:sp>
        <p:nvSpPr>
          <p:cNvPr id="87" name="Rectangle: Rounded Corners 1">
            <a:extLst>
              <a:ext uri="{FF2B5EF4-FFF2-40B4-BE49-F238E27FC236}">
                <a16:creationId xmlns:a16="http://schemas.microsoft.com/office/drawing/2014/main" id="{CC9A569E-14E2-EDFF-2A2F-828D15E78B1A}"/>
              </a:ext>
            </a:extLst>
          </p:cNvPr>
          <p:cNvSpPr/>
          <p:nvPr/>
        </p:nvSpPr>
        <p:spPr>
          <a:xfrm>
            <a:off x="3565709" y="911805"/>
            <a:ext cx="1374619" cy="64633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Labels: Detections</a:t>
            </a:r>
          </a:p>
        </p:txBody>
      </p:sp>
      <p:sp>
        <p:nvSpPr>
          <p:cNvPr id="88" name="Rectangle: Rounded Corners 2">
            <a:extLst>
              <a:ext uri="{FF2B5EF4-FFF2-40B4-BE49-F238E27FC236}">
                <a16:creationId xmlns:a16="http://schemas.microsoft.com/office/drawing/2014/main" id="{1B54D6F8-711F-C6AC-0E39-82EA29C658DF}"/>
              </a:ext>
            </a:extLst>
          </p:cNvPr>
          <p:cNvSpPr/>
          <p:nvPr/>
        </p:nvSpPr>
        <p:spPr>
          <a:xfrm>
            <a:off x="3585540" y="1686394"/>
            <a:ext cx="1374619" cy="64633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Labels: Background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8BA9E3F-4FB8-23A6-A61B-404B743C9A33}"/>
              </a:ext>
            </a:extLst>
          </p:cNvPr>
          <p:cNvSpPr txBox="1"/>
          <p:nvPr/>
        </p:nvSpPr>
        <p:spPr>
          <a:xfrm>
            <a:off x="143467" y="3136718"/>
            <a:ext cx="257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Anomaly Detectors:</a:t>
            </a:r>
          </a:p>
        </p:txBody>
      </p:sp>
      <p:sp>
        <p:nvSpPr>
          <p:cNvPr id="90" name="Trapezoid 89">
            <a:extLst>
              <a:ext uri="{FF2B5EF4-FFF2-40B4-BE49-F238E27FC236}">
                <a16:creationId xmlns:a16="http://schemas.microsoft.com/office/drawing/2014/main" id="{47B3708C-6BF2-B33C-9DF9-781AD5BE11BB}"/>
              </a:ext>
            </a:extLst>
          </p:cNvPr>
          <p:cNvSpPr/>
          <p:nvPr/>
        </p:nvSpPr>
        <p:spPr>
          <a:xfrm rot="5400000">
            <a:off x="3896394" y="4629051"/>
            <a:ext cx="1964712" cy="569939"/>
          </a:xfrm>
          <a:prstGeom prst="trapezoid">
            <a:avLst/>
          </a:prstGeom>
          <a:solidFill>
            <a:srgbClr val="755FF7">
              <a:alpha val="2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rapezoid 90">
            <a:extLst>
              <a:ext uri="{FF2B5EF4-FFF2-40B4-BE49-F238E27FC236}">
                <a16:creationId xmlns:a16="http://schemas.microsoft.com/office/drawing/2014/main" id="{3E5CDE48-46C3-E548-5457-88CC42EC86B0}"/>
              </a:ext>
            </a:extLst>
          </p:cNvPr>
          <p:cNvSpPr/>
          <p:nvPr/>
        </p:nvSpPr>
        <p:spPr>
          <a:xfrm rot="16200000">
            <a:off x="4615124" y="4615012"/>
            <a:ext cx="1964712" cy="569939"/>
          </a:xfrm>
          <a:prstGeom prst="trapezoid">
            <a:avLst/>
          </a:prstGeom>
          <a:solidFill>
            <a:srgbClr val="755FF7">
              <a:alpha val="2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/>
      <p:bldP spid="35" grpId="0"/>
      <p:bldP spid="36" grpId="0"/>
      <p:bldP spid="37" grpId="0"/>
      <p:bldP spid="44" grpId="0"/>
      <p:bldP spid="45" grpId="0"/>
      <p:bldP spid="46" grpId="0"/>
      <p:bldP spid="47" grpId="0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 generated image of a planet&#10;&#10;Description automatically generated">
            <a:extLst>
              <a:ext uri="{FF2B5EF4-FFF2-40B4-BE49-F238E27FC236}">
                <a16:creationId xmlns:a16="http://schemas.microsoft.com/office/drawing/2014/main" id="{C2B103C7-C78E-54FB-56A2-81EA96BF4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14994" r="-1" b="13084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tx1"/>
              </a:gs>
              <a:gs pos="35000">
                <a:schemeClr val="tx1">
                  <a:alpha val="76000"/>
                </a:schemeClr>
              </a:gs>
              <a:gs pos="19000">
                <a:schemeClr val="tx1">
                  <a:alpha val="4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674770-D4AE-6904-E991-53A2524330E1}"/>
              </a:ext>
            </a:extLst>
          </p:cNvPr>
          <p:cNvSpPr txBox="1"/>
          <p:nvPr/>
        </p:nvSpPr>
        <p:spPr>
          <a:xfrm>
            <a:off x="8395868" y="11612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Summary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ABC571-4EB2-7381-C31A-602AA58FAFE7}"/>
              </a:ext>
            </a:extLst>
          </p:cNvPr>
          <p:cNvSpPr txBox="1"/>
          <p:nvPr/>
        </p:nvSpPr>
        <p:spPr>
          <a:xfrm>
            <a:off x="8395868" y="2610104"/>
            <a:ext cx="3438906" cy="40022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Raleway" pitchFamily="2" charset="77"/>
              </a:rPr>
              <a:t>We look for coincidental spikes overlapping in the spatial and spectral domain in a haystack of trillions of pixel events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Raleway" pitchFamily="2" charset="77"/>
              </a:rPr>
              <a:t>The data volume is too big to employ brute-force algorithms that would calculate distance matrices for each possible permutation of set of spectral channels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Raleway" pitchFamily="2" charset="77"/>
              </a:rPr>
              <a:t>We seek to accelerate this process using unsupervised clustering and anomaly detection methods, which we evaluate using ground-truth trainings sets created with the brute-force method.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Ralew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9320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3AEDA-D7FF-7740-823E-79F7AADEA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14" y="365125"/>
            <a:ext cx="11477296" cy="843565"/>
          </a:xfrm>
        </p:spPr>
        <p:txBody>
          <a:bodyPr>
            <a:normAutofit/>
          </a:bodyPr>
          <a:lstStyle/>
          <a:p>
            <a:r>
              <a:rPr lang="en-US" sz="3200" b="1" dirty="0"/>
              <a:t>Science Question: </a:t>
            </a:r>
            <a:r>
              <a:rPr lang="en-US" sz="3200" dirty="0"/>
              <a:t>Are all the “cosmic rays” </a:t>
            </a:r>
            <a:r>
              <a:rPr lang="en-US" sz="3200" i="1" dirty="0"/>
              <a:t>really</a:t>
            </a:r>
            <a:r>
              <a:rPr lang="en-US" sz="3200" dirty="0"/>
              <a:t> cosmic rays? </a:t>
            </a:r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8C8B6B6-5734-EC4A-A80A-FB0E77F08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6" y="2371342"/>
            <a:ext cx="11960527" cy="412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27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75D6D-B46E-2347-8ED7-ADD26C96B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85" y="271914"/>
            <a:ext cx="4721805" cy="7018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latin typeface="Raleway" pitchFamily="2" charset="77"/>
              </a:rPr>
              <a:t>Needle in a haystack: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BB9BB5-0E88-5641-792B-C70C4AFC26D3}"/>
              </a:ext>
            </a:extLst>
          </p:cNvPr>
          <p:cNvSpPr txBox="1"/>
          <p:nvPr/>
        </p:nvSpPr>
        <p:spPr>
          <a:xfrm>
            <a:off x="432085" y="1197878"/>
            <a:ext cx="3868311" cy="3837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itchFamily="2" charset="77"/>
              </a:rPr>
              <a:t>Extracted spikes data in separate metadata files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itchFamily="2" charset="77"/>
              </a:rPr>
              <a:t>~</a:t>
            </a:r>
            <a:r>
              <a:rPr lang="en-US" sz="2000" b="1" dirty="0">
                <a:latin typeface="Raleway" pitchFamily="2" charset="77"/>
              </a:rPr>
              <a:t>200 Million</a:t>
            </a:r>
            <a:r>
              <a:rPr lang="en-US" sz="2000" dirty="0">
                <a:latin typeface="Raleway" pitchFamily="2" charset="77"/>
              </a:rPr>
              <a:t> files, each containing [</a:t>
            </a:r>
            <a:r>
              <a:rPr lang="en-US" sz="2000" b="1" dirty="0">
                <a:latin typeface="Raleway" pitchFamily="2" charset="77"/>
              </a:rPr>
              <a:t>10</a:t>
            </a:r>
            <a:r>
              <a:rPr lang="en-US" sz="2000" b="1" baseline="30000" dirty="0">
                <a:latin typeface="Raleway" pitchFamily="2" charset="77"/>
              </a:rPr>
              <a:t>3</a:t>
            </a:r>
            <a:r>
              <a:rPr lang="en-US" sz="2000" b="1" dirty="0">
                <a:latin typeface="Raleway" pitchFamily="2" charset="77"/>
              </a:rPr>
              <a:t> – 10</a:t>
            </a:r>
            <a:r>
              <a:rPr lang="en-US" sz="2000" b="1" baseline="30000" dirty="0">
                <a:latin typeface="Raleway" pitchFamily="2" charset="77"/>
              </a:rPr>
              <a:t>4</a:t>
            </a:r>
            <a:r>
              <a:rPr lang="en-US" sz="2000" dirty="0">
                <a:latin typeface="Raleway" pitchFamily="2" charset="77"/>
              </a:rPr>
              <a:t>] spikes 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b="1" dirty="0">
                <a:latin typeface="Raleway" pitchFamily="2" charset="77"/>
              </a:rPr>
              <a:t>Trillions</a:t>
            </a:r>
            <a:r>
              <a:rPr lang="en-US" sz="2000" dirty="0">
                <a:latin typeface="Raleway" pitchFamily="2" charset="77"/>
              </a:rPr>
              <a:t> Individual spikes in total 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b="1" dirty="0">
                <a:latin typeface="Raleway" pitchFamily="2" charset="77"/>
              </a:rPr>
              <a:t>~25 TB </a:t>
            </a:r>
            <a:r>
              <a:rPr lang="en-US" sz="2000" dirty="0">
                <a:latin typeface="Raleway" pitchFamily="2" charset="77"/>
              </a:rPr>
              <a:t>data to comb.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Raleway" pitchFamily="2" charset="77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Raleway" pitchFamily="2" charset="77"/>
              </a:rPr>
              <a:t>~ 1.5 million </a:t>
            </a:r>
            <a:r>
              <a:rPr lang="en-US" sz="2000" dirty="0">
                <a:latin typeface="Raleway" pitchFamily="2" charset="77"/>
              </a:rPr>
              <a:t>positive detections exist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Raleway" pitchFamily="2" charset="77"/>
              </a:rPr>
              <a:t>How do we find them?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Raleway" pitchFamily="2" charset="77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Raleway" pitchFamily="2" charset="77"/>
            </a:endParaRP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br>
              <a:rPr lang="en-US" sz="2000" dirty="0">
                <a:latin typeface="Raleway" pitchFamily="2" charset="77"/>
              </a:rPr>
            </a:br>
            <a:endParaRPr lang="en-US" sz="2000" dirty="0">
              <a:latin typeface="Raleway" pitchFamily="2" charset="77"/>
            </a:endParaRPr>
          </a:p>
        </p:txBody>
      </p:sp>
      <p:pic>
        <p:nvPicPr>
          <p:cNvPr id="7" name="Picture 6" descr="A sun with bright light&#10;&#10;Description automatically generated with medium confidence">
            <a:extLst>
              <a:ext uri="{FF2B5EF4-FFF2-40B4-BE49-F238E27FC236}">
                <a16:creationId xmlns:a16="http://schemas.microsoft.com/office/drawing/2014/main" id="{FBC05C78-5956-709E-67FE-5D86E0A0C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083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79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orange spots&#10;&#10;Description automatically generated">
            <a:extLst>
              <a:ext uri="{FF2B5EF4-FFF2-40B4-BE49-F238E27FC236}">
                <a16:creationId xmlns:a16="http://schemas.microsoft.com/office/drawing/2014/main" id="{03A9D9C3-68A0-5F90-7C6F-3316A870B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-2969"/>
            <a:ext cx="6858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93F979-12A9-9363-A6AE-71FEB460CB2D}"/>
              </a:ext>
            </a:extLst>
          </p:cNvPr>
          <p:cNvSpPr txBox="1"/>
          <p:nvPr/>
        </p:nvSpPr>
        <p:spPr>
          <a:xfrm>
            <a:off x="6096000" y="271914"/>
            <a:ext cx="454824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 </a:t>
            </a:r>
            <a:r>
              <a:rPr lang="en-US" dirty="0" err="1">
                <a:solidFill>
                  <a:schemeClr val="bg1"/>
                </a:solidFill>
              </a:rPr>
              <a:t>hr</a:t>
            </a:r>
            <a:r>
              <a:rPr lang="en-US" dirty="0">
                <a:solidFill>
                  <a:schemeClr val="bg1"/>
                </a:solidFill>
              </a:rPr>
              <a:t> of all detected spikes, at all wavelengths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9E5C03-C3D3-C5D2-90B0-55A67B0D0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85" y="271914"/>
            <a:ext cx="4721805" cy="7018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latin typeface="Raleway" pitchFamily="2" charset="77"/>
              </a:rPr>
              <a:t>Needle in a haystack: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82DDF3-5DA9-882F-CA01-0696FBE89030}"/>
              </a:ext>
            </a:extLst>
          </p:cNvPr>
          <p:cNvSpPr txBox="1"/>
          <p:nvPr/>
        </p:nvSpPr>
        <p:spPr>
          <a:xfrm>
            <a:off x="432085" y="1197878"/>
            <a:ext cx="3868311" cy="3837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itchFamily="2" charset="77"/>
              </a:rPr>
              <a:t>Extracted spikes data in separate metadata files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itchFamily="2" charset="77"/>
              </a:rPr>
              <a:t>~</a:t>
            </a:r>
            <a:r>
              <a:rPr lang="en-US" sz="2000" b="1" dirty="0">
                <a:latin typeface="Raleway" pitchFamily="2" charset="77"/>
              </a:rPr>
              <a:t>200 Million</a:t>
            </a:r>
            <a:r>
              <a:rPr lang="en-US" sz="2000" dirty="0">
                <a:latin typeface="Raleway" pitchFamily="2" charset="77"/>
              </a:rPr>
              <a:t> files, each containing [</a:t>
            </a:r>
            <a:r>
              <a:rPr lang="en-US" sz="2000" b="1" dirty="0">
                <a:latin typeface="Raleway" pitchFamily="2" charset="77"/>
              </a:rPr>
              <a:t>10</a:t>
            </a:r>
            <a:r>
              <a:rPr lang="en-US" sz="2000" b="1" baseline="30000" dirty="0">
                <a:latin typeface="Raleway" pitchFamily="2" charset="77"/>
              </a:rPr>
              <a:t>3</a:t>
            </a:r>
            <a:r>
              <a:rPr lang="en-US" sz="2000" b="1" dirty="0">
                <a:latin typeface="Raleway" pitchFamily="2" charset="77"/>
              </a:rPr>
              <a:t> – 10</a:t>
            </a:r>
            <a:r>
              <a:rPr lang="en-US" sz="2000" b="1" baseline="30000" dirty="0">
                <a:latin typeface="Raleway" pitchFamily="2" charset="77"/>
              </a:rPr>
              <a:t>4</a:t>
            </a:r>
            <a:r>
              <a:rPr lang="en-US" sz="2000" dirty="0">
                <a:latin typeface="Raleway" pitchFamily="2" charset="77"/>
              </a:rPr>
              <a:t>] spikes 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b="1" dirty="0">
                <a:latin typeface="Raleway" pitchFamily="2" charset="77"/>
              </a:rPr>
              <a:t>Trillions</a:t>
            </a:r>
            <a:r>
              <a:rPr lang="en-US" sz="2000" dirty="0">
                <a:latin typeface="Raleway" pitchFamily="2" charset="77"/>
              </a:rPr>
              <a:t> Individual spikes in total 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b="1" dirty="0">
                <a:latin typeface="Raleway" pitchFamily="2" charset="77"/>
              </a:rPr>
              <a:t>~25 TB </a:t>
            </a:r>
            <a:r>
              <a:rPr lang="en-US" sz="2000" dirty="0">
                <a:latin typeface="Raleway" pitchFamily="2" charset="77"/>
              </a:rPr>
              <a:t>data to comb.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Raleway" pitchFamily="2" charset="77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Raleway" pitchFamily="2" charset="77"/>
              </a:rPr>
              <a:t>~ 1.5 million </a:t>
            </a:r>
            <a:r>
              <a:rPr lang="en-US" sz="2000" dirty="0">
                <a:latin typeface="Raleway" pitchFamily="2" charset="77"/>
              </a:rPr>
              <a:t>positive detections exist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Raleway" pitchFamily="2" charset="77"/>
              </a:rPr>
              <a:t>How do we find them?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Raleway" pitchFamily="2" charset="77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Raleway" pitchFamily="2" charset="77"/>
            </a:endParaRP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br>
              <a:rPr lang="en-US" sz="2000" dirty="0">
                <a:latin typeface="Raleway" pitchFamily="2" charset="77"/>
              </a:rPr>
            </a:br>
            <a:endParaRPr lang="en-US" sz="2000" dirty="0">
              <a:latin typeface="Ralew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75446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circle&#10;&#10;Description automatically generated">
            <a:extLst>
              <a:ext uri="{FF2B5EF4-FFF2-40B4-BE49-F238E27FC236}">
                <a16:creationId xmlns:a16="http://schemas.microsoft.com/office/drawing/2014/main" id="{A3745173-4ED5-1FB6-0BC4-A48CF5CBA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8E4C8A-C746-F79F-14FB-7B8A354EEC76}"/>
              </a:ext>
            </a:extLst>
          </p:cNvPr>
          <p:cNvSpPr txBox="1"/>
          <p:nvPr/>
        </p:nvSpPr>
        <p:spPr>
          <a:xfrm>
            <a:off x="6095999" y="271914"/>
            <a:ext cx="370114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 Day – &gt;=2 overlapping wavelengths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971DB6B-F659-533D-D1B7-E2232D2D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85" y="271914"/>
            <a:ext cx="4721805" cy="7018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latin typeface="Raleway" pitchFamily="2" charset="77"/>
              </a:rPr>
              <a:t>Needle in a haystack: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D79C8B-DC29-15E3-8990-7584171A3486}"/>
              </a:ext>
            </a:extLst>
          </p:cNvPr>
          <p:cNvSpPr txBox="1"/>
          <p:nvPr/>
        </p:nvSpPr>
        <p:spPr>
          <a:xfrm>
            <a:off x="432085" y="1197878"/>
            <a:ext cx="3868311" cy="3837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itchFamily="2" charset="77"/>
              </a:rPr>
              <a:t>Extracted spikes data in separate metadata files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itchFamily="2" charset="77"/>
              </a:rPr>
              <a:t>~</a:t>
            </a:r>
            <a:r>
              <a:rPr lang="en-US" sz="2000" b="1" dirty="0">
                <a:latin typeface="Raleway" pitchFamily="2" charset="77"/>
              </a:rPr>
              <a:t>200 Million</a:t>
            </a:r>
            <a:r>
              <a:rPr lang="en-US" sz="2000" dirty="0">
                <a:latin typeface="Raleway" pitchFamily="2" charset="77"/>
              </a:rPr>
              <a:t> files, each containing [</a:t>
            </a:r>
            <a:r>
              <a:rPr lang="en-US" sz="2000" b="1" dirty="0">
                <a:latin typeface="Raleway" pitchFamily="2" charset="77"/>
              </a:rPr>
              <a:t>10</a:t>
            </a:r>
            <a:r>
              <a:rPr lang="en-US" sz="2000" b="1" baseline="30000" dirty="0">
                <a:latin typeface="Raleway" pitchFamily="2" charset="77"/>
              </a:rPr>
              <a:t>3</a:t>
            </a:r>
            <a:r>
              <a:rPr lang="en-US" sz="2000" b="1" dirty="0">
                <a:latin typeface="Raleway" pitchFamily="2" charset="77"/>
              </a:rPr>
              <a:t> – 10</a:t>
            </a:r>
            <a:r>
              <a:rPr lang="en-US" sz="2000" b="1" baseline="30000" dirty="0">
                <a:latin typeface="Raleway" pitchFamily="2" charset="77"/>
              </a:rPr>
              <a:t>4</a:t>
            </a:r>
            <a:r>
              <a:rPr lang="en-US" sz="2000" dirty="0">
                <a:latin typeface="Raleway" pitchFamily="2" charset="77"/>
              </a:rPr>
              <a:t>] spikes 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b="1" dirty="0">
                <a:latin typeface="Raleway" pitchFamily="2" charset="77"/>
              </a:rPr>
              <a:t>Trillions</a:t>
            </a:r>
            <a:r>
              <a:rPr lang="en-US" sz="2000" dirty="0">
                <a:latin typeface="Raleway" pitchFamily="2" charset="77"/>
              </a:rPr>
              <a:t> Individual spikes in total 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b="1" dirty="0">
                <a:latin typeface="Raleway" pitchFamily="2" charset="77"/>
              </a:rPr>
              <a:t>~25 TB </a:t>
            </a:r>
            <a:r>
              <a:rPr lang="en-US" sz="2000" dirty="0">
                <a:latin typeface="Raleway" pitchFamily="2" charset="77"/>
              </a:rPr>
              <a:t>data to comb.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Raleway" pitchFamily="2" charset="77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Raleway" pitchFamily="2" charset="77"/>
              </a:rPr>
              <a:t>~ 1.5 million </a:t>
            </a:r>
            <a:r>
              <a:rPr lang="en-US" sz="2000" dirty="0">
                <a:latin typeface="Raleway" pitchFamily="2" charset="77"/>
              </a:rPr>
              <a:t>positive detections exist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Raleway" pitchFamily="2" charset="77"/>
              </a:rPr>
              <a:t>How do we find them?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Raleway" pitchFamily="2" charset="77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Raleway" pitchFamily="2" charset="77"/>
            </a:endParaRP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br>
              <a:rPr lang="en-US" sz="2000" dirty="0">
                <a:latin typeface="Raleway" pitchFamily="2" charset="77"/>
              </a:rPr>
            </a:br>
            <a:endParaRPr lang="en-US" sz="2000" dirty="0">
              <a:latin typeface="Ralew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2512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circle with stars in the sky&#10;&#10;Description automatically generated">
            <a:extLst>
              <a:ext uri="{FF2B5EF4-FFF2-40B4-BE49-F238E27FC236}">
                <a16:creationId xmlns:a16="http://schemas.microsoft.com/office/drawing/2014/main" id="{6E2CEB87-7578-C86A-FAE7-21BE895F1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7AB585-32D8-66E9-EB30-F5A1275747E4}"/>
              </a:ext>
            </a:extLst>
          </p:cNvPr>
          <p:cNvSpPr txBox="1"/>
          <p:nvPr/>
        </p:nvSpPr>
        <p:spPr>
          <a:xfrm>
            <a:off x="6095999" y="271914"/>
            <a:ext cx="370114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 Day: &gt;=3 overlapping wavelengths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E31145-BE1B-93A6-0754-F5F2DB6B2414}"/>
              </a:ext>
            </a:extLst>
          </p:cNvPr>
          <p:cNvSpPr txBox="1"/>
          <p:nvPr/>
        </p:nvSpPr>
        <p:spPr>
          <a:xfrm>
            <a:off x="470799" y="5385757"/>
            <a:ext cx="4018073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If a spike exists in more than 3-channels at the same time and location, it is probably good.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66C395A-FA63-DB82-D8E1-41FB23081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85" y="271914"/>
            <a:ext cx="4721805" cy="7018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latin typeface="Raleway" pitchFamily="2" charset="77"/>
              </a:rPr>
              <a:t>Needle in a haystack: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DA0DA6-2F8F-F424-F459-F2F6460E414D}"/>
              </a:ext>
            </a:extLst>
          </p:cNvPr>
          <p:cNvSpPr txBox="1"/>
          <p:nvPr/>
        </p:nvSpPr>
        <p:spPr>
          <a:xfrm>
            <a:off x="432085" y="1197878"/>
            <a:ext cx="3868311" cy="3837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itchFamily="2" charset="77"/>
              </a:rPr>
              <a:t>Extracted spikes data in separate metadata files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itchFamily="2" charset="77"/>
              </a:rPr>
              <a:t>~</a:t>
            </a:r>
            <a:r>
              <a:rPr lang="en-US" sz="2000" b="1" dirty="0">
                <a:latin typeface="Raleway" pitchFamily="2" charset="77"/>
              </a:rPr>
              <a:t>200 Million</a:t>
            </a:r>
            <a:r>
              <a:rPr lang="en-US" sz="2000" dirty="0">
                <a:latin typeface="Raleway" pitchFamily="2" charset="77"/>
              </a:rPr>
              <a:t> files, each containing [</a:t>
            </a:r>
            <a:r>
              <a:rPr lang="en-US" sz="2000" b="1" dirty="0">
                <a:latin typeface="Raleway" pitchFamily="2" charset="77"/>
              </a:rPr>
              <a:t>10</a:t>
            </a:r>
            <a:r>
              <a:rPr lang="en-US" sz="2000" b="1" baseline="30000" dirty="0">
                <a:latin typeface="Raleway" pitchFamily="2" charset="77"/>
              </a:rPr>
              <a:t>3</a:t>
            </a:r>
            <a:r>
              <a:rPr lang="en-US" sz="2000" b="1" dirty="0">
                <a:latin typeface="Raleway" pitchFamily="2" charset="77"/>
              </a:rPr>
              <a:t> – 10</a:t>
            </a:r>
            <a:r>
              <a:rPr lang="en-US" sz="2000" b="1" baseline="30000" dirty="0">
                <a:latin typeface="Raleway" pitchFamily="2" charset="77"/>
              </a:rPr>
              <a:t>4</a:t>
            </a:r>
            <a:r>
              <a:rPr lang="en-US" sz="2000" dirty="0">
                <a:latin typeface="Raleway" pitchFamily="2" charset="77"/>
              </a:rPr>
              <a:t>] spikes 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b="1" dirty="0">
                <a:latin typeface="Raleway" pitchFamily="2" charset="77"/>
              </a:rPr>
              <a:t>Trillions</a:t>
            </a:r>
            <a:r>
              <a:rPr lang="en-US" sz="2000" dirty="0">
                <a:latin typeface="Raleway" pitchFamily="2" charset="77"/>
              </a:rPr>
              <a:t> Individual spikes in total 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b="1" dirty="0">
                <a:latin typeface="Raleway" pitchFamily="2" charset="77"/>
              </a:rPr>
              <a:t>~25 TB </a:t>
            </a:r>
            <a:r>
              <a:rPr lang="en-US" sz="2000" dirty="0">
                <a:latin typeface="Raleway" pitchFamily="2" charset="77"/>
              </a:rPr>
              <a:t>data to comb.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Raleway" pitchFamily="2" charset="77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Raleway" pitchFamily="2" charset="77"/>
              </a:rPr>
              <a:t>~ 1.5 million </a:t>
            </a:r>
            <a:r>
              <a:rPr lang="en-US" sz="2000" dirty="0">
                <a:latin typeface="Raleway" pitchFamily="2" charset="77"/>
              </a:rPr>
              <a:t>positive detections exist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Raleway" pitchFamily="2" charset="77"/>
              </a:rPr>
              <a:t>How do we find them?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Raleway" pitchFamily="2" charset="77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Raleway" pitchFamily="2" charset="77"/>
            </a:endParaRP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br>
              <a:rPr lang="en-US" sz="2000" dirty="0">
                <a:latin typeface="Raleway" pitchFamily="2" charset="77"/>
              </a:rPr>
            </a:br>
            <a:endParaRPr lang="en-US" sz="2000" dirty="0">
              <a:latin typeface="Ralew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4472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DE31145-BE1B-93A6-0754-F5F2DB6B2414}"/>
              </a:ext>
            </a:extLst>
          </p:cNvPr>
          <p:cNvSpPr txBox="1"/>
          <p:nvPr/>
        </p:nvSpPr>
        <p:spPr>
          <a:xfrm>
            <a:off x="470799" y="5385757"/>
            <a:ext cx="4018073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If a spike exists in more than 3-channels at the same time and location, it is probably good.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66C395A-FA63-DB82-D8E1-41FB23081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85" y="271914"/>
            <a:ext cx="4721805" cy="7018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latin typeface="Raleway" pitchFamily="2" charset="77"/>
              </a:rPr>
              <a:t>Needle in a haystack: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DA0DA6-2F8F-F424-F459-F2F6460E414D}"/>
              </a:ext>
            </a:extLst>
          </p:cNvPr>
          <p:cNvSpPr txBox="1"/>
          <p:nvPr/>
        </p:nvSpPr>
        <p:spPr>
          <a:xfrm>
            <a:off x="432085" y="1197878"/>
            <a:ext cx="3868311" cy="3837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itchFamily="2" charset="77"/>
              </a:rPr>
              <a:t>Extracted spikes data in separate metadata files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itchFamily="2" charset="77"/>
              </a:rPr>
              <a:t>~</a:t>
            </a:r>
            <a:r>
              <a:rPr lang="en-US" sz="2000" b="1" dirty="0">
                <a:latin typeface="Raleway" pitchFamily="2" charset="77"/>
              </a:rPr>
              <a:t>200 Million</a:t>
            </a:r>
            <a:r>
              <a:rPr lang="en-US" sz="2000" dirty="0">
                <a:latin typeface="Raleway" pitchFamily="2" charset="77"/>
              </a:rPr>
              <a:t> files, each containing [</a:t>
            </a:r>
            <a:r>
              <a:rPr lang="en-US" sz="2000" b="1" dirty="0">
                <a:latin typeface="Raleway" pitchFamily="2" charset="77"/>
              </a:rPr>
              <a:t>10</a:t>
            </a:r>
            <a:r>
              <a:rPr lang="en-US" sz="2000" b="1" baseline="30000" dirty="0">
                <a:latin typeface="Raleway" pitchFamily="2" charset="77"/>
              </a:rPr>
              <a:t>3</a:t>
            </a:r>
            <a:r>
              <a:rPr lang="en-US" sz="2000" b="1" dirty="0">
                <a:latin typeface="Raleway" pitchFamily="2" charset="77"/>
              </a:rPr>
              <a:t> – 10</a:t>
            </a:r>
            <a:r>
              <a:rPr lang="en-US" sz="2000" b="1" baseline="30000" dirty="0">
                <a:latin typeface="Raleway" pitchFamily="2" charset="77"/>
              </a:rPr>
              <a:t>4</a:t>
            </a:r>
            <a:r>
              <a:rPr lang="en-US" sz="2000" dirty="0">
                <a:latin typeface="Raleway" pitchFamily="2" charset="77"/>
              </a:rPr>
              <a:t>] spikes 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b="1" dirty="0">
                <a:latin typeface="Raleway" pitchFamily="2" charset="77"/>
              </a:rPr>
              <a:t>Trillions</a:t>
            </a:r>
            <a:r>
              <a:rPr lang="en-US" sz="2000" dirty="0">
                <a:latin typeface="Raleway" pitchFamily="2" charset="77"/>
              </a:rPr>
              <a:t> Individual spikes in total 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b="1" dirty="0">
                <a:latin typeface="Raleway" pitchFamily="2" charset="77"/>
              </a:rPr>
              <a:t>~25 TB </a:t>
            </a:r>
            <a:r>
              <a:rPr lang="en-US" sz="2000" dirty="0">
                <a:latin typeface="Raleway" pitchFamily="2" charset="77"/>
              </a:rPr>
              <a:t>data to comb.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Raleway" pitchFamily="2" charset="77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Raleway" pitchFamily="2" charset="77"/>
              </a:rPr>
              <a:t>~ 1.5 million </a:t>
            </a:r>
            <a:r>
              <a:rPr lang="en-US" sz="2000" dirty="0">
                <a:latin typeface="Raleway" pitchFamily="2" charset="77"/>
              </a:rPr>
              <a:t>positive detections exist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Raleway" pitchFamily="2" charset="77"/>
              </a:rPr>
              <a:t>How do we find them?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Raleway" pitchFamily="2" charset="77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Raleway" pitchFamily="2" charset="77"/>
            </a:endParaRP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br>
              <a:rPr lang="en-US" sz="2000" dirty="0">
                <a:latin typeface="Raleway" pitchFamily="2" charset="77"/>
              </a:rPr>
            </a:br>
            <a:endParaRPr lang="en-US" sz="2000" dirty="0">
              <a:latin typeface="Raleway" pitchFamily="2" charset="77"/>
            </a:endParaRPr>
          </a:p>
        </p:txBody>
      </p:sp>
      <p:pic>
        <p:nvPicPr>
          <p:cNvPr id="3" name="Picture 2" descr="A yellow circle with white dots&#10;&#10;Description automatically generated">
            <a:extLst>
              <a:ext uri="{FF2B5EF4-FFF2-40B4-BE49-F238E27FC236}">
                <a16:creationId xmlns:a16="http://schemas.microsoft.com/office/drawing/2014/main" id="{740B44BB-26F2-7C6D-2787-3B8BB612D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D6DB25-A307-135C-4FFD-E5179326B624}"/>
              </a:ext>
            </a:extLst>
          </p:cNvPr>
          <p:cNvSpPr txBox="1"/>
          <p:nvPr/>
        </p:nvSpPr>
        <p:spPr>
          <a:xfrm>
            <a:off x="6095999" y="271914"/>
            <a:ext cx="415240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 Day: &gt;= 4 overlapping wavelengths</a:t>
            </a:r>
          </a:p>
        </p:txBody>
      </p:sp>
    </p:spTree>
    <p:extLst>
      <p:ext uri="{BB962C8B-B14F-4D97-AF65-F5344CB8AC3E}">
        <p14:creationId xmlns:p14="http://schemas.microsoft.com/office/powerpoint/2010/main" val="3403275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66C395A-FA63-DB82-D8E1-41FB23081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85" y="271914"/>
            <a:ext cx="4721805" cy="7018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latin typeface="Raleway" pitchFamily="2" charset="77"/>
              </a:rPr>
              <a:t>Needle in a haystack: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DA0DA6-2F8F-F424-F459-F2F6460E414D}"/>
              </a:ext>
            </a:extLst>
          </p:cNvPr>
          <p:cNvSpPr txBox="1"/>
          <p:nvPr/>
        </p:nvSpPr>
        <p:spPr>
          <a:xfrm>
            <a:off x="432085" y="1197878"/>
            <a:ext cx="3868311" cy="3837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itchFamily="2" charset="77"/>
              </a:rPr>
              <a:t>Extracted spikes data in separate metadata files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itchFamily="2" charset="77"/>
              </a:rPr>
              <a:t>~</a:t>
            </a:r>
            <a:r>
              <a:rPr lang="en-US" sz="2000" b="1" dirty="0">
                <a:latin typeface="Raleway" pitchFamily="2" charset="77"/>
              </a:rPr>
              <a:t>200 Million</a:t>
            </a:r>
            <a:r>
              <a:rPr lang="en-US" sz="2000" dirty="0">
                <a:latin typeface="Raleway" pitchFamily="2" charset="77"/>
              </a:rPr>
              <a:t> files, each containing [</a:t>
            </a:r>
            <a:r>
              <a:rPr lang="en-US" sz="2000" b="1" dirty="0">
                <a:latin typeface="Raleway" pitchFamily="2" charset="77"/>
              </a:rPr>
              <a:t>10</a:t>
            </a:r>
            <a:r>
              <a:rPr lang="en-US" sz="2000" b="1" baseline="30000" dirty="0">
                <a:latin typeface="Raleway" pitchFamily="2" charset="77"/>
              </a:rPr>
              <a:t>3</a:t>
            </a:r>
            <a:r>
              <a:rPr lang="en-US" sz="2000" b="1" dirty="0">
                <a:latin typeface="Raleway" pitchFamily="2" charset="77"/>
              </a:rPr>
              <a:t> – 10</a:t>
            </a:r>
            <a:r>
              <a:rPr lang="en-US" sz="2000" b="1" baseline="30000" dirty="0">
                <a:latin typeface="Raleway" pitchFamily="2" charset="77"/>
              </a:rPr>
              <a:t>4</a:t>
            </a:r>
            <a:r>
              <a:rPr lang="en-US" sz="2000" dirty="0">
                <a:latin typeface="Raleway" pitchFamily="2" charset="77"/>
              </a:rPr>
              <a:t>] spikes 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b="1" dirty="0">
                <a:latin typeface="Raleway" pitchFamily="2" charset="77"/>
              </a:rPr>
              <a:t>Trillions</a:t>
            </a:r>
            <a:r>
              <a:rPr lang="en-US" sz="2000" dirty="0">
                <a:latin typeface="Raleway" pitchFamily="2" charset="77"/>
              </a:rPr>
              <a:t> Individual spikes in total 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b="1" dirty="0">
                <a:latin typeface="Raleway" pitchFamily="2" charset="77"/>
              </a:rPr>
              <a:t>~25 TB </a:t>
            </a:r>
            <a:r>
              <a:rPr lang="en-US" sz="2000" dirty="0">
                <a:latin typeface="Raleway" pitchFamily="2" charset="77"/>
              </a:rPr>
              <a:t>data to comb.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Raleway" pitchFamily="2" charset="77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Raleway" pitchFamily="2" charset="77"/>
              </a:rPr>
              <a:t>~ 1.5 million </a:t>
            </a:r>
            <a:r>
              <a:rPr lang="en-US" sz="2000" dirty="0">
                <a:latin typeface="Raleway" pitchFamily="2" charset="77"/>
              </a:rPr>
              <a:t>positive detections exist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Raleway" pitchFamily="2" charset="77"/>
              </a:rPr>
              <a:t>How do we find them?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Raleway" pitchFamily="2" charset="77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Raleway" pitchFamily="2" charset="77"/>
            </a:endParaRP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br>
              <a:rPr lang="en-US" sz="2000" dirty="0">
                <a:latin typeface="Raleway" pitchFamily="2" charset="77"/>
              </a:rPr>
            </a:br>
            <a:endParaRPr lang="en-US" sz="2000" dirty="0">
              <a:latin typeface="Raleway" pitchFamily="2" charset="77"/>
            </a:endParaRPr>
          </a:p>
        </p:txBody>
      </p:sp>
      <p:pic>
        <p:nvPicPr>
          <p:cNvPr id="4" name="Picture 3" descr="A screenshot of a solar system&#10;&#10;Description automatically generated">
            <a:extLst>
              <a:ext uri="{FF2B5EF4-FFF2-40B4-BE49-F238E27FC236}">
                <a16:creationId xmlns:a16="http://schemas.microsoft.com/office/drawing/2014/main" id="{099B6708-8128-1C01-927C-930FC5705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9D448A-BF2D-6484-B43D-E78E7526A646}"/>
              </a:ext>
            </a:extLst>
          </p:cNvPr>
          <p:cNvSpPr txBox="1"/>
          <p:nvPr/>
        </p:nvSpPr>
        <p:spPr>
          <a:xfrm>
            <a:off x="6095999" y="271914"/>
            <a:ext cx="415240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 Day: &gt;= 5 overlapping wavelengths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9FE354-74C9-1B0D-9992-BC2D021B5B06}"/>
              </a:ext>
            </a:extLst>
          </p:cNvPr>
          <p:cNvSpPr txBox="1"/>
          <p:nvPr/>
        </p:nvSpPr>
        <p:spPr>
          <a:xfrm>
            <a:off x="470799" y="5385757"/>
            <a:ext cx="4018073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If a spike exists in more than 3-channels at the same time and location, it is probably good. </a:t>
            </a:r>
          </a:p>
        </p:txBody>
      </p:sp>
    </p:spTree>
    <p:extLst>
      <p:ext uri="{BB962C8B-B14F-4D97-AF65-F5344CB8AC3E}">
        <p14:creationId xmlns:p14="http://schemas.microsoft.com/office/powerpoint/2010/main" val="3353767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1868</Words>
  <Application>Microsoft Office PowerPoint</Application>
  <PresentationFormat>Widescreen</PresentationFormat>
  <Paragraphs>340</Paragraphs>
  <Slides>25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Pixel Trash</vt:lpstr>
      <vt:lpstr>Science Question: Are all the “cosmic rays” really cosmic rays? </vt:lpstr>
      <vt:lpstr>Needle in a haystack:</vt:lpstr>
      <vt:lpstr>Needle in a haystack:</vt:lpstr>
      <vt:lpstr>Needle in a haystack:</vt:lpstr>
      <vt:lpstr>Needle in a haystack:</vt:lpstr>
      <vt:lpstr>Needle in a haystack:</vt:lpstr>
      <vt:lpstr>Needle in a haystack:</vt:lpstr>
      <vt:lpstr>Needle in a haystack: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SPEEDING UP SOLAR ANALYSIS USING MACHINE LEARNING WITH NASA</dc:title>
  <dc:creator>Attie, Raphael (GSFC-671.0)[GEORGE MASON UNIVERSITY]</dc:creator>
  <cp:lastModifiedBy>Attie, Raphael (GSFC-671.0)[GEORGE MASON UNIVERSITY]</cp:lastModifiedBy>
  <cp:revision>86</cp:revision>
  <dcterms:created xsi:type="dcterms:W3CDTF">2020-06-17T23:18:33Z</dcterms:created>
  <dcterms:modified xsi:type="dcterms:W3CDTF">2023-10-08T22:23:30Z</dcterms:modified>
</cp:coreProperties>
</file>