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349" r:id="rId3"/>
    <p:sldId id="330" r:id="rId4"/>
    <p:sldId id="299" r:id="rId5"/>
    <p:sldId id="335" r:id="rId6"/>
    <p:sldId id="344" r:id="rId7"/>
    <p:sldId id="332" r:id="rId8"/>
    <p:sldId id="303" r:id="rId9"/>
    <p:sldId id="327" r:id="rId10"/>
    <p:sldId id="291" r:id="rId11"/>
    <p:sldId id="294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4629"/>
  </p:normalViewPr>
  <p:slideViewPr>
    <p:cSldViewPr snapToGrid="0" snapToObjects="1">
      <p:cViewPr varScale="1">
        <p:scale>
          <a:sx n="126" d="100"/>
          <a:sy n="126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EB434-B0D0-2940-9476-B6D945B0A21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A883-4B10-3049-AA80-2D73E7F59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122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8EBC4703-54C0-D744-8600-670DB991C6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05672B1-D2FD-1149-9C52-0C08F2444078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89DEBDEC-F041-9640-AC2F-167EF3F44BE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13BC0217-D788-F341-A1FB-3431716ED7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31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83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8EBC4703-54C0-D744-8600-670DB991C6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05672B1-D2FD-1149-9C52-0C08F2444078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89DEBDEC-F041-9640-AC2F-167EF3F44BE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13BC0217-D788-F341-A1FB-3431716ED7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57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8EBC4703-54C0-D744-8600-670DB991C6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05672B1-D2FD-1149-9C52-0C08F2444078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89DEBDEC-F041-9640-AC2F-167EF3F44BE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13BC0217-D788-F341-A1FB-3431716ED7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5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06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5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82DB-9A64-A142-8321-F466A8831B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A82BE93-0D35-8C4A-ABB1-C0116E39F768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D8F91-1AFC-9745-92BB-AF9AC877C0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635C3-247A-2145-AACF-3D1C4D4D9A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7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82DB-9A64-A142-8321-F466A8831B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A82BE93-0D35-8C4A-ABB1-C0116E39F768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D8F91-1AFC-9745-92BB-AF9AC877C0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635C3-247A-2145-AACF-3D1C4D4D9A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98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82DB-9A64-A142-8321-F466A8831B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A82BE93-0D35-8C4A-ABB1-C0116E39F768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D8F91-1AFC-9745-92BB-AF9AC877C0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635C3-247A-2145-AACF-3D1C4D4D9A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9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60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353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76A3228-AC91-B442-BF9F-4670A083F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80DA61B-832B-F642-B2A0-41496A9F635F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418CF394-6A3E-6F4C-A291-8B14E6D419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F81714-7DDB-004D-9CB5-10FB2C161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7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4298-0BA0-8247-A840-C0E11A31D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AE33F-BD4D-DC4B-8349-D8F04D9F9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2D5D-6EC8-F24B-9387-A2519721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2733-448F-6E4A-8C3A-B883EC6E9FE5}" type="datetime1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35983-D6B8-464E-BA23-93DBE49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4DE4-93CB-B240-A5B3-D0CF6117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2AD7-BA59-414D-9943-44DA43B4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46333-F830-D04D-B72A-3DEB0A2B7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4F7B2-D836-1D46-97E5-1B524B9E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91A2-C73E-DD4C-A367-A54748C7F092}" type="datetime1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1259-6185-2149-BE7F-A1875C28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343D-6C3C-5A4D-9D33-6CACB9DF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8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76CA5-8D01-3046-8E39-E2D15DD80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1B6A1-709E-824E-A18B-3AC0677D2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8DE2-17BF-414C-97F3-942CB616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C7E6-065F-BF48-830D-2C5ACE32DDDD}" type="datetime1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027CE-EC5F-FB4D-BCBB-EBE295BB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458F-7BB2-6F4D-A0CE-0934BFEE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C989-26CA-AA4B-AB26-19E85726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48A0-5075-8044-829A-A6F7FD878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CD2F-E772-AA4B-96EB-66646263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0D73-E922-DE41-A5C1-771FB25A05C2}" type="datetime1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D9D6-97F3-7941-AB66-6433443E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EA1C6-7947-C347-9FC2-9A3E93F9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E761-A0DF-AE49-AA6F-3A8793DA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288F-B70B-1546-9F1F-27768C21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F5953-8A53-1842-913A-51D3FFCC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B867-1A09-2E4F-B4AC-36F2BAF3663F}" type="datetime1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1305-B770-1E4F-8C1A-A7D50644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BF40-A1F1-3546-96F6-BDE4D43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BB4B-52BF-E244-99DE-F5D59337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A43D-D5A5-1D41-A706-9F46A45D9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E49D-998A-FE47-B7AD-40EF06569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575C-6551-5347-8BF4-F085E2DC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1481-C038-3746-86BA-8E63268E8F02}" type="datetime1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C5CCA-0C94-8B4C-A86C-A00861CB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850EB-7BD5-FB49-9153-FFFEEAFF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88C-D5F9-B843-9EEC-54FB235B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08F42-EF68-3040-8D2A-9AB04218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9C554-B0A3-F248-8C41-FE67BA9D3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72BE6-30F6-D343-806E-C1E0EE70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EAAB6-1204-EB4B-BDCF-12B216CE3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D98B3-7883-D245-B5C2-84CE66A8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443C-543A-FD46-8798-15366488A172}" type="datetime1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07039-6E6A-E243-A9F3-B39B8FDA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B68DC-8571-B049-A038-6BE76123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7AB1-397D-B146-93AD-7640BDC6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C3238-F222-9647-B618-0479614C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0789-04F9-F449-8F88-F605E0F5EF60}" type="datetime1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24C74-97FF-1547-81FF-2346539B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DC311-E0EF-2C46-ACE0-7C0B2A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026A6-E6A1-3044-8108-631C9173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576-C15A-7141-9244-FEB8E213D599}" type="datetime1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9E2CB-CF3A-014B-8CBD-25A083D4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999CB-0A72-A048-8390-84002BE0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20BF-0054-FF44-81D6-8CF53FFA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D6A1-0EBB-0641-979F-DFE6B0DF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53E5E-0180-3442-A29E-0CFC20025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0720F-F33A-9A4A-A140-2C7F2B14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19B1-F469-6E49-B0F8-20BDDDD51AC9}" type="datetime1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CC813-BFA0-AB40-B40D-C7038871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E55B0-6579-DF4D-B0BF-67D9C8A1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401-DC9B-1F44-96EE-53CFF019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790CC-4433-3F48-B8BD-872741884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33946-6F66-6E4D-920B-A20A5F1A2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C1771-C4A9-264F-AFB7-62FD8E60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63C2-F114-AF41-819B-26FDFAD3CBEF}" type="datetime1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FC22D-B8A8-2441-A3B8-C780758B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EE34C-BD8D-6F4F-9471-752751FB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4F668-1724-984F-9E3C-EDDD3602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A9D8-B436-6747-958C-6F65D517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E8263-716F-5A4D-B7F7-C71CC21C7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AC82-0F56-764B-996A-25FF04CD2124}" type="datetime1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F2685-5E33-F84B-8C99-C17C54AED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E8D64-8CB0-7347-BA29-E1DDC7E95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1A61-9DF5-E249-8FE7-3D0D4371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CA56726-171E-8445-8071-90F3435D39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7457" y="525762"/>
            <a:ext cx="11484429" cy="2268238"/>
          </a:xfrm>
        </p:spPr>
        <p:txBody>
          <a:bodyPr vert="horz" lIns="91440" tIns="35206" rIns="91440" bIns="45720" rtlCol="0" anchor="ctr">
            <a:normAutofit fontScale="90000"/>
          </a:bodyPr>
          <a:lstStyle/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r>
              <a:rPr lang="en-GB" altLang="en-US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Benchmark Data Set for Coronal Hole Detections: Results from a Community Wide Assessment Project </a:t>
            </a:r>
            <a:br>
              <a:rPr lang="en-GB" altLang="en-US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==================================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471" y="2960689"/>
            <a:ext cx="8229024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GB" altLang="en-US" sz="3266" dirty="0">
                <a:solidFill>
                  <a:srgbClr val="000000"/>
                </a:solidFill>
              </a:rPr>
              <a:t> </a:t>
            </a:r>
            <a:r>
              <a:rPr lang="en-GB" altLang="en-US" sz="3266" dirty="0">
                <a:solidFill>
                  <a:schemeClr val="accent5">
                    <a:lumMod val="75000"/>
                  </a:schemeClr>
                </a:solidFill>
              </a:rPr>
              <a:t>K. </a:t>
            </a:r>
            <a:r>
              <a:rPr lang="en-GB" altLang="en-US" sz="3266" dirty="0" err="1">
                <a:solidFill>
                  <a:schemeClr val="accent5">
                    <a:lumMod val="75000"/>
                  </a:schemeClr>
                </a:solidFill>
              </a:rPr>
              <a:t>Muglach</a:t>
            </a:r>
            <a:r>
              <a:rPr lang="en-GB" altLang="en-US" sz="3266" dirty="0">
                <a:solidFill>
                  <a:schemeClr val="accent5">
                    <a:lumMod val="75000"/>
                  </a:schemeClr>
                </a:solidFill>
              </a:rPr>
              <a:t> (NASA/GSFC, CUA)</a:t>
            </a:r>
          </a:p>
          <a:p>
            <a:pPr algn="ctr" eaLnBrk="1"/>
            <a:endParaRPr lang="en-GB" altLang="en-US" sz="3266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/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</a:rPr>
              <a:t>M.A. Reiss (CCMC), E. Mason (Pred. Sci.), S. Chakraborty (Virginia Tech.)</a:t>
            </a:r>
            <a:br>
              <a:rPr lang="en-GB" altLang="en-US" sz="2400" dirty="0">
                <a:solidFill>
                  <a:srgbClr val="000000"/>
                </a:solidFill>
              </a:rPr>
            </a:br>
            <a:br>
              <a:rPr lang="en-GB" alt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en-US" sz="2400" dirty="0">
                <a:solidFill>
                  <a:schemeClr val="accent5">
                    <a:lumMod val="75000"/>
                  </a:schemeClr>
                </a:solidFill>
              </a:rPr>
              <a:t> and Coronal Hole Boundary Working Team</a:t>
            </a:r>
          </a:p>
          <a:p>
            <a:pPr marL="514350" indent="-514350" algn="ctr" eaLnBrk="1">
              <a:buAutoNum type="alphaUcPeriod"/>
            </a:pPr>
            <a:endParaRPr lang="en-GB" altLang="en-US" sz="3266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9535D6-C53B-A141-9996-D1EBAC1E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4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AF011FC-9D37-CB47-8ABD-D837A35FEE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1601" y="529661"/>
            <a:ext cx="8229024" cy="1144921"/>
          </a:xfrm>
        </p:spPr>
        <p:txBody>
          <a:bodyPr vert="horz" lIns="91440" tIns="35206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Context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endParaRPr lang="en-GB" altLang="en-US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6A809D2-4B64-6846-A0A0-9642C36006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52736" y="1489587"/>
            <a:ext cx="10094587" cy="4517069"/>
          </a:xfrm>
        </p:spPr>
        <p:txBody>
          <a:bodyPr vert="horz" lIns="91440" tIns="22403" rIns="91440" bIns="45720" rtlCol="0">
            <a:normAutofit fontScale="92500" lnSpcReduction="10000"/>
          </a:bodyPr>
          <a:lstStyle/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 </a:t>
            </a:r>
            <a:r>
              <a:rPr lang="en-GB" altLang="en-US" sz="3200" dirty="0"/>
              <a:t>This activity is part of the COSPAR initiative: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/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           International Space Weather Action Teams (ISWAT)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chemeClr val="accent6">
                    <a:lumMod val="75000"/>
                  </a:schemeClr>
                </a:solidFill>
              </a:rPr>
              <a:t>which is a global hub for collaborations addressing challenges across the field of space weather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                             </a:t>
            </a:r>
            <a:r>
              <a:rPr lang="en-GB" altLang="en-US" sz="3200" dirty="0">
                <a:solidFill>
                  <a:srgbClr val="0070C0"/>
                </a:solidFill>
              </a:rPr>
              <a:t>https://</a:t>
            </a:r>
            <a:r>
              <a:rPr lang="en-GB" altLang="en-US" sz="3200" dirty="0" err="1">
                <a:solidFill>
                  <a:srgbClr val="0070C0"/>
                </a:solidFill>
              </a:rPr>
              <a:t>iswat-cospar.org</a:t>
            </a:r>
            <a:r>
              <a:rPr lang="en-GB" altLang="en-US" sz="3200" dirty="0">
                <a:solidFill>
                  <a:srgbClr val="0070C0"/>
                </a:solidFill>
              </a:rPr>
              <a:t>/</a:t>
            </a:r>
          </a:p>
          <a:p>
            <a:pPr marL="97932" indent="0">
              <a:buSzPct val="45000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41900-29FF-824A-B1C1-08421A51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399" y="1659881"/>
            <a:ext cx="8229024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List of People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 </a:t>
            </a:r>
          </a:p>
          <a:p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2" charset="0"/>
            </a:endParaRPr>
          </a:p>
          <a:p>
            <a:pPr>
              <a:buSzPct val="25000"/>
              <a:buFont typeface="StarSymbol"/>
              <a:buChar char=""/>
            </a:pPr>
            <a:r>
              <a:rPr lang="en-GB" sz="3600" baseline="30000" dirty="0"/>
              <a:t>Young &amp;….</a:t>
            </a:r>
            <a:endParaRPr lang="en-GB" altLang="en-US" sz="3266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A50BB-E51E-0C4D-9F3B-B2428289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53" y="819795"/>
            <a:ext cx="11715923" cy="6038206"/>
          </a:xfrm>
          <a:prstGeom prst="rect">
            <a:avLst/>
          </a:prstGeom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CE825871-2DB2-9344-9009-433B2F09A569}"/>
              </a:ext>
            </a:extLst>
          </p:cNvPr>
          <p:cNvSpPr/>
          <p:nvPr/>
        </p:nvSpPr>
        <p:spPr>
          <a:xfrm>
            <a:off x="57152" y="2693989"/>
            <a:ext cx="3371848" cy="1435099"/>
          </a:xfrm>
          <a:prstGeom prst="donut">
            <a:avLst>
              <a:gd name="adj" fmla="val 404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15FB6-3A58-7144-AA0D-9074F7AA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CBB1A16-F605-F644-8EAD-436CD132D53C}"/>
              </a:ext>
            </a:extLst>
          </p:cNvPr>
          <p:cNvSpPr txBox="1">
            <a:spLocks noChangeArrowheads="1"/>
          </p:cNvSpPr>
          <p:nvPr/>
        </p:nvSpPr>
        <p:spPr>
          <a:xfrm>
            <a:off x="548866" y="75883"/>
            <a:ext cx="822902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ISWAT overview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4112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A809D2-4B64-6846-A0A0-9642C36006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3239" y="988141"/>
            <a:ext cx="11459497" cy="6076336"/>
          </a:xfrm>
        </p:spPr>
        <p:txBody>
          <a:bodyPr vert="horz" lIns="91440" tIns="22403" rIns="91440" bIns="45720" rtlCol="0">
            <a:normAutofit/>
          </a:bodyPr>
          <a:lstStyle/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555132" indent="-457200">
              <a:buSzPct val="45000"/>
              <a:buFont typeface="Wingdings" pitchFamily="2" charset="2"/>
              <a:buChar char="q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US" sz="3200" dirty="0">
                <a:solidFill>
                  <a:srgbClr val="FF0000"/>
                </a:solidFill>
              </a:rPr>
              <a:t>Study and compare different automated coronal hole detection methods provided by the space weather community</a:t>
            </a:r>
          </a:p>
          <a:p>
            <a:pPr marL="555132" indent="-457200">
              <a:buSzPct val="45000"/>
              <a:buFont typeface="Wingdings" pitchFamily="2" charset="2"/>
              <a:buChar char="q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US" sz="3200" dirty="0">
                <a:solidFill>
                  <a:srgbClr val="FF0000"/>
                </a:solidFill>
              </a:rPr>
              <a:t>Develop strategies to quantitatively assess the spatial and temporal uncertainty of coronal hole boundary locations</a:t>
            </a:r>
          </a:p>
          <a:p>
            <a:pPr marL="555132" indent="-457200">
              <a:buSzPct val="45000"/>
              <a:buFont typeface="Wingdings" pitchFamily="2" charset="2"/>
              <a:buChar char="q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US" sz="3200" dirty="0">
                <a:solidFill>
                  <a:srgbClr val="FF0000"/>
                </a:solidFill>
              </a:rPr>
              <a:t>Use this information to further improve the predictive capabilities of ambient solar wind models.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                   close collaboration with ISWAT H1-01: 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            </a:t>
            </a:r>
            <a:r>
              <a:rPr lang="en-GB" altLang="en-US" sz="3200" dirty="0">
                <a:solidFill>
                  <a:srgbClr val="7030A0"/>
                </a:solidFill>
              </a:rPr>
              <a:t>Ambient Solar Wind Validation Working Team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US" sz="3200" b="1" dirty="0"/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97932" indent="0">
              <a:buSzPct val="45000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41900-29FF-824A-B1C1-08421A51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2826B9-D180-614F-BEDE-6C55866CC3A8}"/>
              </a:ext>
            </a:extLst>
          </p:cNvPr>
          <p:cNvSpPr txBox="1">
            <a:spLocks noChangeArrowheads="1"/>
          </p:cNvSpPr>
          <p:nvPr/>
        </p:nvSpPr>
        <p:spPr>
          <a:xfrm>
            <a:off x="209654" y="265659"/>
            <a:ext cx="822902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General objectives of project: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endParaRPr lang="en-GB" alt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7886B146-3879-6247-87B5-372BA00973F0}"/>
              </a:ext>
            </a:extLst>
          </p:cNvPr>
          <p:cNvSpPr/>
          <p:nvPr/>
        </p:nvSpPr>
        <p:spPr>
          <a:xfrm>
            <a:off x="4454014" y="4601497"/>
            <a:ext cx="484632" cy="471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4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A809D2-4B64-6846-A0A0-9642C36006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67890"/>
            <a:ext cx="12192000" cy="5890110"/>
          </a:xfrm>
        </p:spPr>
        <p:txBody>
          <a:bodyPr vert="horz" lIns="91440" tIns="22403" rIns="91440" bIns="45720" rtlCol="0">
            <a:normAutofit fontScale="92500" lnSpcReduction="10000"/>
          </a:bodyPr>
          <a:lstStyle/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 </a:t>
            </a:r>
          </a:p>
          <a:p>
            <a:pPr marL="391729" indent="-293797">
              <a:buSzPct val="45000"/>
              <a:buFont typeface="StarSymbol" charset="0"/>
              <a:buChar char="●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Study and compare different automated coronal hole detection methods provided by the space weather community</a:t>
            </a:r>
          </a:p>
          <a:p>
            <a:pPr marL="391729" indent="-293797">
              <a:buSzPct val="45000"/>
              <a:buFont typeface="StarSymbol" charset="0"/>
              <a:buChar char="●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Evaluate CH boundaries derived from these methods: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        - compare </a:t>
            </a:r>
            <a:r>
              <a:rPr lang="en-GB" altLang="en-US" sz="3600" dirty="0">
                <a:solidFill>
                  <a:srgbClr val="FF0000"/>
                </a:solidFill>
              </a:rPr>
              <a:t>location of boundary</a:t>
            </a: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(gives observed uncertainties of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                CH boundaries)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        - compare </a:t>
            </a:r>
            <a:r>
              <a:rPr lang="en-GB" altLang="en-US" sz="3600" dirty="0">
                <a:solidFill>
                  <a:srgbClr val="FF0000"/>
                </a:solidFill>
              </a:rPr>
              <a:t>CH parameters</a:t>
            </a: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derived from these boundaries: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                e.g. average coronal intensity inside the CH, average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en-GB" altLang="en-US" sz="3600" dirty="0" err="1">
                <a:solidFill>
                  <a:schemeClr val="accent1">
                    <a:lumMod val="75000"/>
                  </a:schemeClr>
                </a:solidFill>
              </a:rPr>
              <a:t>photospheric</a:t>
            </a: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signed magnetic flux in CH, average unsigned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                 flux in CH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391729" indent="-293797">
              <a:buSzPct val="45000"/>
              <a:buFont typeface="StarSymbol" charset="0"/>
              <a:buChar char="●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3200" dirty="0">
              <a:solidFill>
                <a:srgbClr val="FF0000"/>
              </a:solidFill>
            </a:endParaRPr>
          </a:p>
          <a:p>
            <a:pPr marL="97932" indent="0">
              <a:buSzPct val="45000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dirty="0">
              <a:solidFill>
                <a:srgbClr val="FF0000"/>
              </a:solidFill>
            </a:endParaRP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41900-29FF-824A-B1C1-08421A51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2826B9-D180-614F-BEDE-6C55866CC3A8}"/>
              </a:ext>
            </a:extLst>
          </p:cNvPr>
          <p:cNvSpPr txBox="1">
            <a:spLocks noChangeArrowheads="1"/>
          </p:cNvSpPr>
          <p:nvPr/>
        </p:nvSpPr>
        <p:spPr>
          <a:xfrm>
            <a:off x="209654" y="265659"/>
            <a:ext cx="822902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Specific objectives of project: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535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CA56726-171E-8445-8071-90F3435D39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7516" y="-485775"/>
            <a:ext cx="9013907" cy="2268238"/>
          </a:xfrm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br>
              <a:rPr lang="en-GB" altLang="en-US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altLang="en-US" dirty="0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399" y="1659881"/>
            <a:ext cx="8229024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List of People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 </a:t>
            </a:r>
          </a:p>
          <a:p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2" charset="0"/>
            </a:endParaRPr>
          </a:p>
          <a:p>
            <a:pPr>
              <a:buSzPct val="25000"/>
              <a:buFont typeface="StarSymbol"/>
              <a:buChar char=""/>
            </a:pPr>
            <a:r>
              <a:rPr lang="en-GB" sz="3600" baseline="30000" dirty="0"/>
              <a:t>Young &amp;….</a:t>
            </a:r>
            <a:endParaRPr lang="en-GB" altLang="en-US" sz="3266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8ABD-A53D-7A49-BC94-43811297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29A4B05-B077-F343-A574-8008D8270BE5}"/>
              </a:ext>
            </a:extLst>
          </p:cNvPr>
          <p:cNvSpPr txBox="1">
            <a:spLocks noChangeArrowheads="1"/>
          </p:cNvSpPr>
          <p:nvPr/>
        </p:nvSpPr>
        <p:spPr>
          <a:xfrm>
            <a:off x="548866" y="75883"/>
            <a:ext cx="966193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COSPAR International Space Weather Action Team Cluster S2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:</a:t>
            </a:r>
          </a:p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Ambient Solar Magnetic Field, Heating and Spectral Irradiance</a:t>
            </a:r>
            <a:endParaRPr lang="en-GB" altLang="en-US" dirty="0"/>
          </a:p>
        </p:txBody>
      </p:sp>
      <p:pic>
        <p:nvPicPr>
          <p:cNvPr id="6" name="Picture 5" descr="A sun with a diagram of the sun&#10;&#10;Description automatically generated with medium confidence">
            <a:extLst>
              <a:ext uri="{FF2B5EF4-FFF2-40B4-BE49-F238E27FC236}">
                <a16:creationId xmlns:a16="http://schemas.microsoft.com/office/drawing/2014/main" id="{82A8A409-DB62-6C70-B81E-8335BD4C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9" y="1167122"/>
            <a:ext cx="11404187" cy="5645971"/>
          </a:xfrm>
          <a:prstGeom prst="rect">
            <a:avLst/>
          </a:prstGeom>
        </p:spPr>
      </p:pic>
      <p:sp>
        <p:nvSpPr>
          <p:cNvPr id="11" name="Donut 10">
            <a:extLst>
              <a:ext uri="{FF2B5EF4-FFF2-40B4-BE49-F238E27FC236}">
                <a16:creationId xmlns:a16="http://schemas.microsoft.com/office/drawing/2014/main" id="{E6688A26-2ACE-C6F1-0222-7490F8BFE10D}"/>
              </a:ext>
            </a:extLst>
          </p:cNvPr>
          <p:cNvSpPr/>
          <p:nvPr/>
        </p:nvSpPr>
        <p:spPr>
          <a:xfrm>
            <a:off x="7888741" y="1775848"/>
            <a:ext cx="3201365" cy="1583998"/>
          </a:xfrm>
          <a:prstGeom prst="donut">
            <a:avLst>
              <a:gd name="adj" fmla="val 404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FD00BA-5D89-DC99-13D1-EFA5D4BBB70B}"/>
              </a:ext>
            </a:extLst>
          </p:cNvPr>
          <p:cNvSpPr txBox="1">
            <a:spLocks/>
          </p:cNvSpPr>
          <p:nvPr/>
        </p:nvSpPr>
        <p:spPr>
          <a:xfrm>
            <a:off x="238803" y="1390397"/>
            <a:ext cx="3827191" cy="63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u="sng" dirty="0">
                <a:solidFill>
                  <a:srgbClr val="FFFF00"/>
                </a:solidFill>
              </a:rPr>
              <a:t>https://</a:t>
            </a:r>
            <a:r>
              <a:rPr lang="en-GB" altLang="en-US" sz="4400" b="1" u="sng" dirty="0" err="1">
                <a:solidFill>
                  <a:srgbClr val="FFFF00"/>
                </a:solidFill>
              </a:rPr>
              <a:t>iswa-cospar.org</a:t>
            </a:r>
            <a:r>
              <a:rPr lang="en-GB" altLang="en-US" b="1" u="sng" dirty="0">
                <a:solidFill>
                  <a:srgbClr val="FFFF00"/>
                </a:solidFill>
              </a:rPr>
              <a:t>/s2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6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0" y="1190142"/>
            <a:ext cx="11207980" cy="505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GB" altLang="en-US" sz="3266" dirty="0">
                <a:solidFill>
                  <a:srgbClr val="000000"/>
                </a:solidFill>
              </a:rPr>
              <a:t> </a:t>
            </a:r>
            <a:r>
              <a:rPr lang="en-GB" altLang="en-US" sz="3200" dirty="0">
                <a:solidFill>
                  <a:srgbClr val="000000"/>
                </a:solidFill>
              </a:rPr>
              <a:t>Why study coronal holes and coronal hole boundaries?</a:t>
            </a:r>
          </a:p>
          <a:p>
            <a:pPr eaLnBrk="1"/>
            <a:endParaRPr lang="en-GB" altLang="en-US" sz="2400" dirty="0">
              <a:solidFill>
                <a:srgbClr val="000000"/>
              </a:solidFill>
            </a:endParaRPr>
          </a:p>
          <a:p>
            <a:pPr eaLnBrk="1"/>
            <a:r>
              <a:rPr lang="en-GB" altLang="en-US" sz="2400" dirty="0">
                <a:solidFill>
                  <a:srgbClr val="000000"/>
                </a:solidFill>
              </a:rPr>
              <a:t>Large CHs and their High Speed Streams have space weather impact at Earth:</a:t>
            </a:r>
          </a:p>
          <a:p>
            <a:pPr eaLnBrk="1"/>
            <a:r>
              <a:rPr lang="en-GB" altLang="en-US" sz="2400" dirty="0">
                <a:solidFill>
                  <a:srgbClr val="000000"/>
                </a:solidFill>
              </a:rPr>
              <a:t>Geomagnetic storms and increase of electron density in the radiation belts (can lead to spacecraft anomalies), HSSs can change CME propagation</a:t>
            </a:r>
          </a:p>
          <a:p>
            <a:pPr eaLnBrk="1"/>
            <a:endParaRPr lang="en-GB" altLang="en-US" sz="2400" dirty="0">
              <a:solidFill>
                <a:srgbClr val="000000"/>
              </a:solidFill>
            </a:endParaRPr>
          </a:p>
          <a:p>
            <a:pPr eaLnBrk="1"/>
            <a:r>
              <a:rPr lang="en-GB" altLang="en-US" sz="2400" dirty="0">
                <a:solidFill>
                  <a:srgbClr val="000000"/>
                </a:solidFill>
              </a:rPr>
              <a:t>CH boundaries are used in semi-empirical solar wind models (e.g. WSA)</a:t>
            </a:r>
          </a:p>
          <a:p>
            <a:pPr eaLnBrk="1"/>
            <a:endParaRPr lang="en-GB" altLang="en-US" sz="2400" dirty="0">
              <a:solidFill>
                <a:srgbClr val="000000"/>
              </a:solidFill>
            </a:endParaRPr>
          </a:p>
          <a:p>
            <a:pPr eaLnBrk="1"/>
            <a:r>
              <a:rPr lang="en-GB" altLang="en-US" sz="2400" dirty="0">
                <a:solidFill>
                  <a:srgbClr val="000000"/>
                </a:solidFill>
              </a:rPr>
              <a:t>Identify the source of the slow solar wind</a:t>
            </a:r>
          </a:p>
          <a:p>
            <a:pPr eaLnBrk="1"/>
            <a:endParaRPr lang="en-GB" altLang="en-US" sz="2400" dirty="0">
              <a:solidFill>
                <a:srgbClr val="000000"/>
              </a:solidFill>
            </a:endParaRPr>
          </a:p>
          <a:p>
            <a:pPr eaLnBrk="1"/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Note: CH boundaries can not be validated as we do not know the ground truth! </a:t>
            </a:r>
          </a:p>
          <a:p>
            <a:pPr eaLnBrk="1"/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Solar wind models can be validated via in-situ solar wind measurements</a:t>
            </a:r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/>
            <a:endParaRPr lang="en-GB" alt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9535D6-C53B-A141-9996-D1EBAC1E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1209569-D5B0-DC91-957B-176AF45EAEB8}"/>
              </a:ext>
            </a:extLst>
          </p:cNvPr>
          <p:cNvSpPr txBox="1">
            <a:spLocks noChangeArrowheads="1"/>
          </p:cNvSpPr>
          <p:nvPr/>
        </p:nvSpPr>
        <p:spPr>
          <a:xfrm>
            <a:off x="-142444" y="0"/>
            <a:ext cx="4344330" cy="875417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r>
              <a:rPr lang="en-GB" altLang="en-US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Benchmark Data Set for Coronal Hole Detections: Results from a Community Wide Assessment Project</a:t>
            </a:r>
            <a:b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3386149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34D6-BC99-7A47-A703-17ED382EF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23818" y="731776"/>
            <a:ext cx="5737123" cy="1145009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SDO/AIA and SDO/HMI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BEE5E-2317-6545-A46C-9232E389912B}"/>
              </a:ext>
            </a:extLst>
          </p:cNvPr>
          <p:cNvSpPr txBox="1"/>
          <p:nvPr/>
        </p:nvSpPr>
        <p:spPr>
          <a:xfrm>
            <a:off x="6105832" y="1963073"/>
            <a:ext cx="5973097" cy="4775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hangingPunct="0">
              <a:spcAft>
                <a:spcPts val="802"/>
              </a:spcAft>
            </a:pPr>
            <a:r>
              <a:rPr lang="en-GB" sz="3629" dirty="0">
                <a:solidFill>
                  <a:schemeClr val="accent2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29 full disk images were selected (2014-2019)</a:t>
            </a:r>
          </a:p>
          <a:p>
            <a:pPr hangingPunct="0">
              <a:spcAft>
                <a:spcPts val="802"/>
              </a:spcAft>
            </a:pPr>
            <a:r>
              <a:rPr lang="en-GB" sz="3629" dirty="0">
                <a:solidFill>
                  <a:schemeClr val="accent2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all AIA EUV channels and HMI LOS magnetograms can be used </a:t>
            </a:r>
          </a:p>
          <a:p>
            <a:pPr hangingPunct="0">
              <a:spcAft>
                <a:spcPts val="802"/>
              </a:spcAft>
            </a:pPr>
            <a:r>
              <a:rPr lang="en-GB" sz="3629" dirty="0">
                <a:solidFill>
                  <a:schemeClr val="accent2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AIA 193 A shown here as example</a:t>
            </a:r>
          </a:p>
          <a:p>
            <a:pPr hangingPunct="0">
              <a:spcAft>
                <a:spcPts val="802"/>
              </a:spcAft>
            </a:pPr>
            <a:endParaRPr lang="en-GB" sz="3629" dirty="0">
              <a:solidFill>
                <a:srgbClr val="FF00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ACFBA-8AF9-FB4A-921C-2E31896F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4</a:t>
            </a:fld>
            <a:endParaRPr lang="en-US"/>
          </a:p>
        </p:txBody>
      </p:sp>
      <p:pic>
        <p:nvPicPr>
          <p:cNvPr id="7" name="aia193-all-video.mp4">
            <a:hlinkClick r:id="" action="ppaction://media"/>
            <a:extLst>
              <a:ext uri="{FF2B5EF4-FFF2-40B4-BE49-F238E27FC236}">
                <a16:creationId xmlns:a16="http://schemas.microsoft.com/office/drawing/2014/main" id="{B32CEDB1-41B6-E14D-976D-2596E78794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424" y="1347797"/>
            <a:ext cx="5490238" cy="5387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702E5DA-2315-0948-9721-44C43C2DB20E}"/>
              </a:ext>
            </a:extLst>
          </p:cNvPr>
          <p:cNvSpPr txBox="1">
            <a:spLocks noChangeArrowheads="1"/>
          </p:cNvSpPr>
          <p:nvPr/>
        </p:nvSpPr>
        <p:spPr>
          <a:xfrm>
            <a:off x="6865884" y="202876"/>
            <a:ext cx="822902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Data to be used: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endParaRPr lang="en-GB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203BB85-A88E-C168-5A4A-0A86B0460461}"/>
              </a:ext>
            </a:extLst>
          </p:cNvPr>
          <p:cNvSpPr txBox="1">
            <a:spLocks noChangeArrowheads="1"/>
          </p:cNvSpPr>
          <p:nvPr/>
        </p:nvSpPr>
        <p:spPr>
          <a:xfrm>
            <a:off x="-142444" y="0"/>
            <a:ext cx="4344330" cy="875417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r>
              <a:rPr lang="en-GB" altLang="en-US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Benchmark Data Set for Coronal Hole Detections: Results from a Community Wide Assessment Project</a:t>
            </a:r>
            <a:b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56799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9337C-932B-6E43-A500-6B8936E3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BD28778-7F4F-2B4A-A3B5-A12D1652F22F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4844143"/>
            <a:ext cx="12175971" cy="2013857"/>
          </a:xfrm>
          <a:prstGeom prst="rect">
            <a:avLst/>
          </a:prstGeom>
        </p:spPr>
        <p:txBody>
          <a:bodyPr vert="horz" lIns="91440" tIns="22403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000" dirty="0">
                <a:solidFill>
                  <a:srgbClr val="00B050"/>
                </a:solidFill>
              </a:rPr>
              <a:t>Comparison of 15 methods with contour overlays (2015-08-20):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000" dirty="0"/>
              <a:t>a) Probability map, b) largest and smallest contour on AIA 193 A, c) largest and smallest contour on HMI magnetogram</a:t>
            </a:r>
          </a:p>
          <a:p>
            <a:pPr marL="97932" indent="0"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000" dirty="0"/>
              <a:t>                    </a:t>
            </a:r>
            <a:r>
              <a:rPr lang="en-GB" altLang="en-US" sz="3000" dirty="0">
                <a:solidFill>
                  <a:srgbClr val="C00000"/>
                </a:solidFill>
              </a:rPr>
              <a:t>Reasonable agreement of CH boundary</a:t>
            </a:r>
          </a:p>
          <a:p>
            <a:pPr marL="97932" indent="0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F90E9-E3C5-4DF2-8B6D-416F06E2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417"/>
            <a:ext cx="11824546" cy="388725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4FED96D-68C5-BAB8-3975-F81B781EE6E4}"/>
              </a:ext>
            </a:extLst>
          </p:cNvPr>
          <p:cNvSpPr txBox="1">
            <a:spLocks noChangeArrowheads="1"/>
          </p:cNvSpPr>
          <p:nvPr/>
        </p:nvSpPr>
        <p:spPr>
          <a:xfrm>
            <a:off x="-142444" y="-152404"/>
            <a:ext cx="4344330" cy="875417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r>
              <a:rPr lang="en-GB" altLang="en-US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Benchmark Data Set for Coronal Hole Detections: Results from a Community Wide Assessment Project</a:t>
            </a:r>
            <a:b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967640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9337C-932B-6E43-A500-6B8936E3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BD28778-7F4F-2B4A-A3B5-A12D1652F22F}"/>
              </a:ext>
            </a:extLst>
          </p:cNvPr>
          <p:cNvSpPr txBox="1">
            <a:spLocks noChangeArrowheads="1"/>
          </p:cNvSpPr>
          <p:nvPr/>
        </p:nvSpPr>
        <p:spPr>
          <a:xfrm>
            <a:off x="283029" y="1289075"/>
            <a:ext cx="11201400" cy="6253313"/>
          </a:xfrm>
          <a:prstGeom prst="rect">
            <a:avLst/>
          </a:prstGeom>
        </p:spPr>
        <p:txBody>
          <a:bodyPr vert="horz" lIns="91440" tIns="22403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2600" dirty="0"/>
              <a:t>First results published: </a:t>
            </a:r>
            <a:r>
              <a:rPr lang="en-GB" altLang="en-US" dirty="0">
                <a:solidFill>
                  <a:srgbClr val="00B0F0"/>
                </a:solidFill>
              </a:rPr>
              <a:t>Reiss et al. 2021, </a:t>
            </a:r>
            <a:r>
              <a:rPr lang="en-GB" altLang="en-US" dirty="0" err="1">
                <a:solidFill>
                  <a:srgbClr val="00B0F0"/>
                </a:solidFill>
              </a:rPr>
              <a:t>ApJ</a:t>
            </a:r>
            <a:r>
              <a:rPr lang="en-GB" altLang="en-US" dirty="0">
                <a:solidFill>
                  <a:srgbClr val="00B0F0"/>
                </a:solidFill>
              </a:rPr>
              <a:t> 913, #28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2540" dirty="0"/>
              <a:t>Follow-up paper under review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3200" b="1" u="sng" dirty="0">
                <a:solidFill>
                  <a:srgbClr val="FF0000"/>
                </a:solidFill>
              </a:rPr>
              <a:t>Community benchmark data set will be made publicly available!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2540" dirty="0"/>
              <a:t>AIA and HMI images, ID masks, labelled images, complete identification statistics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2540" dirty="0"/>
              <a:t>Intended as comparison data set for future CH detection schemes!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2540" dirty="0"/>
              <a:t>Want to join the ISWAT team?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r>
              <a:rPr lang="en-GB" altLang="en-US" sz="2540" dirty="0"/>
              <a:t>                          </a:t>
            </a:r>
            <a:r>
              <a:rPr lang="en-GB" altLang="en-US" sz="2540" dirty="0">
                <a:solidFill>
                  <a:srgbClr val="00B050"/>
                </a:solidFill>
              </a:rPr>
              <a:t>https://</a:t>
            </a:r>
            <a:r>
              <a:rPr lang="en-GB" altLang="en-US" sz="2540" dirty="0" err="1">
                <a:solidFill>
                  <a:srgbClr val="00B050"/>
                </a:solidFill>
              </a:rPr>
              <a:t>iswat-cospar.org</a:t>
            </a:r>
            <a:r>
              <a:rPr lang="en-GB" altLang="en-US" sz="2540" dirty="0">
                <a:solidFill>
                  <a:srgbClr val="00B050"/>
                </a:solidFill>
              </a:rPr>
              <a:t>/S2-01</a:t>
            </a:r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/>
          </a:p>
          <a:p>
            <a:pPr marL="391729" indent="-293797">
              <a:buSzPct val="45000"/>
              <a:buFont typeface="Arial" panose="020B0604020202020204" pitchFamily="34" charset="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  <a:defRPr/>
            </a:pPr>
            <a:endParaRPr lang="en-GB" altLang="en-US" sz="2540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FA1F20-6260-02CC-6809-9F1F237765A8}"/>
              </a:ext>
            </a:extLst>
          </p:cNvPr>
          <p:cNvSpPr txBox="1">
            <a:spLocks noChangeArrowheads="1"/>
          </p:cNvSpPr>
          <p:nvPr/>
        </p:nvSpPr>
        <p:spPr>
          <a:xfrm>
            <a:off x="-142444" y="0"/>
            <a:ext cx="4344330" cy="875417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r>
              <a:rPr lang="en-GB" altLang="en-US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Benchmark Data Set for Coronal Hole Detections: Results from a Community Wide Assessment Project</a:t>
            </a:r>
            <a:b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4039735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CA56726-171E-8445-8071-90F3435D39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66611" y="525762"/>
            <a:ext cx="9013907" cy="2268238"/>
          </a:xfrm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br>
              <a:rPr lang="en-GB" altLang="en-US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altLang="en-US" dirty="0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611" y="2794000"/>
            <a:ext cx="9611906" cy="305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Team leads:</a:t>
            </a:r>
          </a:p>
          <a:p>
            <a:endParaRPr lang="en-GB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M. A. Reiss SRI, Graz, Austria</a:t>
            </a:r>
          </a:p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K. </a:t>
            </a:r>
            <a:r>
              <a:rPr lang="en-GB" altLang="en-US" sz="2800" dirty="0" err="1">
                <a:solidFill>
                  <a:schemeClr val="accent5">
                    <a:lumMod val="75000"/>
                  </a:schemeClr>
                </a:solidFill>
              </a:rPr>
              <a:t>Muglach</a:t>
            </a:r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, NASA/GSFC, Greenbelt, MD, USA</a:t>
            </a:r>
            <a:endParaRPr lang="en-GB" altLang="en-US" sz="2800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2800" dirty="0">
              <a:solidFill>
                <a:srgbClr val="00B050"/>
              </a:solidFill>
            </a:endParaRPr>
          </a:p>
          <a:p>
            <a:r>
              <a:rPr lang="en-GB" altLang="en-US" sz="2800" dirty="0">
                <a:solidFill>
                  <a:srgbClr val="00B050"/>
                </a:solidFill>
              </a:rPr>
              <a:t>Aug. 2019:    6 participants, from  2 institutions</a:t>
            </a:r>
          </a:p>
          <a:p>
            <a:r>
              <a:rPr lang="en-GB" altLang="en-US" sz="2800" dirty="0">
                <a:solidFill>
                  <a:srgbClr val="000000"/>
                </a:solidFill>
              </a:rPr>
              <a:t>Jan. 2021:  22 participants, from 12 institutions</a:t>
            </a:r>
          </a:p>
          <a:p>
            <a:r>
              <a:rPr lang="en-GB" altLang="en-US" sz="2800" dirty="0">
                <a:solidFill>
                  <a:srgbClr val="7030A0"/>
                </a:solidFill>
              </a:rPr>
              <a:t>Jun. 2021:  31 participants, from 17 institutions</a:t>
            </a:r>
          </a:p>
          <a:p>
            <a:endParaRPr lang="en-GB" altLang="en-US" sz="2800" dirty="0">
              <a:solidFill>
                <a:srgbClr val="000000"/>
              </a:solidFill>
            </a:endParaRPr>
          </a:p>
          <a:p>
            <a:r>
              <a:rPr lang="en-GB" altLang="en-US" sz="2800" dirty="0">
                <a:solidFill>
                  <a:srgbClr val="FF0000"/>
                </a:solidFill>
              </a:rPr>
              <a:t>         </a:t>
            </a:r>
            <a:r>
              <a:rPr lang="en-GB" altLang="en-US" sz="2800" u="sng" dirty="0">
                <a:solidFill>
                  <a:srgbClr val="FF0000"/>
                </a:solidFill>
              </a:rPr>
              <a:t>update: Sep. 2022: 38 participants, from 25 institutions</a:t>
            </a:r>
          </a:p>
          <a:p>
            <a:r>
              <a:rPr lang="en-GB" altLang="en-US" sz="3266" dirty="0">
                <a:solidFill>
                  <a:srgbClr val="000000"/>
                </a:solidFill>
              </a:rPr>
              <a:t>     </a:t>
            </a: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FECF5-5D24-0C45-B37A-E8587BF1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D4F10DB-F0BA-D549-B6E2-C18779BBDBA5}"/>
              </a:ext>
            </a:extLst>
          </p:cNvPr>
          <p:cNvSpPr txBox="1">
            <a:spLocks noChangeArrowheads="1"/>
          </p:cNvSpPr>
          <p:nvPr/>
        </p:nvSpPr>
        <p:spPr>
          <a:xfrm>
            <a:off x="209654" y="265659"/>
            <a:ext cx="822902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Participants: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79032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34" y="5170714"/>
            <a:ext cx="10747532" cy="27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ACWE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New Mexico State University       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Boucheron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et al. 2026)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CATCH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University of Graz      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   Heinemann et al. (2019)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CHARM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University of Colorado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Krista &amp; Gallagher (2009)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CHIMERA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Trinity College Dublin      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Garton et al. (2018)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CHIPS</a:t>
            </a:r>
            <a:r>
              <a:rPr lang="en-US" sz="2400" dirty="0"/>
              <a:t>  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Virginia Tech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                               Reiss et al. (2023)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CHMAP</a:t>
            </a:r>
            <a:r>
              <a:rPr lang="en-US" sz="2400" dirty="0"/>
              <a:t>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Predictive Science Inc.    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Caplan et al.2016)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CHORTLE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Southwest Research Institute     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Lowder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et al. (2014)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CHRONNOS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University of Graz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Jarolim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et al. 2026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CNN193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Moscow State University             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Illarionov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Tlatov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(2018)</a:t>
            </a:r>
          </a:p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SPoCA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Royal Observatory of Belgium     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Delouille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et al. (2018) </a:t>
            </a:r>
          </a:p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SPoCA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-HEK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Royal Observatory of Belgium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Verbeeck et al. (2014)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SYNCH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University of Oulu            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Hamada et al. (2018)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WWWBCS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University of Warwick      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Reiss et al. (2023)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TH35    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altLang="en-US" sz="3266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GB" altLang="en-US" sz="3266" dirty="0">
              <a:solidFill>
                <a:srgbClr val="000000"/>
              </a:solidFill>
            </a:endParaRPr>
          </a:p>
          <a:p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FECF5-5D24-0C45-B37A-E8587BF1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D4F10DB-F0BA-D549-B6E2-C18779BBDBA5}"/>
              </a:ext>
            </a:extLst>
          </p:cNvPr>
          <p:cNvSpPr txBox="1">
            <a:spLocks noChangeArrowheads="1"/>
          </p:cNvSpPr>
          <p:nvPr/>
        </p:nvSpPr>
        <p:spPr>
          <a:xfrm>
            <a:off x="209654" y="265659"/>
            <a:ext cx="8229024" cy="1144921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US" altLang="en-US" sz="4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Participating methods: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</a:br>
            <a:r>
              <a:rPr lang="en-US" altLang="en-US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2" charset="0"/>
              </a:rPr>
              <a:t>(list as of August 2023)</a:t>
            </a:r>
            <a:endParaRPr lang="en-GB" altLang="en-US" sz="2900" dirty="0"/>
          </a:p>
        </p:txBody>
      </p:sp>
    </p:spTree>
    <p:extLst>
      <p:ext uri="{BB962C8B-B14F-4D97-AF65-F5344CB8AC3E}">
        <p14:creationId xmlns:p14="http://schemas.microsoft.com/office/powerpoint/2010/main" val="4186756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5432992-3F16-094B-9436-56357860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18" y="2002420"/>
            <a:ext cx="11048829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GB" altLang="en-US" sz="3266" dirty="0">
                <a:solidFill>
                  <a:srgbClr val="000000"/>
                </a:solidFill>
              </a:rPr>
              <a:t>                           What are coronal holes ?</a:t>
            </a:r>
          </a:p>
          <a:p>
            <a:pPr eaLnBrk="1"/>
            <a:endParaRPr lang="en-GB" altLang="en-US" sz="3266" dirty="0">
              <a:solidFill>
                <a:srgbClr val="000000"/>
              </a:solidFill>
            </a:endParaRPr>
          </a:p>
          <a:p>
            <a:pPr eaLnBrk="1"/>
            <a:r>
              <a:rPr lang="en-GB" altLang="en-US" sz="3266" dirty="0">
                <a:solidFill>
                  <a:srgbClr val="000000"/>
                </a:solidFill>
              </a:rPr>
              <a:t>Observational answer: dark regions in solar coronal images.</a:t>
            </a:r>
          </a:p>
          <a:p>
            <a:pPr eaLnBrk="1"/>
            <a:r>
              <a:rPr lang="en-GB" altLang="en-US" sz="3266" dirty="0">
                <a:solidFill>
                  <a:srgbClr val="000000"/>
                </a:solidFill>
              </a:rPr>
              <a:t>- dark due to reduced temperature and density</a:t>
            </a:r>
          </a:p>
          <a:p>
            <a:pPr eaLnBrk="1"/>
            <a:r>
              <a:rPr lang="en-GB" altLang="en-US" sz="3266" dirty="0">
                <a:solidFill>
                  <a:srgbClr val="000000"/>
                </a:solidFill>
              </a:rPr>
              <a:t>     - reduced density due to magnetic field lines reaching far</a:t>
            </a:r>
          </a:p>
          <a:p>
            <a:pPr eaLnBrk="1"/>
            <a:r>
              <a:rPr lang="en-GB" altLang="en-US" sz="3266" dirty="0">
                <a:solidFill>
                  <a:srgbClr val="000000"/>
                </a:solidFill>
              </a:rPr>
              <a:t>       into the heliosphere (‘open field lines’)</a:t>
            </a:r>
          </a:p>
          <a:p>
            <a:pPr eaLnBrk="1"/>
            <a:endParaRPr lang="en-GB" altLang="en-US" sz="3266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9535D6-C53B-A141-9996-D1EBAC1E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A61-9DF5-E249-8FE7-3D0D437198DD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3572216-7299-AC51-A20D-DA36355425A3}"/>
              </a:ext>
            </a:extLst>
          </p:cNvPr>
          <p:cNvSpPr txBox="1">
            <a:spLocks noChangeArrowheads="1"/>
          </p:cNvSpPr>
          <p:nvPr/>
        </p:nvSpPr>
        <p:spPr>
          <a:xfrm>
            <a:off x="-120673" y="144763"/>
            <a:ext cx="3810931" cy="875417"/>
          </a:xfrm>
          <a:prstGeom prst="rect">
            <a:avLst/>
          </a:prstGeom>
        </p:spPr>
        <p:txBody>
          <a:bodyPr vert="horz" lIns="91440" tIns="35206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  <a:tab pos="8558990" algn="l"/>
                <a:tab pos="8966561" algn="l"/>
              </a:tabLst>
              <a:defRPr/>
            </a:pPr>
            <a:r>
              <a:rPr lang="en-GB" altLang="en-US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200" b="1" i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Coronal Hole Boundaries: Results from a Community wide Assessment Project </a:t>
            </a:r>
            <a:b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200" b="1" dirty="0">
                <a:solidFill>
                  <a:srgbClr val="DC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32371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22546</TotalTime>
  <Words>932</Words>
  <Application>Microsoft Macintosh PowerPoint</Application>
  <PresentationFormat>Widescreen</PresentationFormat>
  <Paragraphs>176</Paragraphs>
  <Slides>13</Slides>
  <Notes>13</Notes>
  <HiddenSlides>7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Segoe UI Semibold</vt:lpstr>
      <vt:lpstr>StarSymbol</vt:lpstr>
      <vt:lpstr>Times New Roman</vt:lpstr>
      <vt:lpstr>Wingdings</vt:lpstr>
      <vt:lpstr>Office Theme</vt:lpstr>
      <vt:lpstr> A Benchmark Data Set for Coronal Hole Detections: Results from a Community Wide Assessment Project  ==================================</vt:lpstr>
      <vt:lpstr> </vt:lpstr>
      <vt:lpstr>PowerPoint Presentation</vt:lpstr>
      <vt:lpstr>SDO/AIA and SDO/HMI</vt:lpstr>
      <vt:lpstr>PowerPoint Presentation</vt:lpstr>
      <vt:lpstr>PowerPoint Presentation</vt:lpstr>
      <vt:lpstr> </vt:lpstr>
      <vt:lpstr>PowerPoint Presentation</vt:lpstr>
      <vt:lpstr>PowerPoint Presentation</vt:lpstr>
      <vt:lpstr>Context: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Muglach, Karin (GSFC-674.0)[CATHOLIC UNIV OF AMERICA]</cp:lastModifiedBy>
  <cp:revision>150</cp:revision>
  <dcterms:created xsi:type="dcterms:W3CDTF">2019-06-07T12:55:37Z</dcterms:created>
  <dcterms:modified xsi:type="dcterms:W3CDTF">2023-10-03T15:07:01Z</dcterms:modified>
</cp:coreProperties>
</file>