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Montserrat"/>
      <p:regular r:id="rId28"/>
      <p:bold r:id="rId29"/>
      <p:italic r:id="rId30"/>
      <p:boldItalic r:id="rId31"/>
    </p:embeddedFont>
    <p:embeddedFont>
      <p:font typeface="Lato"/>
      <p:regular r:id="rId32"/>
      <p:bold r:id="rId33"/>
      <p:italic r:id="rId34"/>
      <p:boldItalic r:id="rId35"/>
    </p:embeddedFont>
    <p:embeddedFont>
      <p:font typeface="Helvetica Neue"/>
      <p:regular r:id="rId36"/>
      <p:bold r:id="rId37"/>
      <p:italic r:id="rId38"/>
      <p:boldItalic r:id="rId39"/>
    </p:embeddedFont>
    <p:embeddedFont>
      <p:font typeface="Helvetica Neue Ligh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regular.fntdata"/><Relationship Id="rId20" Type="http://schemas.openxmlformats.org/officeDocument/2006/relationships/slide" Target="slides/slide15.xml"/><Relationship Id="rId42" Type="http://schemas.openxmlformats.org/officeDocument/2006/relationships/font" Target="fonts/HelveticaNeueLight-italic.fntdata"/><Relationship Id="rId41" Type="http://schemas.openxmlformats.org/officeDocument/2006/relationships/font" Target="fonts/HelveticaNeueLight-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HelveticaNeueLight-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Lato-bold.fntdata"/><Relationship Id="rId10" Type="http://schemas.openxmlformats.org/officeDocument/2006/relationships/slide" Target="slides/slide5.xml"/><Relationship Id="rId32" Type="http://schemas.openxmlformats.org/officeDocument/2006/relationships/font" Target="fonts/Lato-regular.fntdata"/><Relationship Id="rId13" Type="http://schemas.openxmlformats.org/officeDocument/2006/relationships/slide" Target="slides/slide8.xml"/><Relationship Id="rId35" Type="http://schemas.openxmlformats.org/officeDocument/2006/relationships/font" Target="fonts/Lato-boldItalic.fntdata"/><Relationship Id="rId12" Type="http://schemas.openxmlformats.org/officeDocument/2006/relationships/slide" Target="slides/slide7.xml"/><Relationship Id="rId34" Type="http://schemas.openxmlformats.org/officeDocument/2006/relationships/font" Target="fonts/Lato-italic.fntdata"/><Relationship Id="rId15" Type="http://schemas.openxmlformats.org/officeDocument/2006/relationships/slide" Target="slides/slide10.xml"/><Relationship Id="rId37" Type="http://schemas.openxmlformats.org/officeDocument/2006/relationships/font" Target="fonts/HelveticaNeue-bold.fntdata"/><Relationship Id="rId14" Type="http://schemas.openxmlformats.org/officeDocument/2006/relationships/slide" Target="slides/slide9.xml"/><Relationship Id="rId36" Type="http://schemas.openxmlformats.org/officeDocument/2006/relationships/font" Target="fonts/HelveticaNeue-regular.fntdata"/><Relationship Id="rId17" Type="http://schemas.openxmlformats.org/officeDocument/2006/relationships/slide" Target="slides/slide12.xml"/><Relationship Id="rId39" Type="http://schemas.openxmlformats.org/officeDocument/2006/relationships/font" Target="fonts/HelveticaNeue-boldItalic.fntdata"/><Relationship Id="rId16" Type="http://schemas.openxmlformats.org/officeDocument/2006/relationships/slide" Target="slides/slide11.xml"/><Relationship Id="rId38" Type="http://schemas.openxmlformats.org/officeDocument/2006/relationships/font" Target="fonts/HelveticaNeue-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dk1"/>
                </a:solidFill>
                <a:latin typeface="Helvetica Neue"/>
                <a:ea typeface="Helvetica Neue"/>
                <a:cs typeface="Helvetica Neue"/>
                <a:sym typeface="Helvetica Neue"/>
              </a:rPr>
              <a:t>TODO: REWATCH MY TALK RECORDING FROM SAN DIEGO to plan speaker’s notes script.</a:t>
            </a:r>
            <a:endParaRPr b="1" sz="15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 sz="1500">
                <a:solidFill>
                  <a:schemeClr val="dk1"/>
                </a:solidFill>
                <a:latin typeface="Helvetica Neue"/>
                <a:ea typeface="Helvetica Neue"/>
                <a:cs typeface="Helvetica Neue"/>
                <a:sym typeface="Helvetica Neue"/>
              </a:rPr>
              <a:t>TODO: During talk, have DeepNote open in one browser tab, locally-running Docker image in another.</a:t>
            </a:r>
            <a:endParaRPr b="1" sz="15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5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500">
                <a:solidFill>
                  <a:srgbClr val="980000"/>
                </a:solidFill>
                <a:latin typeface="Helvetica Neue"/>
                <a:ea typeface="Helvetica Neue"/>
                <a:cs typeface="Helvetica Neue"/>
                <a:sym typeface="Helvetica Neue"/>
              </a:rPr>
              <a:t>All right. We’re going? Good. Well, hi everybody! My name is Shawn, Tech Lead of PyHC, and I’m here to talk to you today about executable papers. My team and </a:t>
            </a:r>
            <a:r>
              <a:rPr lang="en" sz="1500">
                <a:solidFill>
                  <a:srgbClr val="980000"/>
                </a:solidFill>
                <a:latin typeface="Helvetica Neue"/>
                <a:ea typeface="Helvetica Neue"/>
                <a:cs typeface="Helvetica Neue"/>
                <a:sym typeface="Helvetica Neue"/>
              </a:rPr>
              <a:t>I just published the first one in the field of Heliophysics back in March, in the journal Frontiers in Astronomy and Space Sciences, and honestly we were surprised to be the first! Hah, so I’m here trying to get the word out about them.</a:t>
            </a:r>
            <a:endParaRPr sz="15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0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0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000" strike="sngStrike">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3c3865b603_0_1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3c3865b60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980000"/>
                </a:solidFill>
                <a:latin typeface="Helvetica Neue"/>
                <a:ea typeface="Helvetica Neue"/>
                <a:cs typeface="Helvetica Neue"/>
                <a:sym typeface="Helvetica Neue"/>
              </a:rPr>
              <a:t>Let’s look again at this screenshot of my paper. </a:t>
            </a:r>
            <a:endParaRPr sz="12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200">
                <a:solidFill>
                  <a:srgbClr val="980000"/>
                </a:solidFill>
                <a:latin typeface="Helvetica Neue"/>
                <a:ea typeface="Helvetica Neue"/>
                <a:cs typeface="Helvetica Neue"/>
                <a:sym typeface="Helvetica Neue"/>
              </a:rPr>
              <a:t>It’s a whole paper written inside a Jupyter notebook. Technically, it doesn’t </a:t>
            </a:r>
            <a:r>
              <a:rPr i="1" lang="en" sz="1200">
                <a:solidFill>
                  <a:srgbClr val="980000"/>
                </a:solidFill>
                <a:latin typeface="Helvetica Neue"/>
                <a:ea typeface="Helvetica Neue"/>
                <a:cs typeface="Helvetica Neue"/>
                <a:sym typeface="Helvetica Neue"/>
              </a:rPr>
              <a:t>have</a:t>
            </a:r>
            <a:r>
              <a:rPr lang="en" sz="1200">
                <a:solidFill>
                  <a:srgbClr val="980000"/>
                </a:solidFill>
                <a:latin typeface="Helvetica Neue"/>
                <a:ea typeface="Helvetica Neue"/>
                <a:cs typeface="Helvetica Neue"/>
                <a:sym typeface="Helvetica Neue"/>
              </a:rPr>
              <a:t> to be a Jupyter notebook, </a:t>
            </a:r>
            <a:r>
              <a:rPr lang="en">
                <a:solidFill>
                  <a:srgbClr val="980000"/>
                </a:solidFill>
                <a:latin typeface="Helvetica Neue"/>
                <a:ea typeface="Helvetica Neue"/>
                <a:cs typeface="Helvetica Neue"/>
                <a:sym typeface="Helvetica Neue"/>
              </a:rPr>
              <a:t>executable papers are a concept more abstract than notebooks, there just isn’t a better implementation to use right now. What makes it special is the paper gets containerized with 100% of all the data and software used in the research. Like in a Docker container. So once you have the paper there is never a need to go find and download data nor install anything. </a:t>
            </a:r>
            <a:endParaRPr>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a:solidFill>
                  <a:srgbClr val="980000"/>
                </a:solidFill>
                <a:latin typeface="Helvetica Neue"/>
                <a:ea typeface="Helvetica Neue"/>
                <a:cs typeface="Helvetica Neue"/>
                <a:sym typeface="Helvetica Neue"/>
              </a:rPr>
              <a:t>You won’t have to worry about future updates to package either, because the versions you used are all safely preserved in the container.</a:t>
            </a:r>
            <a:endParaRPr>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200">
                <a:solidFill>
                  <a:srgbClr val="980000"/>
                </a:solidFill>
                <a:latin typeface="Helvetica Neue"/>
                <a:ea typeface="Helvetica Neue"/>
                <a:cs typeface="Helvetica Neue"/>
                <a:sym typeface="Helvetica Neue"/>
              </a:rPr>
              <a:t>--</a:t>
            </a:r>
            <a:endParaRPr sz="12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200" strike="sngStrike">
                <a:solidFill>
                  <a:srgbClr val="980000"/>
                </a:solidFill>
                <a:latin typeface="Helvetica Neue"/>
                <a:ea typeface="Helvetica Neue"/>
                <a:cs typeface="Helvetica Neue"/>
                <a:sym typeface="Helvetica Neue"/>
              </a:rPr>
              <a:t>If you were thinking to yourself a second ago, “that sounds a lot like a Jupyter notebook,” well, you’re right. Because at the moment executable papers </a:t>
            </a:r>
            <a:r>
              <a:rPr i="1" lang="en" sz="1200" strike="sngStrike">
                <a:solidFill>
                  <a:srgbClr val="980000"/>
                </a:solidFill>
                <a:latin typeface="Helvetica Neue"/>
                <a:ea typeface="Helvetica Neue"/>
                <a:cs typeface="Helvetica Neue"/>
                <a:sym typeface="Helvetica Neue"/>
              </a:rPr>
              <a:t>are</a:t>
            </a:r>
            <a:r>
              <a:rPr lang="en" sz="1200" strike="sngStrike">
                <a:solidFill>
                  <a:srgbClr val="980000"/>
                </a:solidFill>
                <a:latin typeface="Helvetica Neue"/>
                <a:ea typeface="Helvetica Neue"/>
                <a:cs typeface="Helvetica Neue"/>
                <a:sym typeface="Helvetica Neue"/>
              </a:rPr>
              <a:t> Jupyter notebooks</a:t>
            </a:r>
            <a:r>
              <a:rPr lang="en" strike="sngStrike">
                <a:solidFill>
                  <a:srgbClr val="980000"/>
                </a:solidFill>
                <a:latin typeface="Helvetica Neue"/>
                <a:ea typeface="Helvetica Neue"/>
                <a:cs typeface="Helvetica Neue"/>
                <a:sym typeface="Helvetica Neue"/>
              </a:rPr>
              <a:t>—for Python research, anyway. It doesn’t have to be this way, executable papers are a concept more abstract than notebooks, there just isn’t a better implementation to use right now. What makes them special is the paper gets containerized with all the data and software used in the research. Like in a Docker container. So once you have the paper there is never a need to go find and download data nor install anything. </a:t>
            </a:r>
            <a:endParaRPr strike="sngStrike">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trike="sngStrike">
                <a:solidFill>
                  <a:srgbClr val="980000"/>
                </a:solidFill>
                <a:latin typeface="Helvetica Neue"/>
                <a:ea typeface="Helvetica Neue"/>
                <a:cs typeface="Helvetica Neue"/>
                <a:sym typeface="Helvetica Neue"/>
              </a:rPr>
              <a:t>This containerization adds stability to the paper too, future-proofing it so that it should work the next time someone tries to use it. As in, you know, maybe numpy version 1000 is gonna be very different and very incompatible with the version we use today, but that won’t matter because the current version is preserved in working order inside the container—which helps.</a:t>
            </a:r>
            <a:endParaRPr strike="sngStrike">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a:solidFill>
                <a:srgbClr val="980000"/>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a:t>
            </a:r>
            <a:endParaRPr sz="1250">
              <a:solidFill>
                <a:srgbClr val="182431"/>
              </a:solidFill>
              <a:highlight>
                <a:srgbClr val="FDFDFE"/>
              </a:highlight>
            </a:endParaRPr>
          </a:p>
          <a:p>
            <a:pPr indent="0" lvl="0" marL="0" rtl="0" algn="l">
              <a:spcBef>
                <a:spcPts val="0"/>
              </a:spcBef>
              <a:spcAft>
                <a:spcPts val="0"/>
              </a:spcAft>
              <a:buNone/>
            </a:pPr>
            <a:r>
              <a:rPr lang="en" sz="1250">
                <a:solidFill>
                  <a:srgbClr val="182431"/>
                </a:solidFill>
                <a:highlight>
                  <a:srgbClr val="FDFDFE"/>
                </a:highlight>
              </a:rPr>
              <a:t>Let’s look again at this screen of my paper.</a:t>
            </a:r>
            <a:endParaRPr sz="1250">
              <a:solidFill>
                <a:srgbClr val="182431"/>
              </a:solidFill>
              <a:highlight>
                <a:srgbClr val="FDFDFE"/>
              </a:highlight>
            </a:endParaRPr>
          </a:p>
          <a:p>
            <a:pPr indent="0" lvl="0" marL="0" rtl="0" algn="l">
              <a:spcBef>
                <a:spcPts val="0"/>
              </a:spcBef>
              <a:spcAft>
                <a:spcPts val="0"/>
              </a:spcAft>
              <a:buNone/>
            </a:pPr>
            <a:r>
              <a:t/>
            </a:r>
            <a:endParaRPr sz="1250">
              <a:solidFill>
                <a:srgbClr val="182431"/>
              </a:solidFill>
              <a:highlight>
                <a:srgbClr val="FDFDFE"/>
              </a:highlight>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Helvetica Neue"/>
                <a:ea typeface="Helvetica Neue"/>
                <a:cs typeface="Helvetica Neue"/>
                <a:sym typeface="Helvetica Neue"/>
              </a:rPr>
              <a:t>If you were thinking to yourself a second ago, “that sounds a lot like a Jupyter notebook,” well, you’re right</a:t>
            </a:r>
            <a:endParaRPr sz="1550">
              <a:solidFill>
                <a:schemeClr val="dk1"/>
              </a:solidFill>
              <a:highlight>
                <a:srgbClr val="FDFDFE"/>
              </a:highlight>
            </a:endParaRPr>
          </a:p>
          <a:p>
            <a:pPr indent="0" lvl="0" marL="457200" rtl="0" algn="l">
              <a:spcBef>
                <a:spcPts val="0"/>
              </a:spcBef>
              <a:spcAft>
                <a:spcPts val="0"/>
              </a:spcAft>
              <a:buNone/>
            </a:pPr>
            <a:r>
              <a:t/>
            </a:r>
            <a:endParaRPr sz="1050">
              <a:solidFill>
                <a:srgbClr val="182431"/>
              </a:solidFill>
              <a:highlight>
                <a:srgbClr val="FDFDFE"/>
              </a:highlight>
            </a:endParaRPr>
          </a:p>
          <a:p>
            <a:pPr indent="-295275" lvl="0" marL="457200" rtl="0" algn="l">
              <a:spcBef>
                <a:spcPts val="0"/>
              </a:spcBef>
              <a:spcAft>
                <a:spcPts val="0"/>
              </a:spcAft>
              <a:buClr>
                <a:srgbClr val="182431"/>
              </a:buClr>
              <a:buSzPts val="1050"/>
              <a:buChar char="●"/>
            </a:pPr>
            <a:r>
              <a:rPr lang="en" sz="1050">
                <a:solidFill>
                  <a:srgbClr val="182431"/>
                </a:solidFill>
                <a:highlight>
                  <a:srgbClr val="FDFDFE"/>
                </a:highlight>
              </a:rPr>
              <a:t>At present they’re Jupyter notebooks—for Python research anyway</a:t>
            </a:r>
            <a:endParaRPr sz="1050">
              <a:solidFill>
                <a:srgbClr val="182431"/>
              </a:solidFill>
              <a:highlight>
                <a:srgbClr val="FDFDFE"/>
              </a:highlight>
            </a:endParaRPr>
          </a:p>
          <a:p>
            <a:pPr indent="-295275" lvl="1" marL="914400" rtl="0" algn="l">
              <a:spcBef>
                <a:spcPts val="0"/>
              </a:spcBef>
              <a:spcAft>
                <a:spcPts val="0"/>
              </a:spcAft>
              <a:buClr>
                <a:srgbClr val="182431"/>
              </a:buClr>
              <a:buSzPts val="1050"/>
              <a:buChar char="○"/>
            </a:pPr>
            <a:r>
              <a:rPr lang="en" sz="1050">
                <a:solidFill>
                  <a:srgbClr val="182431"/>
                </a:solidFill>
                <a:highlight>
                  <a:srgbClr val="FDFDFE"/>
                </a:highlight>
              </a:rPr>
              <a:t>Doesn’t have to be this way; they’re a more abstract concept</a:t>
            </a:r>
            <a:endParaRPr sz="1050">
              <a:solidFill>
                <a:srgbClr val="182431"/>
              </a:solidFill>
              <a:highlight>
                <a:srgbClr val="FDFDFE"/>
              </a:highlight>
            </a:endParaRPr>
          </a:p>
          <a:p>
            <a:pPr indent="-295275" lvl="1" marL="914400" rtl="0" algn="l">
              <a:spcBef>
                <a:spcPts val="0"/>
              </a:spcBef>
              <a:spcAft>
                <a:spcPts val="0"/>
              </a:spcAft>
              <a:buClr>
                <a:srgbClr val="182431"/>
              </a:buClr>
              <a:buSzPts val="1050"/>
              <a:buChar char="○"/>
            </a:pPr>
            <a:r>
              <a:rPr lang="en" sz="1050">
                <a:solidFill>
                  <a:srgbClr val="182431"/>
                </a:solidFill>
                <a:highlight>
                  <a:srgbClr val="FDFDFE"/>
                </a:highlight>
              </a:rPr>
              <a:t>Just isn’t a better implementation right now</a:t>
            </a:r>
            <a:endParaRPr sz="1050">
              <a:solidFill>
                <a:srgbClr val="182431"/>
              </a:solidFill>
              <a:highlight>
                <a:srgbClr val="FDFDFE"/>
              </a:highlight>
            </a:endParaRPr>
          </a:p>
          <a:p>
            <a:pPr indent="0" lvl="0" marL="0" rtl="0" algn="l">
              <a:spcBef>
                <a:spcPts val="0"/>
              </a:spcBef>
              <a:spcAft>
                <a:spcPts val="0"/>
              </a:spcAft>
              <a:buNone/>
            </a:pPr>
            <a:r>
              <a:t/>
            </a:r>
            <a:endParaRPr sz="1050">
              <a:solidFill>
                <a:srgbClr val="182431"/>
              </a:solidFill>
              <a:highlight>
                <a:srgbClr val="FDFDFE"/>
              </a:highlight>
            </a:endParaRPr>
          </a:p>
          <a:p>
            <a:pPr indent="-295275" lvl="0" marL="457200" rtl="0" algn="l">
              <a:spcBef>
                <a:spcPts val="0"/>
              </a:spcBef>
              <a:spcAft>
                <a:spcPts val="0"/>
              </a:spcAft>
              <a:buClr>
                <a:srgbClr val="182431"/>
              </a:buClr>
              <a:buSzPts val="1050"/>
              <a:buChar char="●"/>
            </a:pPr>
            <a:r>
              <a:rPr lang="en" sz="1050">
                <a:solidFill>
                  <a:srgbClr val="182431"/>
                </a:solidFill>
                <a:highlight>
                  <a:srgbClr val="FDFDFE"/>
                </a:highlight>
              </a:rPr>
              <a:t>Special: </a:t>
            </a:r>
            <a:r>
              <a:rPr lang="en" sz="1050">
                <a:solidFill>
                  <a:srgbClr val="182431"/>
                </a:solidFill>
                <a:highlight>
                  <a:srgbClr val="FDFDFE"/>
                </a:highlight>
              </a:rPr>
              <a:t>Containerized with data and software used</a:t>
            </a:r>
            <a:endParaRPr sz="1050">
              <a:solidFill>
                <a:srgbClr val="182431"/>
              </a:solidFill>
              <a:highlight>
                <a:srgbClr val="FDFDFE"/>
              </a:highlight>
            </a:endParaRPr>
          </a:p>
          <a:p>
            <a:pPr indent="-295275" lvl="1" marL="914400" rtl="0" algn="l">
              <a:spcBef>
                <a:spcPts val="0"/>
              </a:spcBef>
              <a:spcAft>
                <a:spcPts val="0"/>
              </a:spcAft>
              <a:buClr>
                <a:srgbClr val="182431"/>
              </a:buClr>
              <a:buSzPts val="1050"/>
              <a:buChar char="○"/>
            </a:pPr>
            <a:r>
              <a:rPr lang="en" sz="1050">
                <a:solidFill>
                  <a:srgbClr val="182431"/>
                </a:solidFill>
                <a:highlight>
                  <a:srgbClr val="FDFDFE"/>
                </a:highlight>
              </a:rPr>
              <a:t>there is never a need to find and download data nor install any software</a:t>
            </a:r>
            <a:endParaRPr sz="1050">
              <a:solidFill>
                <a:srgbClr val="182431"/>
              </a:solidFill>
              <a:highlight>
                <a:srgbClr val="FDFDFE"/>
              </a:highlight>
            </a:endParaRPr>
          </a:p>
          <a:p>
            <a:pPr indent="-295275" lvl="1" marL="914400" rtl="0" algn="l">
              <a:spcBef>
                <a:spcPts val="0"/>
              </a:spcBef>
              <a:spcAft>
                <a:spcPts val="0"/>
              </a:spcAft>
              <a:buClr>
                <a:srgbClr val="182431"/>
              </a:buClr>
              <a:buSzPts val="1050"/>
              <a:buChar char="○"/>
            </a:pPr>
            <a:r>
              <a:rPr lang="en" sz="1050">
                <a:solidFill>
                  <a:srgbClr val="182431"/>
                </a:solidFill>
                <a:highlight>
                  <a:srgbClr val="FDFDFE"/>
                </a:highlight>
              </a:rPr>
              <a:t>Adds stability </a:t>
            </a:r>
            <a:endParaRPr sz="1050">
              <a:solidFill>
                <a:srgbClr val="182431"/>
              </a:solidFill>
              <a:highlight>
                <a:srgbClr val="FDFDFE"/>
              </a:highlight>
            </a:endParaRPr>
          </a:p>
          <a:p>
            <a:pPr indent="-295275" lvl="2" marL="1371600" rtl="0" algn="l">
              <a:spcBef>
                <a:spcPts val="0"/>
              </a:spcBef>
              <a:spcAft>
                <a:spcPts val="0"/>
              </a:spcAft>
              <a:buClr>
                <a:srgbClr val="182431"/>
              </a:buClr>
              <a:buSzPts val="1050"/>
              <a:buChar char="■"/>
            </a:pPr>
            <a:r>
              <a:rPr lang="en" sz="1050">
                <a:solidFill>
                  <a:srgbClr val="182431"/>
                </a:solidFill>
                <a:highlight>
                  <a:srgbClr val="FDFDFE"/>
                </a:highlight>
              </a:rPr>
              <a:t>Future-proofed so it should work next time someone tries</a:t>
            </a:r>
            <a:endParaRPr sz="1050">
              <a:solidFill>
                <a:srgbClr val="182431"/>
              </a:solidFill>
              <a:highlight>
                <a:srgbClr val="FDFDFE"/>
              </a:highlight>
            </a:endParaRPr>
          </a:p>
          <a:p>
            <a:pPr indent="-295275" lvl="2" marL="1371600" rtl="0" algn="l">
              <a:spcBef>
                <a:spcPts val="0"/>
              </a:spcBef>
              <a:spcAft>
                <a:spcPts val="0"/>
              </a:spcAft>
              <a:buClr>
                <a:srgbClr val="182431"/>
              </a:buClr>
              <a:buSzPts val="1050"/>
              <a:buChar char="■"/>
            </a:pPr>
            <a:r>
              <a:rPr lang="en" sz="1050">
                <a:solidFill>
                  <a:srgbClr val="182431"/>
                </a:solidFill>
                <a:highlight>
                  <a:srgbClr val="FDFDFE"/>
                </a:highlight>
              </a:rPr>
              <a:t>(e.g. numpy v1000 very different, very incompatible), </a:t>
            </a:r>
            <a:endParaRPr sz="1050">
              <a:solidFill>
                <a:srgbClr val="182431"/>
              </a:solidFill>
              <a:highlight>
                <a:srgbClr val="FDFDFE"/>
              </a:highlight>
            </a:endParaRPr>
          </a:p>
          <a:p>
            <a:pPr indent="-295275" lvl="2" marL="1371600" rtl="0" algn="l">
              <a:spcBef>
                <a:spcPts val="0"/>
              </a:spcBef>
              <a:spcAft>
                <a:spcPts val="0"/>
              </a:spcAft>
              <a:buClr>
                <a:srgbClr val="182431"/>
              </a:buClr>
              <a:buSzPts val="1050"/>
              <a:buChar char="■"/>
            </a:pPr>
            <a:r>
              <a:rPr lang="en" sz="1050">
                <a:solidFill>
                  <a:srgbClr val="182431"/>
                </a:solidFill>
                <a:highlight>
                  <a:srgbClr val="FDFDFE"/>
                </a:highlight>
              </a:rPr>
              <a:t>the current version is preserved in working order inside the container (helps)</a:t>
            </a:r>
            <a:endParaRPr sz="1050">
              <a:solidFill>
                <a:srgbClr val="182431"/>
              </a:solidFill>
              <a:highlight>
                <a:srgbClr val="FDFDFE"/>
              </a:highlight>
            </a:endParaRPr>
          </a:p>
          <a:p>
            <a:pPr indent="0" lvl="0" marL="457200" rtl="0" algn="l">
              <a:spcBef>
                <a:spcPts val="0"/>
              </a:spcBef>
              <a:spcAft>
                <a:spcPts val="0"/>
              </a:spcAft>
              <a:buNone/>
            </a:pPr>
            <a:r>
              <a:rPr lang="en" sz="1050">
                <a:solidFill>
                  <a:srgbClr val="182431"/>
                </a:solidFill>
                <a:highlight>
                  <a:srgbClr val="FDFDFE"/>
                </a:highlight>
              </a:rPr>
              <a:t> </a:t>
            </a:r>
            <a:endParaRPr strike="sngStrike">
              <a:solidFill>
                <a:schemeClr val="dk1"/>
              </a:solidFill>
            </a:endParaRPr>
          </a:p>
          <a:p>
            <a:pPr indent="0" lvl="0" marL="0" rtl="0" algn="l">
              <a:spcBef>
                <a:spcPts val="0"/>
              </a:spcBef>
              <a:spcAft>
                <a:spcPts val="0"/>
              </a:spcAft>
              <a:buNone/>
            </a:pPr>
            <a:r>
              <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300" strike="sngStrike">
              <a:solidFill>
                <a:srgbClr val="98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3c3865b603_0_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3c3865b60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980000"/>
                </a:solidFill>
              </a:rPr>
              <a:t>So that’s a quick “what are executable papers.” What’s it like publishing one of these? Well,</a:t>
            </a:r>
            <a:endParaRPr sz="1300">
              <a:solidFill>
                <a:srgbClr val="980000"/>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rPr lang="en" sz="1300">
                <a:solidFill>
                  <a:srgbClr val="980000"/>
                </a:solidFill>
              </a:rPr>
              <a:t>The first thing to know is most journals don’t yet accept executable papers as formal submissions. Because there’s some unsolved issues with the format.</a:t>
            </a:r>
            <a:endParaRPr sz="1300">
              <a:solidFill>
                <a:srgbClr val="980000"/>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rPr lang="en" sz="1300">
                <a:solidFill>
                  <a:srgbClr val="980000"/>
                </a:solidFill>
              </a:rPr>
              <a:t>Stability being a leading one. Because it’s not unheard of to reference a paper that’s, say, 80-100 years old. But it’s hard to fathom that level of support being given to executable papers—or software of any kind for that matter.</a:t>
            </a:r>
            <a:endParaRPr sz="1300">
              <a:solidFill>
                <a:srgbClr val="980000"/>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rPr lang="en" sz="1300">
                <a:solidFill>
                  <a:srgbClr val="980000"/>
                </a:solidFill>
              </a:rPr>
              <a:t>There’s also the political question of who will host them and pay for all that storage space.</a:t>
            </a:r>
            <a:endParaRPr sz="1300">
              <a:solidFill>
                <a:srgbClr val="980000"/>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rPr lang="en" sz="1300">
                <a:solidFill>
                  <a:srgbClr val="980000"/>
                </a:solidFill>
              </a:rPr>
              <a:t>So, not having good answers to these issues, what you do at the moment is you include an executable version with your traditional paper submission.</a:t>
            </a:r>
            <a:endParaRPr sz="1300">
              <a:solidFill>
                <a:srgbClr val="980000"/>
              </a:solidFill>
            </a:endParaRPr>
          </a:p>
          <a:p>
            <a:pPr indent="0" lvl="0" marL="0" rtl="0" algn="l">
              <a:spcBef>
                <a:spcPts val="0"/>
              </a:spcBef>
              <a:spcAft>
                <a:spcPts val="0"/>
              </a:spcAft>
              <a:buNone/>
            </a:pPr>
            <a:r>
              <a:t/>
            </a:r>
            <a:endParaRPr>
              <a:solidFill>
                <a:srgbClr val="980000"/>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First thing: (Most?) journals.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 don’t know of one.</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Internet hasn’t even existed for 80 years! Only half that!</a:t>
            </a:r>
            <a:endParaRPr strike="sngStrike">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Jan 1 1983 is internet’s official birthday (making it 40yo)</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Political problem: hosting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Would love to see journals accepting, but no bright ideas here</a:t>
            </a:r>
            <a:endParaRPr>
              <a:solidFill>
                <a:schemeClr val="dk1"/>
              </a:solidFill>
            </a:endParaRPr>
          </a:p>
          <a:p>
            <a:pPr indent="0" lvl="0" marL="457200" rtl="0" algn="l">
              <a:spcBef>
                <a:spcPts val="0"/>
              </a:spcBef>
              <a:spcAft>
                <a:spcPts val="0"/>
              </a:spcAft>
              <a:buNone/>
            </a:pPr>
            <a:r>
              <a:t/>
            </a:r>
            <a:endParaRPr strike="sngStrike">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a </a:t>
            </a:r>
            <a:r>
              <a:rPr lang="en">
                <a:solidFill>
                  <a:schemeClr val="dk1"/>
                </a:solidFill>
              </a:rPr>
              <a:t>supplemental</a:t>
            </a:r>
            <a:r>
              <a:rPr lang="en">
                <a:solidFill>
                  <a:schemeClr val="dk1"/>
                </a:solidFill>
              </a:rPr>
              <a:t> tool; doesn’t replace the traditional submission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Get DOI for container and link to it somehow</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PAUSE FOR QUESTIONS!!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lang="en" sz="900">
                <a:solidFill>
                  <a:srgbClr val="980000"/>
                </a:solidFill>
                <a:latin typeface="Helvetica Neue"/>
                <a:ea typeface="Helvetica Neue"/>
                <a:cs typeface="Helvetica Neue"/>
                <a:sym typeface="Helvetica Neue"/>
              </a:rPr>
              <a:t>This is great, and not overly complicated, so why hasn’t the practice caught on better? I think probably a leading reason is that journals don’t accept executable papers as formal submissions yet. Maybe I should say “most” journals—I don’t know of one. And that’s because there are some unsolved problems with the format here. Stability is a big one. You know, it’s not unheard of to reference a paper that’s 80-100 years old. But it’s hard to fathom that level of support being given to actually any software of any kind. You know, heck, the internet’s not even 80 years old yet. If you didn’t know, Jan 1 of 1983 is considered the internet’s birthday, which makes it 40yo today. Who knows what software is gonna look like 100 years from now. And there are some unsolved political problems. Like, who’s going to host all this? If we’re attaching all this data and all this software to these papers that are getting published, someone’s gotta pay for that server storage somewhere. Even worse, they have to archive it and maintain it indefinitely. So um, yeah, I’d love to see journals accept these things but I don’t have any bright ideas there. </a:t>
            </a:r>
            <a:endParaRPr sz="9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sz="9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rPr lang="en" sz="900">
                <a:solidFill>
                  <a:srgbClr val="980000"/>
                </a:solidFill>
                <a:latin typeface="Helvetica Neue"/>
                <a:ea typeface="Helvetica Neue"/>
                <a:cs typeface="Helvetica Neue"/>
                <a:sym typeface="Helvetica Neue"/>
              </a:rPr>
              <a:t>So, at the moment, what you do is you include an executable version of your paper with your traditional submission. And the good way to do that is to get a DOI for your container. And then link to it somehow. Which is what I did. And I can show that to you here in a demo. </a:t>
            </a:r>
            <a:endParaRPr sz="9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sz="9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900">
                <a:solidFill>
                  <a:srgbClr val="980000"/>
                </a:solidFill>
                <a:latin typeface="Helvetica Neue"/>
                <a:ea typeface="Helvetica Neue"/>
                <a:cs typeface="Helvetica Neue"/>
                <a:sym typeface="Helvetica Neue"/>
              </a:rPr>
              <a:t>Which I’m ready to get onto, but I’ll pause here for a moment in case anyone has any questions about what I’ve said so far? I’ll give you just a minute to think about it. Going once… going twice… No? Okay cool. Then let’s go to a demo!</a:t>
            </a:r>
            <a:endParaRPr sz="9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9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3e48e0362_0_8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53e48e036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980000"/>
                </a:solidFill>
                <a:latin typeface="Helvetica Neue"/>
                <a:ea typeface="Helvetica Neue"/>
                <a:cs typeface="Helvetica Neue"/>
                <a:sym typeface="Helvetica Neue"/>
              </a:rPr>
              <a:t>And that’s what we did! </a:t>
            </a:r>
            <a:endParaRPr sz="13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sz="13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rPr lang="en" sz="1300">
                <a:solidFill>
                  <a:srgbClr val="980000"/>
                </a:solidFill>
                <a:latin typeface="Helvetica Neue"/>
                <a:ea typeface="Helvetica Neue"/>
                <a:cs typeface="Helvetica Neue"/>
                <a:sym typeface="Helvetica Neue"/>
              </a:rPr>
              <a:t>Here’s another screenshot of my paper, but this time it’s the static version we made for Frontiers. We submitted this version like any other traditional journal submission.</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300">
                <a:solidFill>
                  <a:srgbClr val="980000"/>
                </a:solidFill>
                <a:latin typeface="Helvetica Neue"/>
                <a:ea typeface="Helvetica Neue"/>
                <a:cs typeface="Helvetica Neue"/>
                <a:sym typeface="Helvetica Neue"/>
              </a:rPr>
              <a:t>It looks basically identical, but you can’t actually execute or interact with any of the code in this version because it’s all just static pictures here. </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3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rPr lang="en" sz="1200">
                <a:solidFill>
                  <a:srgbClr val="5D5D5D"/>
                </a:solidFill>
                <a:highlight>
                  <a:srgbClr val="FFFFFF"/>
                </a:highlight>
                <a:latin typeface="Helvetica Neue"/>
                <a:ea typeface="Helvetica Neue"/>
                <a:cs typeface="Helvetica Neue"/>
                <a:sym typeface="Helvetica Neue"/>
              </a:rPr>
              <a:t>Frontiers in Astronomy and Space Sciences, vol. 9, id. 977781</a:t>
            </a:r>
            <a:endParaRPr sz="1200">
              <a:solidFill>
                <a:srgbClr val="5D5D5D"/>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200">
                <a:solidFill>
                  <a:srgbClr val="5D5D5D"/>
                </a:solidFill>
                <a:highlight>
                  <a:srgbClr val="FFFFFF"/>
                </a:highlight>
                <a:latin typeface="Helvetica Neue"/>
                <a:ea typeface="Helvetica Neue"/>
                <a:cs typeface="Helvetica Neue"/>
                <a:sym typeface="Helvetica Neue"/>
              </a:rPr>
              <a:t>Pub Date: March 2023</a:t>
            </a:r>
            <a:endParaRPr sz="1200">
              <a:solidFill>
                <a:srgbClr val="5D5D5D"/>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53e48e0362_0_14: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53e48e036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980000"/>
                </a:solidFill>
                <a:latin typeface="Helvetica Neue"/>
                <a:ea typeface="Helvetica Neue"/>
                <a:cs typeface="Helvetica Neue"/>
                <a:sym typeface="Helvetica Neue"/>
              </a:rPr>
              <a:t>So what we did was,</a:t>
            </a:r>
            <a:r>
              <a:rPr lang="en" sz="1300">
                <a:solidFill>
                  <a:srgbClr val="980000"/>
                </a:solidFill>
                <a:latin typeface="Helvetica Neue"/>
                <a:ea typeface="Helvetica Neue"/>
                <a:cs typeface="Helvetica Neue"/>
                <a:sym typeface="Helvetica Neue"/>
              </a:rPr>
              <a:t> in footnotes (which you see here on the left) we put a link to the executable version. [POINT AND READ]</a:t>
            </a:r>
            <a:endParaRPr sz="13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sz="13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rPr lang="en" sz="1300">
                <a:solidFill>
                  <a:srgbClr val="980000"/>
                </a:solidFill>
                <a:latin typeface="Helvetica Neue"/>
                <a:ea typeface="Helvetica Neue"/>
                <a:cs typeface="Helvetica Neue"/>
                <a:sym typeface="Helvetica Neue"/>
              </a:rPr>
              <a:t>But, because that link isn’t guaranteed to work forever, we got a DOI for the container files and linked to them too, since DOIs do come with more guarantees about long-term stability. So if that link breaks they can still rebuild the container themselves and run it. </a:t>
            </a:r>
            <a:endParaRPr sz="13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sz="1300">
              <a:solidFill>
                <a:srgbClr val="980000"/>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300">
                <a:solidFill>
                  <a:srgbClr val="980000"/>
                </a:solidFill>
                <a:latin typeface="Helvetica Neue"/>
                <a:ea typeface="Helvetica Neue"/>
                <a:cs typeface="Helvetica Neue"/>
                <a:sym typeface="Helvetica Neue"/>
              </a:rPr>
              <a:t>And notice here on the right how I wrote these nicely detailed instructions on the Zenodo page for how to use the files to spin up the container to access the executable paper.</a:t>
            </a:r>
            <a:endParaRPr sz="1300">
              <a:solidFill>
                <a:srgbClr val="980000"/>
              </a:solidFill>
              <a:latin typeface="Helvetica Neue"/>
              <a:ea typeface="Helvetica Neue"/>
              <a:cs typeface="Helvetica Neue"/>
              <a:sym typeface="Helvetica Neue"/>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53e48e0362_0_3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53e48e036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980000"/>
                </a:solidFill>
                <a:latin typeface="Helvetica Neue"/>
                <a:ea typeface="Helvetica Neue"/>
                <a:cs typeface="Helvetica Neue"/>
                <a:sym typeface="Helvetica Neue"/>
              </a:rPr>
              <a:t>So okay, I published this executable paper, the first in Heliophysics. What did I learn from it?</a:t>
            </a:r>
            <a:endParaRPr sz="1950">
              <a:solidFill>
                <a:srgbClr val="182431"/>
              </a:solidFill>
              <a:highlight>
                <a:srgbClr val="FDFDFE"/>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53e48e0362_0_36: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53e48e036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980000"/>
                </a:solidFill>
                <a:latin typeface="Helvetica Neue"/>
                <a:ea typeface="Helvetica Neue"/>
                <a:cs typeface="Helvetica Neue"/>
                <a:sym typeface="Helvetica Neue"/>
              </a:rPr>
              <a:t>I’d say I can summarize most of what I learned into four main points:</a:t>
            </a:r>
            <a:endParaRPr sz="16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sz="1600">
              <a:solidFill>
                <a:srgbClr val="980000"/>
              </a:solidFill>
              <a:latin typeface="Helvetica Neue"/>
              <a:ea typeface="Helvetica Neue"/>
              <a:cs typeface="Helvetica Neue"/>
              <a:sym typeface="Helvetica Neue"/>
            </a:endParaRPr>
          </a:p>
          <a:p>
            <a:pPr indent="-330200" lvl="0" marL="457200" rtl="0" algn="l">
              <a:spcBef>
                <a:spcPts val="0"/>
              </a:spcBef>
              <a:spcAft>
                <a:spcPts val="0"/>
              </a:spcAft>
              <a:buClr>
                <a:srgbClr val="980000"/>
              </a:buClr>
              <a:buSzPts val="1600"/>
              <a:buFont typeface="Helvetica Neue"/>
              <a:buAutoNum type="arabicPeriod"/>
            </a:pPr>
            <a:r>
              <a:rPr lang="en" sz="1600">
                <a:solidFill>
                  <a:srgbClr val="980000"/>
                </a:solidFill>
                <a:latin typeface="Helvetica Neue"/>
                <a:ea typeface="Helvetica Neue"/>
                <a:cs typeface="Helvetica Neue"/>
                <a:sym typeface="Helvetica Neue"/>
              </a:rPr>
              <a:t>First, executable papers really do solve the reproducibility problems traditional papers have; they’re worth making.</a:t>
            </a:r>
            <a:endParaRPr sz="1600">
              <a:solidFill>
                <a:srgbClr val="980000"/>
              </a:solidFill>
              <a:latin typeface="Helvetica Neue"/>
              <a:ea typeface="Helvetica Neue"/>
              <a:cs typeface="Helvetica Neue"/>
              <a:sym typeface="Helvetica Neue"/>
            </a:endParaRPr>
          </a:p>
          <a:p>
            <a:pPr indent="-330200" lvl="0" marL="457200" rtl="0" algn="l">
              <a:spcBef>
                <a:spcPts val="0"/>
              </a:spcBef>
              <a:spcAft>
                <a:spcPts val="0"/>
              </a:spcAft>
              <a:buClr>
                <a:srgbClr val="980000"/>
              </a:buClr>
              <a:buSzPts val="1600"/>
              <a:buFont typeface="Helvetica Neue"/>
              <a:buAutoNum type="arabicPeriod"/>
            </a:pPr>
            <a:r>
              <a:rPr lang="en" sz="1600">
                <a:solidFill>
                  <a:srgbClr val="980000"/>
                </a:solidFill>
                <a:latin typeface="Helvetica Neue"/>
                <a:ea typeface="Helvetica Neue"/>
                <a:cs typeface="Helvetica Neue"/>
                <a:sym typeface="Helvetica Neue"/>
              </a:rPr>
              <a:t>Second, big data is a challenge for executable paper authors, and in some cases may even be a deal breaker.</a:t>
            </a:r>
            <a:endParaRPr sz="1600">
              <a:solidFill>
                <a:srgbClr val="980000"/>
              </a:solidFill>
              <a:latin typeface="Helvetica Neue"/>
              <a:ea typeface="Helvetica Neue"/>
              <a:cs typeface="Helvetica Neue"/>
              <a:sym typeface="Helvetica Neue"/>
            </a:endParaRPr>
          </a:p>
          <a:p>
            <a:pPr indent="-330200" lvl="0" marL="457200" rtl="0" algn="l">
              <a:spcBef>
                <a:spcPts val="0"/>
              </a:spcBef>
              <a:spcAft>
                <a:spcPts val="0"/>
              </a:spcAft>
              <a:buClr>
                <a:srgbClr val="980000"/>
              </a:buClr>
              <a:buSzPts val="1600"/>
              <a:buFont typeface="Helvetica Neue"/>
              <a:buAutoNum type="arabicPeriod"/>
            </a:pPr>
            <a:r>
              <a:rPr lang="en" sz="1600">
                <a:solidFill>
                  <a:srgbClr val="980000"/>
                </a:solidFill>
                <a:latin typeface="Helvetica Neue"/>
                <a:ea typeface="Helvetica Neue"/>
                <a:cs typeface="Helvetica Neue"/>
                <a:sym typeface="Helvetica Neue"/>
              </a:rPr>
              <a:t>Different journals will have different rules for how they want you to represent code in your paper. And…</a:t>
            </a:r>
            <a:endParaRPr sz="1600">
              <a:solidFill>
                <a:srgbClr val="980000"/>
              </a:solidFill>
              <a:latin typeface="Helvetica Neue"/>
              <a:ea typeface="Helvetica Neue"/>
              <a:cs typeface="Helvetica Neue"/>
              <a:sym typeface="Helvetica Neue"/>
            </a:endParaRPr>
          </a:p>
          <a:p>
            <a:pPr indent="-330200" lvl="0" marL="457200" rtl="0" algn="l">
              <a:spcBef>
                <a:spcPts val="0"/>
              </a:spcBef>
              <a:spcAft>
                <a:spcPts val="0"/>
              </a:spcAft>
              <a:buClr>
                <a:srgbClr val="980000"/>
              </a:buClr>
              <a:buSzPts val="1600"/>
              <a:buFont typeface="Helvetica Neue"/>
              <a:buAutoNum type="arabicPeriod"/>
            </a:pPr>
            <a:r>
              <a:rPr lang="en" sz="1600">
                <a:solidFill>
                  <a:srgbClr val="980000"/>
                </a:solidFill>
                <a:latin typeface="Helvetica Neue"/>
                <a:ea typeface="Helvetica Neue"/>
                <a:cs typeface="Helvetica Neue"/>
                <a:sym typeface="Helvetica Neue"/>
              </a:rPr>
              <a:t>Working with typesetters was tricky. We’re basically trying to replicate the structure of a Jupyter notebook in a journal, which is super nonstandard and causes headaches for typesetters.</a:t>
            </a:r>
            <a:endParaRPr sz="16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sz="16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rPr lang="en" sz="1600">
                <a:solidFill>
                  <a:srgbClr val="980000"/>
                </a:solidFill>
                <a:latin typeface="Helvetica Neue"/>
                <a:ea typeface="Helvetica Neue"/>
                <a:cs typeface="Helvetica Neue"/>
                <a:sym typeface="Helvetica Neue"/>
              </a:rPr>
              <a:t>Now I’ll expand on each of these a little and that’ll be the end of my talk.</a:t>
            </a:r>
            <a:endParaRPr sz="16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sz="1600">
              <a:solidFill>
                <a:srgbClr val="980000"/>
              </a:solidFill>
              <a:latin typeface="Helvetica Neue"/>
              <a:ea typeface="Helvetica Neue"/>
              <a:cs typeface="Helvetica Neue"/>
              <a:sym typeface="Helvetica Neu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53e48e0362_0_4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53e48e036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rgbClr val="980000"/>
                </a:solidFill>
                <a:latin typeface="Helvetica Neue"/>
                <a:ea typeface="Helvetica Neue"/>
                <a:cs typeface="Helvetica Neue"/>
                <a:sym typeface="Helvetica Neue"/>
              </a:rPr>
              <a:t>So, executable papers do solve the reproducibility problems traditional papers face. </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1300">
                <a:solidFill>
                  <a:srgbClr val="980000"/>
                </a:solidFill>
                <a:latin typeface="Helvetica Neue"/>
                <a:ea typeface="Helvetica Neue"/>
                <a:cs typeface="Helvetica Neue"/>
                <a:sym typeface="Helvetica Neue"/>
              </a:rPr>
              <a:t>They have all the data used in the research, </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1300">
                <a:solidFill>
                  <a:srgbClr val="980000"/>
                </a:solidFill>
                <a:latin typeface="Helvetica Neue"/>
                <a:ea typeface="Helvetica Neue"/>
                <a:cs typeface="Helvetica Neue"/>
                <a:sym typeface="Helvetica Neue"/>
              </a:rPr>
              <a:t>They have all the source code right there next to the text,</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1300">
                <a:solidFill>
                  <a:srgbClr val="980000"/>
                </a:solidFill>
                <a:latin typeface="Helvetica Neue"/>
                <a:ea typeface="Helvetica Neue"/>
                <a:cs typeface="Helvetica Neue"/>
                <a:sym typeface="Helvetica Neue"/>
              </a:rPr>
              <a:t>You’re not missing the software used in the research,</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1300">
                <a:solidFill>
                  <a:srgbClr val="980000"/>
                </a:solidFill>
                <a:latin typeface="Helvetica Neue"/>
                <a:ea typeface="Helvetica Neue"/>
                <a:cs typeface="Helvetica Neue"/>
                <a:sym typeface="Helvetica Neue"/>
              </a:rPr>
              <a:t>And they’re trivial to replicate (in most cases you just hit one “Run” button, and boom you’ve directly replicated the research).</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0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53e48e0362_0_54: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53e48e036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980000"/>
                </a:solidFill>
                <a:latin typeface="Helvetica Neue"/>
                <a:ea typeface="Helvetica Neue"/>
                <a:cs typeface="Helvetica Neue"/>
                <a:sym typeface="Helvetica Neue"/>
              </a:rPr>
              <a:t>Big data is a </a:t>
            </a:r>
            <a:r>
              <a:rPr lang="en" sz="1300">
                <a:solidFill>
                  <a:srgbClr val="980000"/>
                </a:solidFill>
                <a:latin typeface="Helvetica Neue"/>
                <a:ea typeface="Helvetica Neue"/>
                <a:cs typeface="Helvetica Neue"/>
                <a:sym typeface="Helvetica Neue"/>
              </a:rPr>
              <a:t>challenge</a:t>
            </a:r>
            <a:r>
              <a:rPr lang="en" sz="1300">
                <a:solidFill>
                  <a:srgbClr val="980000"/>
                </a:solidFill>
                <a:latin typeface="Helvetica Neue"/>
                <a:ea typeface="Helvetica Neue"/>
                <a:cs typeface="Helvetica Neue"/>
                <a:sym typeface="Helvetica Neue"/>
              </a:rPr>
              <a:t> when you’re making executable papers because you have to fit 100% of all the research components inside the paper’s container, or else you </a:t>
            </a:r>
            <a:r>
              <a:rPr lang="en" sz="1300">
                <a:solidFill>
                  <a:srgbClr val="980000"/>
                </a:solidFill>
                <a:latin typeface="Helvetica Neue"/>
                <a:ea typeface="Helvetica Neue"/>
                <a:cs typeface="Helvetica Neue"/>
                <a:sym typeface="Helvetica Neue"/>
              </a:rPr>
              <a:t>forfeit</a:t>
            </a:r>
            <a:r>
              <a:rPr lang="en" sz="1300">
                <a:solidFill>
                  <a:srgbClr val="980000"/>
                </a:solidFill>
                <a:latin typeface="Helvetica Neue"/>
                <a:ea typeface="Helvetica Neue"/>
                <a:cs typeface="Helvetica Neue"/>
                <a:sym typeface="Helvetica Neue"/>
              </a:rPr>
              <a:t> stability. You can’t just store large amounts of data in the cloud and link to it, because the moment that link breaks or changes, your executable paper is no longer valid; readers won’t be able to run your notebook because they won’t have the data. </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300">
                <a:solidFill>
                  <a:srgbClr val="980000"/>
                </a:solidFill>
                <a:latin typeface="Helvetica Neue"/>
                <a:ea typeface="Helvetica Neue"/>
                <a:cs typeface="Helvetica Neue"/>
                <a:sym typeface="Helvetica Neue"/>
              </a:rPr>
              <a:t>So if your paper requires more data storage than what can fit in the container, that’s honestly a deal breaker and you probably should NOT try to make an executable paper. </a:t>
            </a:r>
            <a:r>
              <a:rPr lang="en">
                <a:solidFill>
                  <a:srgbClr val="980000"/>
                </a:solidFill>
                <a:latin typeface="Helvetica Neue"/>
                <a:ea typeface="Helvetica Neue"/>
                <a:cs typeface="Helvetica Neue"/>
                <a:sym typeface="Helvetica Neue"/>
              </a:rPr>
              <a:t>(that’s just how it is at the moment)</a:t>
            </a:r>
            <a:endParaRPr>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300">
                <a:solidFill>
                  <a:srgbClr val="980000"/>
                </a:solidFill>
                <a:latin typeface="Helvetica Neue"/>
                <a:ea typeface="Helvetica Neue"/>
                <a:cs typeface="Helvetica Neue"/>
                <a:sym typeface="Helvetica Neue"/>
              </a:rPr>
              <a:t>This all</a:t>
            </a:r>
            <a:r>
              <a:rPr lang="en" sz="1300">
                <a:solidFill>
                  <a:srgbClr val="980000"/>
                </a:solidFill>
                <a:latin typeface="Helvetica Neue"/>
                <a:ea typeface="Helvetica Neue"/>
                <a:cs typeface="Helvetica Neue"/>
                <a:sym typeface="Helvetica Neue"/>
              </a:rPr>
              <a:t> means that you’re at the mercy of whatever storage limits your chosen platform imposes.</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300">
                <a:solidFill>
                  <a:srgbClr val="980000"/>
                </a:solidFill>
                <a:latin typeface="Helvetica Neue"/>
                <a:ea typeface="Helvetica Neue"/>
                <a:cs typeface="Helvetica Neue"/>
                <a:sym typeface="Helvetica Neue"/>
              </a:rPr>
              <a:t>I included storage limits for some popular platforms here.</a:t>
            </a:r>
            <a:endParaRPr sz="1300">
              <a:solidFill>
                <a:srgbClr val="980000"/>
              </a:solidFill>
              <a:latin typeface="Helvetica Neue"/>
              <a:ea typeface="Helvetica Neue"/>
              <a:cs typeface="Helvetica Neue"/>
              <a:sym typeface="Helvetica Neue"/>
            </a:endParaRPr>
          </a:p>
          <a:p>
            <a:pPr indent="-311150" lvl="0" marL="457200" rtl="0" algn="l">
              <a:lnSpc>
                <a:spcPct val="115000"/>
              </a:lnSpc>
              <a:spcBef>
                <a:spcPts val="0"/>
              </a:spcBef>
              <a:spcAft>
                <a:spcPts val="0"/>
              </a:spcAft>
              <a:buClr>
                <a:srgbClr val="980000"/>
              </a:buClr>
              <a:buSzPts val="1300"/>
              <a:buFont typeface="Helvetica Neue"/>
              <a:buAutoNum type="arabicPeriod"/>
            </a:pPr>
            <a:r>
              <a:rPr lang="en" sz="1300">
                <a:solidFill>
                  <a:srgbClr val="980000"/>
                </a:solidFill>
                <a:latin typeface="Helvetica Neue"/>
                <a:ea typeface="Helvetica Neue"/>
                <a:cs typeface="Helvetica Neue"/>
                <a:sym typeface="Helvetica Neue"/>
              </a:rPr>
              <a:t>Deepnote’s, what we used, is 5GB per project. Which was limiting (we had to use a smaller model than originally planned), but </a:t>
            </a:r>
            <a:r>
              <a:rPr b="1" lang="en" sz="1300">
                <a:solidFill>
                  <a:srgbClr val="980000"/>
                </a:solidFill>
                <a:latin typeface="Helvetica Neue"/>
                <a:ea typeface="Helvetica Neue"/>
                <a:cs typeface="Helvetica Neue"/>
                <a:sym typeface="Helvetica Neue"/>
              </a:rPr>
              <a:t>the good thing is the storage was free</a:t>
            </a:r>
            <a:r>
              <a:rPr lang="en" sz="1300">
                <a:solidFill>
                  <a:srgbClr val="980000"/>
                </a:solidFill>
                <a:latin typeface="Helvetica Neue"/>
                <a:ea typeface="Helvetica Neue"/>
                <a:cs typeface="Helvetica Neue"/>
                <a:sym typeface="Helvetica Neue"/>
              </a:rPr>
              <a:t>, which isn’t always the case. And this is </a:t>
            </a:r>
            <a:r>
              <a:rPr b="1" lang="en" sz="1300">
                <a:solidFill>
                  <a:srgbClr val="980000"/>
                </a:solidFill>
                <a:latin typeface="Helvetica Neue"/>
                <a:ea typeface="Helvetica Neue"/>
                <a:cs typeface="Helvetica Neue"/>
                <a:sym typeface="Helvetica Neue"/>
              </a:rPr>
              <a:t>important, because when you’re supposed to host these things indefinitely (80-100 years or more!) you REALLY don’t want monthly fees.</a:t>
            </a:r>
            <a:r>
              <a:rPr lang="en" sz="1300">
                <a:solidFill>
                  <a:srgbClr val="980000"/>
                </a:solidFill>
                <a:latin typeface="Helvetica Neue"/>
                <a:ea typeface="Helvetica Neue"/>
                <a:cs typeface="Helvetica Neue"/>
                <a:sym typeface="Helvetica Neue"/>
              </a:rPr>
              <a:t> </a:t>
            </a:r>
            <a:r>
              <a:rPr lang="en" sz="1300" strike="sngStrike">
                <a:solidFill>
                  <a:srgbClr val="980000"/>
                </a:solidFill>
                <a:latin typeface="Helvetica Neue"/>
                <a:ea typeface="Helvetica Neue"/>
                <a:cs typeface="Helvetica Neue"/>
                <a:sym typeface="Helvetica Neue"/>
              </a:rPr>
              <a:t>Like Colab and CoCalc both offer way more than 5GB of storage, but they’re paid tiers so we didn’t even consider them.</a:t>
            </a:r>
            <a:endParaRPr sz="1300" strike="sngStrike">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300">
              <a:solidFill>
                <a:srgbClr val="980000"/>
              </a:solidFill>
              <a:latin typeface="Helvetica Neue"/>
              <a:ea typeface="Helvetica Neue"/>
              <a:cs typeface="Helvetica Neue"/>
              <a:sym typeface="Helvetica Neue"/>
            </a:endParaRPr>
          </a:p>
          <a:p>
            <a:pPr indent="-311150" lvl="0" marL="457200" rtl="0" algn="l">
              <a:lnSpc>
                <a:spcPct val="115000"/>
              </a:lnSpc>
              <a:spcBef>
                <a:spcPts val="0"/>
              </a:spcBef>
              <a:spcAft>
                <a:spcPts val="0"/>
              </a:spcAft>
              <a:buClr>
                <a:srgbClr val="980000"/>
              </a:buClr>
              <a:buSzPts val="1300"/>
              <a:buFont typeface="Helvetica Neue"/>
              <a:buAutoNum type="arabicPeriod"/>
            </a:pPr>
            <a:r>
              <a:rPr lang="en" sz="1300" strike="sngStrike">
                <a:solidFill>
                  <a:srgbClr val="980000"/>
                </a:solidFill>
                <a:latin typeface="Helvetica Neue"/>
                <a:ea typeface="Helvetica Neue"/>
                <a:cs typeface="Helvetica Neue"/>
                <a:sym typeface="Helvetica Neue"/>
              </a:rPr>
              <a:t>This limit actually mattered for us because at one point we were using an OpenGGCM model that was hundreds of GB large. We ended up bailing on it and shrunk it way down to a couple gigs, to the point it was useless for scientific analysis, but enough to still make our point</a:t>
            </a:r>
            <a:endParaRPr sz="1300" strike="sngStrike">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300">
              <a:solidFill>
                <a:srgbClr val="980000"/>
              </a:solidFill>
              <a:latin typeface="Helvetica Neue"/>
              <a:ea typeface="Helvetica Neue"/>
              <a:cs typeface="Helvetica Neue"/>
              <a:sym typeface="Helvetica Neue"/>
            </a:endParaRPr>
          </a:p>
          <a:p>
            <a:pPr indent="-311150" lvl="0" marL="457200" rtl="0" algn="l">
              <a:lnSpc>
                <a:spcPct val="115000"/>
              </a:lnSpc>
              <a:spcBef>
                <a:spcPts val="0"/>
              </a:spcBef>
              <a:spcAft>
                <a:spcPts val="0"/>
              </a:spcAft>
              <a:buClr>
                <a:srgbClr val="980000"/>
              </a:buClr>
              <a:buSzPts val="1300"/>
              <a:buFont typeface="Helvetica Neue"/>
              <a:buAutoNum type="arabicPeriod"/>
            </a:pPr>
            <a:r>
              <a:rPr lang="en" sz="1300" strike="sngStrike">
                <a:solidFill>
                  <a:srgbClr val="980000"/>
                </a:solidFill>
                <a:latin typeface="Helvetica Neue"/>
                <a:ea typeface="Helvetica Neue"/>
                <a:cs typeface="Helvetica Neue"/>
                <a:sym typeface="Helvetica Neue"/>
              </a:rPr>
              <a:t>GitHub is free too. You might store your notebook files there them host them in Binder. But GitHub’s limits are 100MB per file or about 100GB per repo (although they strongly recommend staying under 5GB, and support may start emailing you if you surpass 5GB).</a:t>
            </a:r>
            <a:endParaRPr sz="1300" strike="sngStrike">
              <a:solidFill>
                <a:srgbClr val="980000"/>
              </a:solidFill>
              <a:latin typeface="Helvetica Neue"/>
              <a:ea typeface="Helvetica Neue"/>
              <a:cs typeface="Helvetica Neue"/>
              <a:sym typeface="Helvetica Neue"/>
            </a:endParaRPr>
          </a:p>
          <a:p>
            <a:pPr indent="-311150" lvl="0" marL="457200" rtl="0" algn="l">
              <a:lnSpc>
                <a:spcPct val="115000"/>
              </a:lnSpc>
              <a:spcBef>
                <a:spcPts val="0"/>
              </a:spcBef>
              <a:spcAft>
                <a:spcPts val="0"/>
              </a:spcAft>
              <a:buClr>
                <a:srgbClr val="980000"/>
              </a:buClr>
              <a:buSzPts val="1300"/>
              <a:buFont typeface="Helvetica Neue"/>
              <a:buAutoNum type="arabicPeriod"/>
            </a:pPr>
            <a:r>
              <a:rPr lang="en" sz="1300" strike="sngStrike">
                <a:solidFill>
                  <a:srgbClr val="980000"/>
                </a:solidFill>
                <a:latin typeface="Helvetica Neue"/>
                <a:ea typeface="Helvetica Neue"/>
                <a:cs typeface="Helvetica Neue"/>
                <a:sym typeface="Helvetica Neue"/>
              </a:rPr>
              <a:t>Google Colab has a free tier with at most 2GB files and about 77GB per project (although that fluctuates). They have paid tiers too, starting around $10/mo and going up to even 700GB of project storage for $50/mo (or more at pay-as-you-go-rates) but note that taking on a monthly cost is a SERIOUS consideration when you’re supposed to host these indefinitely (for 80-100 years or more!). Realistically, funds dry up and you eventually won’t be able to maintain those costs. </a:t>
            </a:r>
            <a:endParaRPr sz="1300" strike="sngStrike">
              <a:solidFill>
                <a:srgbClr val="980000"/>
              </a:solidFill>
              <a:latin typeface="Helvetica Neue"/>
              <a:ea typeface="Helvetica Neue"/>
              <a:cs typeface="Helvetica Neue"/>
              <a:sym typeface="Helvetica Neue"/>
            </a:endParaRPr>
          </a:p>
          <a:p>
            <a:pPr indent="-311150" lvl="0" marL="457200" rtl="0" algn="l">
              <a:lnSpc>
                <a:spcPct val="115000"/>
              </a:lnSpc>
              <a:spcBef>
                <a:spcPts val="0"/>
              </a:spcBef>
              <a:spcAft>
                <a:spcPts val="0"/>
              </a:spcAft>
              <a:buClr>
                <a:srgbClr val="980000"/>
              </a:buClr>
              <a:buSzPts val="1300"/>
              <a:buFont typeface="Helvetica Neue"/>
              <a:buAutoNum type="arabicPeriod"/>
            </a:pPr>
            <a:r>
              <a:rPr lang="en" sz="1300" strike="sngStrike">
                <a:solidFill>
                  <a:srgbClr val="980000"/>
                </a:solidFill>
                <a:latin typeface="Helvetica Neue"/>
                <a:ea typeface="Helvetica Neue"/>
                <a:cs typeface="Helvetica Neue"/>
                <a:sym typeface="Helvetica Neue"/>
              </a:rPr>
              <a:t>CoCalc seems to have the highest storage limit offering at a whopping 64TB, but that’d cost you thousands per month. Their cheaper plans start at $13/mo. But again, you really want something free.</a:t>
            </a:r>
            <a:endParaRPr sz="1300" strike="sngStrike">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300">
                <a:solidFill>
                  <a:schemeClr val="dk1"/>
                </a:solidFill>
                <a:latin typeface="Helvetica Neue"/>
                <a:ea typeface="Helvetica Neue"/>
                <a:cs typeface="Helvetica Neue"/>
                <a:sym typeface="Helvetica Neue"/>
              </a:rPr>
              <a:t>Deepnote’s, what we used, is 5GB per project. We bailed on a large portion of the OpenGGCM model in our paper because of the file size.</a:t>
            </a:r>
            <a:endParaRPr sz="1300">
              <a:solidFill>
                <a:schemeClr val="dk1"/>
              </a:solidFill>
              <a:latin typeface="Helvetica Neue"/>
              <a:ea typeface="Helvetica Neue"/>
              <a:cs typeface="Helvetica Neue"/>
              <a:sym typeface="Helvetica Neue"/>
            </a:endParaRPr>
          </a:p>
          <a:p>
            <a:pPr indent="-311150" lvl="0" marL="457200" rtl="0" algn="l">
              <a:lnSpc>
                <a:spcPct val="115000"/>
              </a:lnSpc>
              <a:spcBef>
                <a:spcPts val="0"/>
              </a:spcBef>
              <a:spcAft>
                <a:spcPts val="0"/>
              </a:spcAft>
              <a:buClr>
                <a:schemeClr val="dk1"/>
              </a:buClr>
              <a:buSzPts val="1300"/>
              <a:buFont typeface="Helvetica Neue"/>
              <a:buAutoNum type="arabicPeriod"/>
            </a:pPr>
            <a:r>
              <a:rPr lang="en" sz="1300">
                <a:solidFill>
                  <a:schemeClr val="dk1"/>
                </a:solidFill>
                <a:latin typeface="Helvetica Neue"/>
                <a:ea typeface="Helvetica Neue"/>
                <a:cs typeface="Helvetica Neue"/>
                <a:sym typeface="Helvetica Neue"/>
              </a:rPr>
              <a:t>GitHub support may start emailing you if you </a:t>
            </a:r>
            <a:r>
              <a:rPr lang="en" sz="1300">
                <a:solidFill>
                  <a:schemeClr val="dk1"/>
                </a:solidFill>
                <a:latin typeface="Helvetica Neue"/>
                <a:ea typeface="Helvetica Neue"/>
                <a:cs typeface="Helvetica Neue"/>
                <a:sym typeface="Helvetica Neue"/>
              </a:rPr>
              <a:t>surpass</a:t>
            </a:r>
            <a:r>
              <a:rPr lang="en" sz="1300">
                <a:solidFill>
                  <a:schemeClr val="dk1"/>
                </a:solidFill>
                <a:latin typeface="Helvetica Neue"/>
                <a:ea typeface="Helvetica Neue"/>
                <a:cs typeface="Helvetica Neue"/>
                <a:sym typeface="Helvetica Neue"/>
              </a:rPr>
              <a:t> 5GB</a:t>
            </a:r>
            <a:endParaRPr sz="1300">
              <a:solidFill>
                <a:schemeClr val="dk1"/>
              </a:solidFill>
              <a:latin typeface="Helvetica Neue"/>
              <a:ea typeface="Helvetica Neue"/>
              <a:cs typeface="Helvetica Neue"/>
              <a:sym typeface="Helvetica Neue"/>
            </a:endParaRPr>
          </a:p>
          <a:p>
            <a:pPr indent="-311150" lvl="0" marL="457200" rtl="0" algn="l">
              <a:lnSpc>
                <a:spcPct val="115000"/>
              </a:lnSpc>
              <a:spcBef>
                <a:spcPts val="0"/>
              </a:spcBef>
              <a:spcAft>
                <a:spcPts val="0"/>
              </a:spcAft>
              <a:buClr>
                <a:schemeClr val="dk1"/>
              </a:buClr>
              <a:buSzPts val="1300"/>
              <a:buFont typeface="Helvetica Neue"/>
              <a:buAutoNum type="arabicPeriod"/>
            </a:pPr>
            <a:r>
              <a:rPr lang="en" sz="1300">
                <a:solidFill>
                  <a:schemeClr val="dk1"/>
                </a:solidFill>
                <a:latin typeface="Helvetica Neue"/>
                <a:ea typeface="Helvetica Neue"/>
                <a:cs typeface="Helvetica Neue"/>
                <a:sym typeface="Helvetica Neue"/>
              </a:rPr>
              <a:t>Colab prices: $10/mo Pro, $50/mo Pro+, $50/500 compute units Pay As You Go</a:t>
            </a:r>
            <a:endParaRPr sz="1300">
              <a:solidFill>
                <a:schemeClr val="dk1"/>
              </a:solidFill>
              <a:latin typeface="Helvetica Neue"/>
              <a:ea typeface="Helvetica Neue"/>
              <a:cs typeface="Helvetica Neue"/>
              <a:sym typeface="Helvetica Neue"/>
            </a:endParaRPr>
          </a:p>
          <a:p>
            <a:pPr indent="-311150" lvl="0" marL="457200" rtl="0" algn="l">
              <a:lnSpc>
                <a:spcPct val="115000"/>
              </a:lnSpc>
              <a:spcBef>
                <a:spcPts val="0"/>
              </a:spcBef>
              <a:spcAft>
                <a:spcPts val="0"/>
              </a:spcAft>
              <a:buClr>
                <a:schemeClr val="dk1"/>
              </a:buClr>
              <a:buSzPts val="1300"/>
              <a:buFont typeface="Helvetica Neue"/>
              <a:buAutoNum type="arabicPeriod"/>
            </a:pPr>
            <a:r>
              <a:rPr lang="en" sz="1300">
                <a:solidFill>
                  <a:schemeClr val="dk1"/>
                </a:solidFill>
                <a:latin typeface="Helvetica Neue"/>
                <a:ea typeface="Helvetica Neue"/>
                <a:cs typeface="Helvetica Neue"/>
                <a:sym typeface="Helvetica Neue"/>
              </a:rPr>
              <a:t>CoCalc starts at $13/mo but gets into $thousands/mo</a:t>
            </a:r>
            <a:endParaRPr sz="13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0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53e48e0362_0_6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53e48e036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980000"/>
                </a:solidFill>
                <a:latin typeface="Helvetica Neue"/>
                <a:ea typeface="Helvetica Neue"/>
                <a:cs typeface="Helvetica Neue"/>
                <a:sym typeface="Helvetica Neue"/>
              </a:rPr>
              <a:t>Going back to how d</a:t>
            </a:r>
            <a:r>
              <a:rPr lang="en" sz="1600">
                <a:solidFill>
                  <a:srgbClr val="980000"/>
                </a:solidFill>
                <a:latin typeface="Helvetica Neue"/>
                <a:ea typeface="Helvetica Neue"/>
                <a:cs typeface="Helvetica Neue"/>
                <a:sym typeface="Helvetica Neue"/>
              </a:rPr>
              <a:t>ifferent journals will have different rules for how they want you to represent code in your paper… There are a few logistical considerations. </a:t>
            </a:r>
            <a:endParaRPr sz="16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6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000">
                <a:solidFill>
                  <a:srgbClr val="980000"/>
                </a:solidFill>
                <a:latin typeface="Helvetica Neue"/>
                <a:ea typeface="Helvetica Neue"/>
                <a:cs typeface="Helvetica Neue"/>
                <a:sym typeface="Helvetica Neue"/>
              </a:rPr>
              <a:t>(Note, I published a “technology and code” article, but ours was the first in the journal to actually have code! Everyone else was just abstractly describing what their code did in prose! [or math equations])</a:t>
            </a:r>
            <a:endParaRPr sz="10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400">
                <a:solidFill>
                  <a:srgbClr val="980000"/>
                </a:solidFill>
                <a:latin typeface="Helvetica Neue"/>
                <a:ea typeface="Helvetica Neue"/>
                <a:cs typeface="Helvetica Neue"/>
                <a:sym typeface="Helvetica Neue"/>
              </a:rPr>
              <a:t>So, when I approached them, there were these questions:</a:t>
            </a:r>
            <a:endParaRPr sz="14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311150" lvl="0" marL="457200" rtl="0" algn="l">
              <a:lnSpc>
                <a:spcPct val="115000"/>
              </a:lnSpc>
              <a:spcBef>
                <a:spcPts val="0"/>
              </a:spcBef>
              <a:spcAft>
                <a:spcPts val="0"/>
              </a:spcAft>
              <a:buClr>
                <a:srgbClr val="980000"/>
              </a:buClr>
              <a:buSzPts val="1300"/>
              <a:buFont typeface="Helvetica Neue"/>
              <a:buAutoNum type="arabicPeriod"/>
            </a:pPr>
            <a:r>
              <a:rPr lang="en" sz="1300">
                <a:solidFill>
                  <a:srgbClr val="980000"/>
                </a:solidFill>
                <a:latin typeface="Helvetica Neue"/>
                <a:ea typeface="Helvetica Neue"/>
                <a:cs typeface="Helvetica Neue"/>
                <a:sym typeface="Helvetica Neue"/>
              </a:rPr>
              <a:t>Should code blocks be written text or screenshots from your code editor? (Ours were screenshots.)</a:t>
            </a:r>
            <a:endParaRPr sz="1300">
              <a:solidFill>
                <a:srgbClr val="980000"/>
              </a:solidFill>
              <a:latin typeface="Helvetica Neue"/>
              <a:ea typeface="Helvetica Neue"/>
              <a:cs typeface="Helvetica Neue"/>
              <a:sym typeface="Helvetica Neue"/>
            </a:endParaRPr>
          </a:p>
          <a:p>
            <a:pPr indent="-311150" lvl="0" marL="457200" rtl="0" algn="l">
              <a:lnSpc>
                <a:spcPct val="115000"/>
              </a:lnSpc>
              <a:spcBef>
                <a:spcPts val="0"/>
              </a:spcBef>
              <a:spcAft>
                <a:spcPts val="0"/>
              </a:spcAft>
              <a:buClr>
                <a:srgbClr val="980000"/>
              </a:buClr>
              <a:buSzPts val="1300"/>
              <a:buFont typeface="Helvetica Neue"/>
              <a:buAutoNum type="arabicPeriod"/>
            </a:pPr>
            <a:r>
              <a:rPr lang="en" sz="1300">
                <a:solidFill>
                  <a:srgbClr val="980000"/>
                </a:solidFill>
                <a:latin typeface="Helvetica Neue"/>
                <a:ea typeface="Helvetica Neue"/>
                <a:cs typeface="Helvetica Neue"/>
                <a:sym typeface="Helvetica Neue"/>
              </a:rPr>
              <a:t>If text, what font? Does the journal have a standard monospace font? And do they allow colored fonts for syntax highlighting?</a:t>
            </a:r>
            <a:endParaRPr sz="1300">
              <a:solidFill>
                <a:srgbClr val="980000"/>
              </a:solidFill>
              <a:latin typeface="Helvetica Neue"/>
              <a:ea typeface="Helvetica Neue"/>
              <a:cs typeface="Helvetica Neue"/>
              <a:sym typeface="Helvetica Neue"/>
            </a:endParaRPr>
          </a:p>
          <a:p>
            <a:pPr indent="-311150" lvl="0" marL="457200" rtl="0" algn="l">
              <a:lnSpc>
                <a:spcPct val="115000"/>
              </a:lnSpc>
              <a:spcBef>
                <a:spcPts val="0"/>
              </a:spcBef>
              <a:spcAft>
                <a:spcPts val="0"/>
              </a:spcAft>
              <a:buClr>
                <a:srgbClr val="980000"/>
              </a:buClr>
              <a:buSzPts val="1300"/>
              <a:buFont typeface="Helvetica Neue"/>
              <a:buAutoNum type="arabicPeriod"/>
            </a:pPr>
            <a:r>
              <a:rPr lang="en" sz="1300">
                <a:solidFill>
                  <a:srgbClr val="980000"/>
                </a:solidFill>
                <a:latin typeface="Helvetica Neue"/>
                <a:ea typeface="Helvetica Neue"/>
                <a:cs typeface="Helvetica Neue"/>
                <a:sym typeface="Helvetica Neue"/>
              </a:rPr>
              <a:t>If screenshots, do both the code blocks and their outputs count as figures? Or </a:t>
            </a:r>
            <a:r>
              <a:rPr b="1" lang="en" sz="1300">
                <a:solidFill>
                  <a:srgbClr val="980000"/>
                </a:solidFill>
                <a:latin typeface="Helvetica Neue"/>
                <a:ea typeface="Helvetica Neue"/>
                <a:cs typeface="Helvetica Neue"/>
                <a:sym typeface="Helvetica Neue"/>
              </a:rPr>
              <a:t>just the outputs?</a:t>
            </a:r>
            <a:r>
              <a:rPr lang="en" sz="1300">
                <a:solidFill>
                  <a:srgbClr val="980000"/>
                </a:solidFill>
                <a:latin typeface="Helvetica Neue"/>
                <a:ea typeface="Helvetica Neue"/>
                <a:cs typeface="Helvetica Neue"/>
                <a:sym typeface="Helvetica Neue"/>
              </a:rPr>
              <a:t> (like ours, only the outputs were “figures”.) </a:t>
            </a:r>
            <a:r>
              <a:rPr lang="en" sz="1300" strike="sngStrike">
                <a:solidFill>
                  <a:srgbClr val="980000"/>
                </a:solidFill>
                <a:latin typeface="Helvetica Neue"/>
                <a:ea typeface="Helvetica Neue"/>
                <a:cs typeface="Helvetica Neue"/>
                <a:sym typeface="Helvetica Neue"/>
              </a:rPr>
              <a:t>(Also remember you gotta take good screenshots)</a:t>
            </a:r>
            <a:endParaRPr sz="1300" strike="sngStrike">
              <a:solidFill>
                <a:srgbClr val="980000"/>
              </a:solidFill>
              <a:latin typeface="Helvetica Neue"/>
              <a:ea typeface="Helvetica Neue"/>
              <a:cs typeface="Helvetica Neue"/>
              <a:sym typeface="Helvetica Neue"/>
            </a:endParaRPr>
          </a:p>
          <a:p>
            <a:pPr indent="-311150" lvl="0" marL="457200" rtl="0" algn="l">
              <a:lnSpc>
                <a:spcPct val="115000"/>
              </a:lnSpc>
              <a:spcBef>
                <a:spcPts val="0"/>
              </a:spcBef>
              <a:spcAft>
                <a:spcPts val="0"/>
              </a:spcAft>
              <a:buClr>
                <a:srgbClr val="980000"/>
              </a:buClr>
              <a:buSzPts val="1300"/>
              <a:buFont typeface="Helvetica Neue"/>
              <a:buAutoNum type="arabicPeriod"/>
            </a:pPr>
            <a:r>
              <a:rPr lang="en" sz="1300">
                <a:solidFill>
                  <a:srgbClr val="980000"/>
                </a:solidFill>
                <a:latin typeface="Helvetica Neue"/>
                <a:ea typeface="Helvetica Neue"/>
                <a:cs typeface="Helvetica Neue"/>
                <a:sym typeface="Helvetica Neue"/>
              </a:rPr>
              <a:t>It matters what images count as a figure when there’s a figure limit for articles </a:t>
            </a:r>
            <a:r>
              <a:rPr b="1" lang="en" sz="1300">
                <a:solidFill>
                  <a:srgbClr val="980000"/>
                </a:solidFill>
                <a:latin typeface="Helvetica Neue"/>
                <a:ea typeface="Helvetica Neue"/>
                <a:cs typeface="Helvetica Neue"/>
                <a:sym typeface="Helvetica Neue"/>
              </a:rPr>
              <a:t>(ours was 15; would’ve exceeded that if code blocks counted)</a:t>
            </a:r>
            <a:endParaRPr b="1" sz="1300">
              <a:solidFill>
                <a:srgbClr val="980000"/>
              </a:solidFill>
              <a:latin typeface="Helvetica Neue"/>
              <a:ea typeface="Helvetica Neue"/>
              <a:cs typeface="Helvetica Neue"/>
              <a:sym typeface="Helvetica Neue"/>
            </a:endParaRPr>
          </a:p>
          <a:p>
            <a:pPr indent="-311150" lvl="0" marL="457200" rtl="0" algn="l">
              <a:lnSpc>
                <a:spcPct val="115000"/>
              </a:lnSpc>
              <a:spcBef>
                <a:spcPts val="0"/>
              </a:spcBef>
              <a:spcAft>
                <a:spcPts val="0"/>
              </a:spcAft>
              <a:buClr>
                <a:srgbClr val="980000"/>
              </a:buClr>
              <a:buSzPts val="1300"/>
              <a:buFont typeface="Helvetica Neue"/>
              <a:buAutoNum type="arabicPeriod"/>
            </a:pPr>
            <a:r>
              <a:rPr lang="en" sz="1300">
                <a:solidFill>
                  <a:srgbClr val="980000"/>
                </a:solidFill>
                <a:latin typeface="Helvetica Neue"/>
                <a:ea typeface="Helvetica Neue"/>
                <a:cs typeface="Helvetica Neue"/>
                <a:sym typeface="Helvetica Neue"/>
              </a:rPr>
              <a:t>And lastly, typesetters follow weird rules for where to place figures; keeping code blocks next to outputs can be hard given them (as we’ll see next slide)</a:t>
            </a:r>
            <a:endParaRPr sz="1300">
              <a:solidFill>
                <a:srgbClr val="980000"/>
              </a:solidFill>
              <a:latin typeface="Helvetica Neue"/>
              <a:ea typeface="Helvetica Neue"/>
              <a:cs typeface="Helvetica Neue"/>
              <a:sym typeface="Helvetica Neue"/>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53e48e0362_0_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53e48e036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980000"/>
                </a:solidFill>
              </a:rPr>
              <a:t>Honestly, typesetting this article was probably the hardest part of the whole process.</a:t>
            </a:r>
            <a:endParaRPr sz="1300">
              <a:solidFill>
                <a:srgbClr val="980000"/>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Clr>
                <a:schemeClr val="dk1"/>
              </a:buClr>
              <a:buSzPts val="1100"/>
              <a:buFont typeface="Arial"/>
              <a:buNone/>
            </a:pPr>
            <a:r>
              <a:rPr lang="en" sz="1300">
                <a:solidFill>
                  <a:srgbClr val="980000"/>
                </a:solidFill>
              </a:rPr>
              <a:t>I must’ve w</a:t>
            </a:r>
            <a:r>
              <a:rPr lang="en" sz="1300">
                <a:solidFill>
                  <a:srgbClr val="980000"/>
                </a:solidFill>
              </a:rPr>
              <a:t>ent through at least 10 different authors proofs:</a:t>
            </a:r>
            <a:endParaRPr sz="1300">
              <a:solidFill>
                <a:srgbClr val="980000"/>
              </a:solidFill>
            </a:endParaRPr>
          </a:p>
          <a:p>
            <a:pPr indent="-311150" lvl="0" marL="457200" rtl="0" algn="l">
              <a:spcBef>
                <a:spcPts val="0"/>
              </a:spcBef>
              <a:spcAft>
                <a:spcPts val="0"/>
              </a:spcAft>
              <a:buClr>
                <a:srgbClr val="980000"/>
              </a:buClr>
              <a:buSzPts val="1300"/>
              <a:buChar char="-"/>
            </a:pPr>
            <a:r>
              <a:rPr lang="en" sz="1300">
                <a:solidFill>
                  <a:srgbClr val="980000"/>
                </a:solidFill>
              </a:rPr>
              <a:t>It was so bad, we eventually had to get Frontier’s Design Team involved to get it right </a:t>
            </a:r>
            <a:endParaRPr sz="1300">
              <a:solidFill>
                <a:srgbClr val="980000"/>
              </a:solidFill>
            </a:endParaRPr>
          </a:p>
          <a:p>
            <a:pPr indent="-311150" lvl="0" marL="457200" rtl="0" algn="l">
              <a:spcBef>
                <a:spcPts val="0"/>
              </a:spcBef>
              <a:spcAft>
                <a:spcPts val="0"/>
              </a:spcAft>
              <a:buClr>
                <a:srgbClr val="980000"/>
              </a:buClr>
              <a:buSzPts val="1300"/>
              <a:buChar char="-"/>
            </a:pPr>
            <a:r>
              <a:rPr lang="en" sz="1300" strike="sngStrike">
                <a:solidFill>
                  <a:srgbClr val="980000"/>
                </a:solidFill>
              </a:rPr>
              <a:t>(the Design Team ended up getting an acknowledgement in our paper for their hard work, actually)</a:t>
            </a:r>
            <a:endParaRPr sz="1300" strike="sngStrike">
              <a:solidFill>
                <a:srgbClr val="980000"/>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rPr lang="en" sz="1300">
                <a:solidFill>
                  <a:srgbClr val="980000"/>
                </a:solidFill>
              </a:rPr>
              <a:t>The biggest problem was keeping code blocks together with their outputs, and convincing them to print it as a single column. </a:t>
            </a:r>
            <a:endParaRPr sz="1300">
              <a:solidFill>
                <a:srgbClr val="980000"/>
              </a:solidFill>
            </a:endParaRPr>
          </a:p>
          <a:p>
            <a:pPr indent="0" lvl="0" marL="0" rtl="0" algn="l">
              <a:spcBef>
                <a:spcPts val="0"/>
              </a:spcBef>
              <a:spcAft>
                <a:spcPts val="0"/>
              </a:spcAft>
              <a:buNone/>
            </a:pPr>
            <a:r>
              <a:rPr lang="en" sz="1300">
                <a:solidFill>
                  <a:srgbClr val="980000"/>
                </a:solidFill>
              </a:rPr>
              <a:t>Because when you’re making the notebook, there’s a very defined order to things: text blocks, code block, the code’s output, then another text block, etc.</a:t>
            </a:r>
            <a:endParaRPr sz="1300">
              <a:solidFill>
                <a:srgbClr val="980000"/>
              </a:solidFill>
            </a:endParaRPr>
          </a:p>
          <a:p>
            <a:pPr indent="0" lvl="0" marL="0" rtl="0" algn="l">
              <a:spcBef>
                <a:spcPts val="0"/>
              </a:spcBef>
              <a:spcAft>
                <a:spcPts val="0"/>
              </a:spcAft>
              <a:buNone/>
            </a:pPr>
            <a:r>
              <a:rPr lang="en" sz="1300">
                <a:solidFill>
                  <a:srgbClr val="980000"/>
                </a:solidFill>
              </a:rPr>
              <a:t>Meanwhile, typesetters are used to letting images float around and land wherever on whichever page they land. </a:t>
            </a:r>
            <a:endParaRPr sz="1300">
              <a:solidFill>
                <a:srgbClr val="980000"/>
              </a:solidFill>
            </a:endParaRPr>
          </a:p>
          <a:p>
            <a:pPr indent="0" lvl="0" marL="0" rtl="0" algn="l">
              <a:spcBef>
                <a:spcPts val="0"/>
              </a:spcBef>
              <a:spcAft>
                <a:spcPts val="0"/>
              </a:spcAft>
              <a:buNone/>
            </a:pPr>
            <a:r>
              <a:rPr lang="en" sz="1300" strike="sngStrike">
                <a:solidFill>
                  <a:schemeClr val="dk1"/>
                </a:solidFill>
              </a:rPr>
              <a:t>The first authors proof I got back had code blocks appearing outside the </a:t>
            </a:r>
            <a:r>
              <a:rPr lang="en" sz="1300" strike="sngStrike">
                <a:solidFill>
                  <a:schemeClr val="dk1"/>
                </a:solidFill>
              </a:rPr>
              <a:t>sections</a:t>
            </a:r>
            <a:r>
              <a:rPr lang="en" sz="1300" strike="sngStrike">
                <a:solidFill>
                  <a:schemeClr val="dk1"/>
                </a:solidFill>
              </a:rPr>
              <a:t> in which they were talked about, none of the code’s output figures were anywhere near the blocks that generated them, it was a mess. </a:t>
            </a:r>
            <a:endParaRPr sz="1300" strike="sngStrike">
              <a:solidFill>
                <a:schemeClr val="dk1"/>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rPr lang="en" sz="1300">
                <a:solidFill>
                  <a:srgbClr val="980000"/>
                </a:solidFill>
              </a:rPr>
              <a:t>What made it worse was the first few proofs were set in a two-column format:</a:t>
            </a:r>
            <a:endParaRPr sz="1300">
              <a:solidFill>
                <a:srgbClr val="980000"/>
              </a:solidFill>
            </a:endParaRPr>
          </a:p>
          <a:p>
            <a:pPr indent="-311150" lvl="0" marL="457200" rtl="0" algn="l">
              <a:spcBef>
                <a:spcPts val="0"/>
              </a:spcBef>
              <a:spcAft>
                <a:spcPts val="0"/>
              </a:spcAft>
              <a:buClr>
                <a:srgbClr val="980000"/>
              </a:buClr>
              <a:buSzPts val="1300"/>
              <a:buChar char="-"/>
            </a:pPr>
            <a:r>
              <a:rPr lang="en" sz="1300">
                <a:solidFill>
                  <a:srgbClr val="980000"/>
                </a:solidFill>
              </a:rPr>
              <a:t>(because I was told </a:t>
            </a:r>
            <a:r>
              <a:rPr lang="en" sz="1300">
                <a:solidFill>
                  <a:srgbClr val="980000"/>
                </a:solidFill>
              </a:rPr>
              <a:t>formatting it as a single column “greatly went against their style guide.”)</a:t>
            </a:r>
            <a:endParaRPr sz="1300">
              <a:solidFill>
                <a:srgbClr val="980000"/>
              </a:solidFill>
            </a:endParaRPr>
          </a:p>
          <a:p>
            <a:pPr indent="-311150" lvl="0" marL="457200" rtl="0" algn="l">
              <a:spcBef>
                <a:spcPts val="0"/>
              </a:spcBef>
              <a:spcAft>
                <a:spcPts val="0"/>
              </a:spcAft>
              <a:buClr>
                <a:srgbClr val="980000"/>
              </a:buClr>
              <a:buSzPts val="1300"/>
              <a:buChar char="-"/>
            </a:pPr>
            <a:r>
              <a:rPr lang="en" sz="1300">
                <a:solidFill>
                  <a:srgbClr val="980000"/>
                </a:solidFill>
              </a:rPr>
              <a:t>So even after I finally got code blocks paired their outputs, they were all crammed to the left or right side of the page such that no image was ever allowed to fill the full width of a page (which is a waste of space).</a:t>
            </a:r>
            <a:endParaRPr sz="1300">
              <a:solidFill>
                <a:srgbClr val="980000"/>
              </a:solidFill>
            </a:endParaRPr>
          </a:p>
          <a:p>
            <a:pPr indent="-311150" lvl="0" marL="457200" rtl="0" algn="l">
              <a:spcBef>
                <a:spcPts val="0"/>
              </a:spcBef>
              <a:spcAft>
                <a:spcPts val="0"/>
              </a:spcAft>
              <a:buClr>
                <a:srgbClr val="980000"/>
              </a:buClr>
              <a:buSzPts val="1300"/>
              <a:buChar char="-"/>
            </a:pPr>
            <a:r>
              <a:rPr lang="en" sz="1300">
                <a:solidFill>
                  <a:srgbClr val="980000"/>
                </a:solidFill>
              </a:rPr>
              <a:t>When you think about it, it really just doesn’t make sense to put a Jupyter notebook in a zig-zagging two-column format…</a:t>
            </a:r>
            <a:endParaRPr sz="1300">
              <a:solidFill>
                <a:srgbClr val="980000"/>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rPr lang="en" sz="1300" strike="sngStrike">
                <a:solidFill>
                  <a:schemeClr val="dk1"/>
                </a:solidFill>
              </a:rPr>
              <a:t>which really makes no sense for an executable paper:</a:t>
            </a:r>
            <a:endParaRPr sz="1300" strike="sngStrike">
              <a:solidFill>
                <a:schemeClr val="dk1"/>
              </a:solidFill>
            </a:endParaRPr>
          </a:p>
          <a:p>
            <a:pPr indent="-311150" lvl="0" marL="457200" rtl="0" algn="l">
              <a:spcBef>
                <a:spcPts val="0"/>
              </a:spcBef>
              <a:spcAft>
                <a:spcPts val="0"/>
              </a:spcAft>
              <a:buClr>
                <a:schemeClr val="dk1"/>
              </a:buClr>
              <a:buSzPts val="1300"/>
              <a:buChar char="-"/>
            </a:pPr>
            <a:r>
              <a:rPr lang="en" sz="1300" strike="sngStrike">
                <a:solidFill>
                  <a:schemeClr val="dk1"/>
                </a:solidFill>
              </a:rPr>
              <a:t>I mean think about how you would separate a Jupyter notebook into two columns; it’s hard to imagine how you’d do that; it just doesn’t work. </a:t>
            </a:r>
            <a:endParaRPr sz="1300" strike="sngStrike">
              <a:solidFill>
                <a:schemeClr val="dk1"/>
              </a:solidFill>
            </a:endParaRPr>
          </a:p>
          <a:p>
            <a:pPr indent="-311150" lvl="0" marL="457200" rtl="0" algn="l">
              <a:spcBef>
                <a:spcPts val="0"/>
              </a:spcBef>
              <a:spcAft>
                <a:spcPts val="0"/>
              </a:spcAft>
              <a:buClr>
                <a:schemeClr val="dk1"/>
              </a:buClr>
              <a:buSzPts val="1300"/>
              <a:buChar char="-"/>
            </a:pPr>
            <a:r>
              <a:rPr lang="en" sz="1300" strike="sngStrike">
                <a:solidFill>
                  <a:schemeClr val="dk1"/>
                </a:solidFill>
              </a:rPr>
              <a:t>In the best proof I got, the code blocks were correctly paired with their outputs, but they were all squeezed into one side of the page to stay within their column, such that no images filled the full width of a page (and they were all tiny). What a waste of space.</a:t>
            </a:r>
            <a:endParaRPr sz="1300" strike="sngStrike">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strike="sngStrike">
                <a:solidFill>
                  <a:schemeClr val="dk1"/>
                </a:solidFill>
              </a:rPr>
              <a:t>It was a fight to convince Frontiers to publish our paper as a single column. I got told that formatting it as a single column “greatly goes against their style guide.”</a:t>
            </a:r>
            <a:r>
              <a:rPr lang="en" sz="1300">
                <a:solidFill>
                  <a:schemeClr val="dk1"/>
                </a:solidFill>
              </a:rPr>
              <a:t> </a:t>
            </a:r>
            <a:endParaRPr sz="1300">
              <a:solidFill>
                <a:schemeClr val="dk1"/>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rPr lang="en" sz="1300">
                <a:solidFill>
                  <a:srgbClr val="980000"/>
                </a:solidFill>
              </a:rPr>
              <a:t>I eventually had to get in touch with the journal’s Production Manager and convince her that our paper deserved special treatment because it was the first of its kind doing something new. So I did get my single column.</a:t>
            </a:r>
            <a:endParaRPr sz="1300">
              <a:solidFill>
                <a:srgbClr val="980000"/>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rPr lang="en" sz="1300">
                <a:solidFill>
                  <a:srgbClr val="980000"/>
                </a:solidFill>
              </a:rPr>
              <a:t>But it’s still not perfect! </a:t>
            </a:r>
            <a:endParaRPr sz="1300">
              <a:solidFill>
                <a:srgbClr val="980000"/>
              </a:solidFill>
            </a:endParaRPr>
          </a:p>
          <a:p>
            <a:pPr indent="-311150" lvl="0" marL="457200" rtl="0" algn="l">
              <a:spcBef>
                <a:spcPts val="0"/>
              </a:spcBef>
              <a:spcAft>
                <a:spcPts val="0"/>
              </a:spcAft>
              <a:buClr>
                <a:srgbClr val="980000"/>
              </a:buClr>
              <a:buSzPts val="1300"/>
              <a:buChar char="-"/>
            </a:pPr>
            <a:r>
              <a:rPr lang="en" sz="1300">
                <a:solidFill>
                  <a:srgbClr val="980000"/>
                </a:solidFill>
              </a:rPr>
              <a:t>Actually if you look closely at the plots on the bottom right here, you’ve got 3 lines of code then the outputs all grouped together as figures 7,8,9.</a:t>
            </a:r>
            <a:endParaRPr sz="1300">
              <a:solidFill>
                <a:srgbClr val="980000"/>
              </a:solidFill>
            </a:endParaRPr>
          </a:p>
          <a:p>
            <a:pPr indent="-311150" lvl="0" marL="457200" rtl="0" algn="l">
              <a:spcBef>
                <a:spcPts val="0"/>
              </a:spcBef>
              <a:spcAft>
                <a:spcPts val="0"/>
              </a:spcAft>
              <a:buSzPts val="1300"/>
              <a:buChar char="-"/>
            </a:pPr>
            <a:r>
              <a:rPr lang="en" sz="1300">
                <a:solidFill>
                  <a:srgbClr val="980000"/>
                </a:solidFill>
              </a:rPr>
              <a:t>Which is different from the PDF I approved!</a:t>
            </a:r>
            <a:r>
              <a:rPr lang="en" sz="1300"/>
              <a:t> [SKIP TO NEXT SLIDE]</a:t>
            </a: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c9e609d1d_0_183: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3c9e609d1d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rgbClr val="980000"/>
                </a:solidFill>
                <a:latin typeface="Helvetica Neue"/>
                <a:ea typeface="Helvetica Neue"/>
                <a:cs typeface="Helvetica Neue"/>
                <a:sym typeface="Helvetica Neue"/>
              </a:rPr>
              <a:t>In this talk, I’ll set the stage with the open science and reproducibly issues that executable papers address. Then I’ll talk about what they are and the lessons I learned publishing one.</a:t>
            </a:r>
            <a:endParaRPr sz="13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53e48e0362_0_8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53e48e036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980000"/>
                </a:solidFill>
              </a:rPr>
              <a:t>This is just a screenshot of that same page but from the PDF version that I actually did approve.</a:t>
            </a:r>
            <a:endParaRPr sz="1300">
              <a:solidFill>
                <a:srgbClr val="980000"/>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rPr lang="en" sz="1300">
                <a:solidFill>
                  <a:srgbClr val="980000"/>
                </a:solidFill>
              </a:rPr>
              <a:t>And you’ll notice it goes code plot, code plot, code plot.</a:t>
            </a:r>
            <a:endParaRPr sz="1300">
              <a:solidFill>
                <a:srgbClr val="980000"/>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rPr lang="en" sz="1300">
                <a:solidFill>
                  <a:srgbClr val="980000"/>
                </a:solidFill>
              </a:rPr>
              <a:t>So I guess that’s the last thing I’ll note:</a:t>
            </a:r>
            <a:endParaRPr sz="1300">
              <a:solidFill>
                <a:srgbClr val="980000"/>
              </a:solidFill>
            </a:endParaRPr>
          </a:p>
          <a:p>
            <a:pPr indent="0" lvl="0" marL="0" rtl="0" algn="l">
              <a:spcBef>
                <a:spcPts val="0"/>
              </a:spcBef>
              <a:spcAft>
                <a:spcPts val="0"/>
              </a:spcAft>
              <a:buNone/>
            </a:pPr>
            <a:r>
              <a:rPr lang="en" sz="1300">
                <a:solidFill>
                  <a:srgbClr val="980000"/>
                </a:solidFill>
              </a:rPr>
              <a:t>That even if you try your hardest, there still might be some formatting differences between the PDF you approve and how they present it online. </a:t>
            </a:r>
            <a:endParaRPr sz="1300">
              <a:solidFill>
                <a:srgbClr val="980000"/>
              </a:solidFill>
            </a:endParaRPr>
          </a:p>
          <a:p>
            <a:pPr indent="0" lvl="0" marL="0" rtl="0" algn="l">
              <a:spcBef>
                <a:spcPts val="0"/>
              </a:spcBef>
              <a:spcAft>
                <a:spcPts val="0"/>
              </a:spcAft>
              <a:buNone/>
            </a:pPr>
            <a:r>
              <a:rPr lang="en" sz="1300">
                <a:solidFill>
                  <a:srgbClr val="980000"/>
                </a:solidFill>
              </a:rPr>
              <a:t>So you just gotta be aware of that. </a:t>
            </a:r>
            <a:endParaRPr sz="1300">
              <a:solidFill>
                <a:srgbClr val="980000"/>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t/>
            </a:r>
            <a:endParaRPr sz="1300">
              <a:solidFill>
                <a:srgbClr val="980000"/>
              </a:solidFill>
            </a:endParaRPr>
          </a:p>
          <a:p>
            <a:pPr indent="0" lvl="0" marL="0" rtl="0" algn="l">
              <a:spcBef>
                <a:spcPts val="0"/>
              </a:spcBef>
              <a:spcAft>
                <a:spcPts val="0"/>
              </a:spcAft>
              <a:buNone/>
            </a:pPr>
            <a:r>
              <a:rPr lang="en" sz="1300"/>
              <a:t>--</a:t>
            </a:r>
            <a:endParaRPr sz="1300"/>
          </a:p>
          <a:p>
            <a:pPr indent="0" lvl="0" marL="0" rtl="0" algn="l">
              <a:spcBef>
                <a:spcPts val="0"/>
              </a:spcBef>
              <a:spcAft>
                <a:spcPts val="0"/>
              </a:spcAft>
              <a:buNone/>
            </a:pPr>
            <a:r>
              <a:rPr lang="en" sz="1300"/>
              <a:t>Still not perfect: </a:t>
            </a:r>
            <a:endParaRPr sz="1300"/>
          </a:p>
          <a:p>
            <a:pPr indent="-311150" lvl="0" marL="457200" rtl="0" algn="l">
              <a:spcBef>
                <a:spcPts val="0"/>
              </a:spcBef>
              <a:spcAft>
                <a:spcPts val="0"/>
              </a:spcAft>
              <a:buSzPts val="1300"/>
              <a:buChar char="-"/>
            </a:pPr>
            <a:r>
              <a:rPr lang="en" sz="1300"/>
              <a:t>The figures on the right aren’t with their code blocks.</a:t>
            </a:r>
            <a:endParaRPr sz="1300"/>
          </a:p>
          <a:p>
            <a:pPr indent="-311150" lvl="0" marL="457200" rtl="0" algn="l">
              <a:spcBef>
                <a:spcPts val="0"/>
              </a:spcBef>
              <a:spcAft>
                <a:spcPts val="0"/>
              </a:spcAft>
              <a:buSzPts val="1300"/>
              <a:buChar char="-"/>
            </a:pPr>
            <a:r>
              <a:rPr b="1" lang="en" sz="1300">
                <a:solidFill>
                  <a:schemeClr val="dk1"/>
                </a:solidFill>
              </a:rPr>
              <a:t>Online formatting won’t be identical to approved PDF proof</a:t>
            </a:r>
            <a:endParaRPr b="1" sz="1300"/>
          </a:p>
          <a:p>
            <a:pPr indent="0" lvl="0" marL="0" rtl="0" algn="l">
              <a:spcBef>
                <a:spcPts val="0"/>
              </a:spcBef>
              <a:spcAft>
                <a:spcPts val="0"/>
              </a:spcAft>
              <a:buNone/>
            </a:pPr>
            <a:r>
              <a:t/>
            </a:r>
            <a:endParaRPr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53e48e0362_0_7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53e48e036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980000"/>
                </a:solidFill>
              </a:rPr>
              <a:t>Aaaaand that’s all I have.</a:t>
            </a:r>
            <a:endParaRPr sz="1300">
              <a:solidFill>
                <a:srgbClr val="980000"/>
              </a:solidFill>
            </a:endParaRPr>
          </a:p>
          <a:p>
            <a:pPr indent="0" lvl="0" marL="0" rtl="0" algn="l">
              <a:spcBef>
                <a:spcPts val="0"/>
              </a:spcBef>
              <a:spcAft>
                <a:spcPts val="0"/>
              </a:spcAft>
              <a:buClr>
                <a:schemeClr val="dk1"/>
              </a:buClr>
              <a:buSzPts val="1100"/>
              <a:buFont typeface="Arial"/>
              <a:buNone/>
            </a:pPr>
            <a:r>
              <a:t/>
            </a:r>
            <a:endParaRPr sz="1300">
              <a:solidFill>
                <a:srgbClr val="980000"/>
              </a:solidFill>
            </a:endParaRPr>
          </a:p>
          <a:p>
            <a:pPr indent="0" lvl="0" marL="0" rtl="0" algn="l">
              <a:spcBef>
                <a:spcPts val="0"/>
              </a:spcBef>
              <a:spcAft>
                <a:spcPts val="0"/>
              </a:spcAft>
              <a:buClr>
                <a:schemeClr val="dk1"/>
              </a:buClr>
              <a:buSzPts val="1100"/>
              <a:buFont typeface="Arial"/>
              <a:buNone/>
            </a:pPr>
            <a:r>
              <a:rPr lang="en" sz="1300">
                <a:solidFill>
                  <a:srgbClr val="980000"/>
                </a:solidFill>
              </a:rPr>
              <a:t>In conclusion, I talked about: </a:t>
            </a:r>
            <a:endParaRPr sz="1300">
              <a:solidFill>
                <a:srgbClr val="980000"/>
              </a:solidFill>
            </a:endParaRPr>
          </a:p>
          <a:p>
            <a:pPr indent="-311150" lvl="0" marL="457200" rtl="0" algn="l">
              <a:spcBef>
                <a:spcPts val="0"/>
              </a:spcBef>
              <a:spcAft>
                <a:spcPts val="0"/>
              </a:spcAft>
              <a:buClr>
                <a:srgbClr val="980000"/>
              </a:buClr>
              <a:buSzPts val="1300"/>
              <a:buChar char="-"/>
            </a:pPr>
            <a:r>
              <a:rPr lang="en" sz="1300">
                <a:solidFill>
                  <a:srgbClr val="980000"/>
                </a:solidFill>
              </a:rPr>
              <a:t>the reproducibility problems faced by traditional papers, </a:t>
            </a:r>
            <a:endParaRPr sz="1300">
              <a:solidFill>
                <a:srgbClr val="980000"/>
              </a:solidFill>
            </a:endParaRPr>
          </a:p>
          <a:p>
            <a:pPr indent="-311150" lvl="0" marL="457200" rtl="0" algn="l">
              <a:spcBef>
                <a:spcPts val="0"/>
              </a:spcBef>
              <a:spcAft>
                <a:spcPts val="0"/>
              </a:spcAft>
              <a:buClr>
                <a:srgbClr val="980000"/>
              </a:buClr>
              <a:buSzPts val="1300"/>
              <a:buChar char="-"/>
            </a:pPr>
            <a:r>
              <a:rPr lang="en" sz="1300">
                <a:solidFill>
                  <a:srgbClr val="980000"/>
                </a:solidFill>
              </a:rPr>
              <a:t>how executable papers combine text and code to address those problems,  </a:t>
            </a:r>
            <a:endParaRPr sz="1300">
              <a:solidFill>
                <a:srgbClr val="980000"/>
              </a:solidFill>
            </a:endParaRPr>
          </a:p>
          <a:p>
            <a:pPr indent="-311150" lvl="0" marL="457200" rtl="0" algn="l">
              <a:spcBef>
                <a:spcPts val="0"/>
              </a:spcBef>
              <a:spcAft>
                <a:spcPts val="0"/>
              </a:spcAft>
              <a:buClr>
                <a:srgbClr val="980000"/>
              </a:buClr>
              <a:buSzPts val="1300"/>
              <a:buChar char="-"/>
            </a:pPr>
            <a:r>
              <a:rPr lang="en" sz="1300">
                <a:solidFill>
                  <a:srgbClr val="980000"/>
                </a:solidFill>
              </a:rPr>
              <a:t>and what lessons I learned from publishing the first one in heliophysics. Namely that:</a:t>
            </a:r>
            <a:endParaRPr sz="1300">
              <a:solidFill>
                <a:srgbClr val="980000"/>
              </a:solidFill>
            </a:endParaRPr>
          </a:p>
          <a:p>
            <a:pPr indent="-311150" lvl="1" marL="914400" rtl="0" algn="l">
              <a:spcBef>
                <a:spcPts val="0"/>
              </a:spcBef>
              <a:spcAft>
                <a:spcPts val="0"/>
              </a:spcAft>
              <a:buClr>
                <a:srgbClr val="980000"/>
              </a:buClr>
              <a:buSzPts val="1300"/>
              <a:buChar char="-"/>
            </a:pPr>
            <a:r>
              <a:rPr lang="en" sz="1300">
                <a:solidFill>
                  <a:srgbClr val="980000"/>
                </a:solidFill>
              </a:rPr>
              <a:t>Executable papers really do improve the reproducibility of traditional papers</a:t>
            </a:r>
            <a:endParaRPr sz="1300">
              <a:solidFill>
                <a:srgbClr val="980000"/>
              </a:solidFill>
            </a:endParaRPr>
          </a:p>
          <a:p>
            <a:pPr indent="-311150" lvl="1" marL="914400" rtl="0" algn="l">
              <a:spcBef>
                <a:spcPts val="0"/>
              </a:spcBef>
              <a:spcAft>
                <a:spcPts val="0"/>
              </a:spcAft>
              <a:buClr>
                <a:srgbClr val="980000"/>
              </a:buClr>
              <a:buSzPts val="1300"/>
              <a:buChar char="-"/>
            </a:pPr>
            <a:r>
              <a:rPr lang="en" sz="1300">
                <a:solidFill>
                  <a:srgbClr val="980000"/>
                </a:solidFill>
              </a:rPr>
              <a:t>Big data is a challenge for authors</a:t>
            </a:r>
            <a:endParaRPr sz="1300">
              <a:solidFill>
                <a:srgbClr val="980000"/>
              </a:solidFill>
            </a:endParaRPr>
          </a:p>
          <a:p>
            <a:pPr indent="-311150" lvl="1" marL="914400" rtl="0" algn="l">
              <a:spcBef>
                <a:spcPts val="0"/>
              </a:spcBef>
              <a:spcAft>
                <a:spcPts val="0"/>
              </a:spcAft>
              <a:buClr>
                <a:srgbClr val="980000"/>
              </a:buClr>
              <a:buSzPts val="1300"/>
              <a:buChar char="-"/>
            </a:pPr>
            <a:r>
              <a:rPr lang="en" sz="1300">
                <a:solidFill>
                  <a:srgbClr val="980000"/>
                </a:solidFill>
              </a:rPr>
              <a:t>And you’ll have to work closely with your journal to nail down the formatting of the published static version of your paper.</a:t>
            </a:r>
            <a:endParaRPr sz="1300">
              <a:solidFill>
                <a:srgbClr val="98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53e48e0362_0_7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53e48e036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Helvetica Neue"/>
                <a:ea typeface="Helvetica Neue"/>
                <a:cs typeface="Helvetica Neue"/>
                <a:sym typeface="Helvetica Neue"/>
              </a:rPr>
              <a:t>Questions?</a:t>
            </a:r>
            <a:endParaRPr sz="1950">
              <a:solidFill>
                <a:schemeClr val="dk1"/>
              </a:solidFill>
              <a:highlight>
                <a:srgbClr val="FDFDFE"/>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3c9e609d1d_0_213: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3c9e609d1d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980000"/>
                </a:solidFill>
                <a:latin typeface="Helvetica Neue"/>
                <a:ea typeface="Helvetica Neue"/>
                <a:cs typeface="Helvetica Neue"/>
                <a:sym typeface="Helvetica Neue"/>
              </a:rPr>
              <a:t>Executable papers. So, to break the suspense early, this is what I’m talking about when I say “an executable paper.” This is a screenshot of mine in Deepnote, the online platform where we host it. </a:t>
            </a:r>
            <a:endParaRPr sz="12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200">
                <a:solidFill>
                  <a:srgbClr val="980000"/>
                </a:solidFill>
                <a:latin typeface="Helvetica Neue"/>
                <a:ea typeface="Helvetica Neue"/>
                <a:cs typeface="Helvetica Neue"/>
                <a:sym typeface="Helvetica Neue"/>
              </a:rPr>
              <a:t>The 5-second explanation is you write your entire paper in a Jupyter notebook—abstract, introduction, references at the bottom, the whole thing. And any time your work used code to get a result, like to perform a calculation or generate a plot, you put that code right above the result, in-line with the paper’s text, such that the reader can now directly replicate your work by simply running the notebook top to bottom. Pretty cool, so why would we wanna do this?</a:t>
            </a:r>
            <a:endParaRPr sz="12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1200" strike="sngStrike">
                <a:solidFill>
                  <a:srgbClr val="980000"/>
                </a:solidFill>
                <a:latin typeface="Helvetica Neue"/>
                <a:ea typeface="Helvetica Neue"/>
                <a:cs typeface="Helvetica Neue"/>
                <a:sym typeface="Helvetica Neue"/>
              </a:rPr>
              <a:t>First thing to notice is it’s a paper. You know, it’s got an abstract, an introduction, there’s references at the bottom, all the stuff you’re used to seeing. But what makes it special is that any time code was used in the research to generate a result, that code appears in-line with the text directly above the result. So like, over here on the right you see this plot from my paper, and there’s the code that made the plot right above it. Pretty cool. So why do care about these?</a:t>
            </a:r>
            <a:endParaRPr sz="1500" strike="sngStrike"/>
          </a:p>
          <a:p>
            <a:pPr indent="0" lvl="0" marL="0" rtl="0" algn="l">
              <a:spcBef>
                <a:spcPts val="0"/>
              </a:spcBef>
              <a:spcAft>
                <a:spcPts val="0"/>
              </a:spcAft>
              <a:buNone/>
            </a:pPr>
            <a:r>
              <a:t/>
            </a:r>
            <a:endParaRPr sz="1300"/>
          </a:p>
          <a:p>
            <a:pPr indent="0" lvl="0" marL="0" rtl="0" algn="l">
              <a:spcBef>
                <a:spcPts val="0"/>
              </a:spcBef>
              <a:spcAft>
                <a:spcPts val="0"/>
              </a:spcAft>
              <a:buClr>
                <a:schemeClr val="dk1"/>
              </a:buClr>
              <a:buSzPts val="1100"/>
              <a:buFont typeface="Arial"/>
              <a:buNone/>
            </a:pPr>
            <a:r>
              <a:rPr lang="en">
                <a:solidFill>
                  <a:schemeClr val="dk1"/>
                </a:solidFill>
              </a:rPr>
              <a:t>---</a:t>
            </a:r>
            <a:endParaRPr sz="1300"/>
          </a:p>
          <a:p>
            <a:pPr indent="0" lvl="0" marL="0" rtl="0" algn="l">
              <a:spcBef>
                <a:spcPts val="0"/>
              </a:spcBef>
              <a:spcAft>
                <a:spcPts val="0"/>
              </a:spcAft>
              <a:buNone/>
            </a:pPr>
            <a:r>
              <a:rPr lang="en" sz="1300"/>
              <a:t>To break suspense early, here’s what I’m talking about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1st: it’s a paper (abstract, intro, references, all the stuff you’re used to)</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What makes them special is any time code generates a result, appears in-line with the text above result (point right)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Pretty cool.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980000"/>
              </a:solidFill>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c9e609d1d_0_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c9e609d1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rgbClr val="980000"/>
                </a:solidFill>
                <a:latin typeface="Helvetica Neue"/>
                <a:ea typeface="Helvetica Neue"/>
                <a:cs typeface="Helvetica Neue"/>
                <a:sym typeface="Helvetica Neue"/>
              </a:rPr>
              <a:t>Well,</a:t>
            </a:r>
            <a:endParaRPr sz="14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c9e609d1d_0_195: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3c9e609d1d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rgbClr val="980000"/>
                </a:solidFill>
                <a:latin typeface="Helvetica Neue"/>
                <a:ea typeface="Helvetica Neue"/>
                <a:cs typeface="Helvetica Neue"/>
                <a:sym typeface="Helvetica Neue"/>
              </a:rPr>
              <a:t>I probably don’t have to tell this group about the concept of the reproducibility crisis that Nature kicked off six years ago. “SO I’LL SKIP THIS SLIDE.”</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1300" strike="sngStrike">
                <a:solidFill>
                  <a:srgbClr val="980000"/>
                </a:solidFill>
                <a:latin typeface="Helvetica Neue"/>
                <a:ea typeface="Helvetica Neue"/>
                <a:cs typeface="Helvetica Neue"/>
                <a:sym typeface="Helvetica Neue"/>
              </a:rPr>
              <a:t>Where more than 70% of researchers tried and failed to reproduce someone else’s paper.</a:t>
            </a:r>
            <a:endParaRPr sz="1300" strike="sngStrike">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300" strike="sngStrike">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1300" strike="sngStrike">
                <a:solidFill>
                  <a:srgbClr val="980000"/>
                </a:solidFill>
                <a:latin typeface="Helvetica Neue"/>
                <a:ea typeface="Helvetica Neue"/>
                <a:cs typeface="Helvetica Neue"/>
                <a:sym typeface="Helvetica Neue"/>
              </a:rPr>
              <a:t>Now, the severity of the crisis, or whether there is one at all, is still debated. </a:t>
            </a:r>
            <a:endParaRPr sz="1300" strike="sngStrike">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300" strike="sngStrike">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1300" strike="sngStrike">
                <a:solidFill>
                  <a:srgbClr val="980000"/>
                </a:solidFill>
                <a:latin typeface="Helvetica Neue"/>
                <a:ea typeface="Helvetica Neue"/>
                <a:cs typeface="Helvetica Neue"/>
                <a:sym typeface="Helvetica Neue"/>
              </a:rPr>
              <a:t>But it did get people thinking about reproducibility, and ultimately spawned initiatives like this Year of Open Science we’re in now (and my work!).</a:t>
            </a:r>
            <a:endParaRPr sz="1300" strike="sngStrike">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sz="2000" strike="sngStrik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3c9e609d1d_0_20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3c9e609d1d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980000"/>
                </a:solidFill>
                <a:latin typeface="Helvetica Neue"/>
                <a:ea typeface="Helvetica Neue"/>
                <a:cs typeface="Helvetica Neue"/>
                <a:sym typeface="Helvetica Neue"/>
              </a:rPr>
              <a:t>The issue is there are these </a:t>
            </a:r>
            <a:r>
              <a:rPr lang="en" sz="1400">
                <a:solidFill>
                  <a:srgbClr val="980000"/>
                </a:solidFill>
                <a:latin typeface="Helvetica Neue"/>
                <a:ea typeface="Helvetica Neue"/>
                <a:cs typeface="Helvetica Neue"/>
                <a:sym typeface="Helvetica Neue"/>
              </a:rPr>
              <a:t>recurring</a:t>
            </a:r>
            <a:r>
              <a:rPr lang="en" sz="1400">
                <a:solidFill>
                  <a:srgbClr val="980000"/>
                </a:solidFill>
                <a:latin typeface="Helvetica Neue"/>
                <a:ea typeface="Helvetica Neue"/>
                <a:cs typeface="Helvetica Neue"/>
                <a:sym typeface="Helvetica Neue"/>
              </a:rPr>
              <a:t> problems when we try to reproduce traditional papers. </a:t>
            </a:r>
            <a:endParaRPr sz="14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4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400">
                <a:solidFill>
                  <a:srgbClr val="980000"/>
                </a:solidFill>
                <a:latin typeface="Helvetica Neue"/>
                <a:ea typeface="Helvetica Neue"/>
                <a:cs typeface="Helvetica Neue"/>
                <a:sym typeface="Helvetica Neue"/>
              </a:rPr>
              <a:t>We might be missing the raw data the researchers started with, </a:t>
            </a:r>
            <a:endParaRPr sz="14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4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400">
                <a:solidFill>
                  <a:srgbClr val="980000"/>
                </a:solidFill>
                <a:latin typeface="Helvetica Neue"/>
                <a:ea typeface="Helvetica Neue"/>
                <a:cs typeface="Helvetica Neue"/>
                <a:sym typeface="Helvetica Neue"/>
              </a:rPr>
              <a:t>or a tidied-up version they used. </a:t>
            </a:r>
            <a:endParaRPr sz="14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4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400">
                <a:solidFill>
                  <a:srgbClr val="980000"/>
                </a:solidFill>
                <a:latin typeface="Helvetica Neue"/>
                <a:ea typeface="Helvetica Neue"/>
                <a:cs typeface="Helvetica Neue"/>
                <a:sym typeface="Helvetica Neue"/>
              </a:rPr>
              <a:t>It’s also not uncommon for source code to be left unpublished, </a:t>
            </a:r>
            <a:endParaRPr sz="14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4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400">
                <a:solidFill>
                  <a:srgbClr val="980000"/>
                </a:solidFill>
                <a:latin typeface="Helvetica Neue"/>
                <a:ea typeface="Helvetica Neue"/>
                <a:cs typeface="Helvetica Neue"/>
                <a:sym typeface="Helvetica Neue"/>
              </a:rPr>
              <a:t>or you might just not have some software they used to run the experiment.</a:t>
            </a:r>
            <a:endParaRPr sz="14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400">
              <a:solidFill>
                <a:srgbClr val="980000"/>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c9e609d1d_0_20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3c9e609d1d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rgbClr val="980000"/>
                </a:solidFill>
                <a:latin typeface="Helvetica Neue"/>
                <a:ea typeface="Helvetica Neue"/>
                <a:cs typeface="Helvetica Neue"/>
                <a:sym typeface="Helvetica Neue"/>
              </a:rPr>
              <a:t>Even worse, even when all these components are available, </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b="1" lang="en" sz="1300">
                <a:solidFill>
                  <a:srgbClr val="980000"/>
                </a:solidFill>
                <a:latin typeface="Helvetica Neue"/>
                <a:ea typeface="Helvetica Neue"/>
                <a:cs typeface="Helvetica Neue"/>
                <a:sym typeface="Helvetica Neue"/>
              </a:rPr>
              <a:t>deprecated dependencies or just a lack of documentation </a:t>
            </a:r>
            <a:r>
              <a:rPr lang="en" sz="1300">
                <a:solidFill>
                  <a:srgbClr val="980000"/>
                </a:solidFill>
                <a:latin typeface="Helvetica Neue"/>
                <a:ea typeface="Helvetica Neue"/>
                <a:cs typeface="Helvetica Neue"/>
                <a:sym typeface="Helvetica Neue"/>
              </a:rPr>
              <a:t>can make replication a non-trivial task.</a:t>
            </a:r>
            <a:endParaRPr sz="1300">
              <a:solidFill>
                <a:srgbClr val="98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20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f9d1efe5ae_0_16: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f9d1efe5a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980000"/>
                </a:solidFill>
                <a:latin typeface="Helvetica Neue"/>
                <a:ea typeface="Helvetica Neue"/>
                <a:cs typeface="Helvetica Neue"/>
                <a:sym typeface="Helvetica Neue"/>
              </a:rPr>
              <a:t>So in come executable papers which, in contrast, include all components of the research together.</a:t>
            </a:r>
            <a:endParaRPr sz="1600">
              <a:solidFill>
                <a:srgbClr val="980000"/>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950">
              <a:solidFill>
                <a:srgbClr val="182431"/>
              </a:solidFill>
              <a:highlight>
                <a:srgbClr val="FDFDFE"/>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c3865b603_0_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c3865b6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rgbClr val="980000"/>
                </a:solidFill>
                <a:latin typeface="Helvetica Neue"/>
                <a:ea typeface="Helvetica Neue"/>
                <a:cs typeface="Helvetica Neue"/>
                <a:sym typeface="Helvetica Neue"/>
              </a:rPr>
              <a:t>It’s a pretty novel paper format without a clear definition, but I’ve been liking this one lately: They’re “interactive pieces of software that combine text, data, and code to enable readers to reproduce every step taken to arrive at a publication's conclusions.” That’s everything from the raw data to the polished figures and everything in-between. </a:t>
            </a:r>
            <a:endParaRPr sz="1000">
              <a:solidFill>
                <a:srgbClr val="980000"/>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a:solidFill>
                  <a:schemeClr val="dk1"/>
                </a:solidFill>
              </a:rPr>
              <a:t>---</a:t>
            </a:r>
            <a:endParaRPr sz="1900">
              <a:solidFill>
                <a:schemeClr val="dk1"/>
              </a:solidFill>
            </a:endParaRPr>
          </a:p>
          <a:p>
            <a:pPr indent="0" lvl="0" marL="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rPr lang="en" sz="1900">
                <a:solidFill>
                  <a:schemeClr val="dk1"/>
                </a:solidFill>
              </a:rPr>
              <a:t>It’s a pretty novel paper format without a clear definition. </a:t>
            </a:r>
            <a:endParaRPr sz="1900">
              <a:solidFill>
                <a:schemeClr val="dk1"/>
              </a:solidFill>
            </a:endParaRPr>
          </a:p>
          <a:p>
            <a:pPr indent="0" lvl="0" marL="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rPr lang="en" sz="1900">
                <a:solidFill>
                  <a:schemeClr val="dk1"/>
                </a:solidFill>
              </a:rPr>
              <a:t>But I’ve been liking this one, they’re</a:t>
            </a:r>
            <a:endParaRPr sz="1900">
              <a:solidFill>
                <a:schemeClr val="dk1"/>
              </a:solidFill>
            </a:endParaRPr>
          </a:p>
          <a:p>
            <a:pPr indent="-323850" lvl="0" marL="457200" rtl="0" algn="l">
              <a:spcBef>
                <a:spcPts val="0"/>
              </a:spcBef>
              <a:spcAft>
                <a:spcPts val="0"/>
              </a:spcAft>
              <a:buClr>
                <a:schemeClr val="dk1"/>
              </a:buClr>
              <a:buSzPts val="1500"/>
              <a:buChar char="●"/>
            </a:pPr>
            <a:r>
              <a:rPr lang="en" sz="1450">
                <a:solidFill>
                  <a:srgbClr val="182431"/>
                </a:solidFill>
                <a:highlight>
                  <a:srgbClr val="FDFDFE"/>
                </a:highlight>
              </a:rPr>
              <a:t>(Read)</a:t>
            </a:r>
            <a:endParaRPr sz="1450">
              <a:solidFill>
                <a:srgbClr val="182431"/>
              </a:solidFill>
              <a:highlight>
                <a:srgbClr val="FDFDFE"/>
              </a:highlight>
            </a:endParaRPr>
          </a:p>
          <a:p>
            <a:pPr indent="-323850" lvl="0" marL="457200" rtl="0" algn="l">
              <a:spcBef>
                <a:spcPts val="0"/>
              </a:spcBef>
              <a:spcAft>
                <a:spcPts val="0"/>
              </a:spcAft>
              <a:buClr>
                <a:schemeClr val="dk1"/>
              </a:buClr>
              <a:buSzPts val="1500"/>
              <a:buChar char="●"/>
            </a:pPr>
            <a:r>
              <a:rPr lang="en" sz="1450">
                <a:solidFill>
                  <a:srgbClr val="182431"/>
                </a:solidFill>
                <a:highlight>
                  <a:srgbClr val="FDFDFE"/>
                </a:highlight>
              </a:rPr>
              <a:t>“That’s everything f</a:t>
            </a:r>
            <a:r>
              <a:rPr lang="en" sz="1450">
                <a:solidFill>
                  <a:srgbClr val="182431"/>
                </a:solidFill>
                <a:highlight>
                  <a:srgbClr val="FDFDFE"/>
                </a:highlight>
              </a:rPr>
              <a:t>rom the raw data to the polished figures and everything in-between”</a:t>
            </a:r>
            <a:endParaRPr sz="1450" strike="sngStrike">
              <a:solidFill>
                <a:srgbClr val="182431"/>
              </a:solidFill>
              <a:highlight>
                <a:srgbClr val="FDFDFE"/>
              </a:highlight>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SzPts val="3200"/>
              <a:buFont typeface="Helvetica Neue"/>
              <a:buNone/>
              <a:defRPr b="1" sz="3200">
                <a:latin typeface="Helvetica Neue"/>
                <a:ea typeface="Helvetica Neue"/>
                <a:cs typeface="Helvetica Neue"/>
                <a:sym typeface="Helvetica Neue"/>
              </a:defRPr>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lnSpc>
                <a:spcPct val="100000"/>
              </a:lnSpc>
              <a:spcBef>
                <a:spcPts val="0"/>
              </a:spcBef>
              <a:spcAft>
                <a:spcPts val="0"/>
              </a:spcAft>
              <a:buSzPts val="1300"/>
              <a:buFont typeface="Helvetica Neue Light"/>
              <a:buNone/>
              <a:defRPr>
                <a:latin typeface="Helvetica Neue Light"/>
                <a:ea typeface="Helvetica Neue Light"/>
                <a:cs typeface="Helvetica Neue Light"/>
                <a:sym typeface="Helvetica Neue Light"/>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spcBef>
                <a:spcPts val="0"/>
              </a:spcBef>
              <a:spcAft>
                <a:spcPts val="0"/>
              </a:spcAft>
              <a:buSzPts val="2800"/>
              <a:buFont typeface="Helvetica Neue Light"/>
              <a:buNone/>
              <a:defRPr b="0">
                <a:latin typeface="Helvetica Neue Light"/>
                <a:ea typeface="Helvetica Neue Light"/>
                <a:cs typeface="Helvetica Neue Light"/>
                <a:sym typeface="Helvetica Neue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Font typeface="Helvetica Neue"/>
              <a:buNone/>
              <a:defRPr b="1" sz="2400">
                <a:latin typeface="Helvetica Neue"/>
                <a:ea typeface="Helvetica Neue"/>
                <a:cs typeface="Helvetica Neue"/>
                <a:sym typeface="Helvetica Neu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SzPts val="2400"/>
              <a:buFont typeface="Helvetica Neue"/>
              <a:buNone/>
              <a:defRPr b="1" sz="2400">
                <a:latin typeface="Helvetica Neue"/>
                <a:ea typeface="Helvetica Neue"/>
                <a:cs typeface="Helvetica Neue"/>
                <a:sym typeface="Helvetica Neu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SzPts val="2400"/>
              <a:buFont typeface="Helvetica Neue"/>
              <a:buNone/>
              <a:defRPr b="1" sz="2400">
                <a:latin typeface="Helvetica Neue"/>
                <a:ea typeface="Helvetica Neue"/>
                <a:cs typeface="Helvetica Neue"/>
                <a:sym typeface="Helvetica Neu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Font typeface="Helvetica Neue Light"/>
              <a:buNone/>
              <a:defRPr b="0">
                <a:latin typeface="Helvetica Neue Light"/>
                <a:ea typeface="Helvetica Neue Light"/>
                <a:cs typeface="Helvetica Neue Light"/>
                <a:sym typeface="Helvetica Neue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Clr>
                <a:schemeClr val="lt1"/>
              </a:buClr>
              <a:buSzPts val="2800"/>
              <a:buFont typeface="Helvetica Neue"/>
              <a:buNone/>
              <a:defRPr b="1" sz="2800">
                <a:solidFill>
                  <a:schemeClr val="lt1"/>
                </a:solidFill>
                <a:latin typeface="Helvetica Neue"/>
                <a:ea typeface="Helvetica Neue"/>
                <a:cs typeface="Helvetica Neue"/>
                <a:sym typeface="Helvetica Neue"/>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Helvetica Neue"/>
              <a:buChar char="❏"/>
              <a:defRPr sz="1300">
                <a:solidFill>
                  <a:schemeClr val="lt1"/>
                </a:solidFill>
                <a:latin typeface="Helvetica Neue"/>
                <a:ea typeface="Helvetica Neue"/>
                <a:cs typeface="Helvetica Neue"/>
                <a:sym typeface="Helvetica Neue"/>
              </a:defRPr>
            </a:lvl1pPr>
            <a:lvl2pPr indent="-298450" lvl="1" marL="914400">
              <a:lnSpc>
                <a:spcPct val="115000"/>
              </a:lnSpc>
              <a:spcBef>
                <a:spcPts val="0"/>
              </a:spcBef>
              <a:spcAft>
                <a:spcPts val="0"/>
              </a:spcAft>
              <a:buClr>
                <a:schemeClr val="lt1"/>
              </a:buClr>
              <a:buSzPts val="1100"/>
              <a:buFont typeface="Helvetica Neue"/>
              <a:buChar char="■"/>
              <a:defRPr sz="1100">
                <a:solidFill>
                  <a:schemeClr val="lt1"/>
                </a:solidFill>
                <a:latin typeface="Helvetica Neue"/>
                <a:ea typeface="Helvetica Neue"/>
                <a:cs typeface="Helvetica Neue"/>
                <a:sym typeface="Helvetica Neue"/>
              </a:defRPr>
            </a:lvl2pPr>
            <a:lvl3pPr indent="-298450" lvl="2" marL="1371600">
              <a:lnSpc>
                <a:spcPct val="115000"/>
              </a:lnSpc>
              <a:spcBef>
                <a:spcPts val="0"/>
              </a:spcBef>
              <a:spcAft>
                <a:spcPts val="0"/>
              </a:spcAft>
              <a:buClr>
                <a:schemeClr val="lt1"/>
              </a:buClr>
              <a:buSzPts val="1100"/>
              <a:buFont typeface="Helvetica Neue"/>
              <a:buChar char="□"/>
              <a:defRPr sz="1100">
                <a:solidFill>
                  <a:schemeClr val="lt1"/>
                </a:solidFill>
                <a:latin typeface="Helvetica Neue"/>
                <a:ea typeface="Helvetica Neue"/>
                <a:cs typeface="Helvetica Neue"/>
                <a:sym typeface="Helvetica Neue"/>
              </a:defRPr>
            </a:lvl3pPr>
            <a:lvl4pPr indent="-298450" lvl="3" marL="1828800">
              <a:lnSpc>
                <a:spcPct val="115000"/>
              </a:lnSpc>
              <a:spcBef>
                <a:spcPts val="0"/>
              </a:spcBef>
              <a:spcAft>
                <a:spcPts val="0"/>
              </a:spcAft>
              <a:buClr>
                <a:schemeClr val="lt1"/>
              </a:buClr>
              <a:buSzPts val="1100"/>
              <a:buFont typeface="Helvetica Neue"/>
              <a:buChar char="●"/>
              <a:defRPr sz="1100">
                <a:solidFill>
                  <a:schemeClr val="lt1"/>
                </a:solidFill>
                <a:latin typeface="Helvetica Neue"/>
                <a:ea typeface="Helvetica Neue"/>
                <a:cs typeface="Helvetica Neue"/>
                <a:sym typeface="Helvetica Neue"/>
              </a:defRPr>
            </a:lvl4pPr>
            <a:lvl5pPr indent="-298450" lvl="4" marL="2286000">
              <a:lnSpc>
                <a:spcPct val="115000"/>
              </a:lnSpc>
              <a:spcBef>
                <a:spcPts val="0"/>
              </a:spcBef>
              <a:spcAft>
                <a:spcPts val="0"/>
              </a:spcAft>
              <a:buClr>
                <a:schemeClr val="lt1"/>
              </a:buClr>
              <a:buSzPts val="1100"/>
              <a:buFont typeface="Helvetica Neue"/>
              <a:buChar char="○"/>
              <a:defRPr sz="1100">
                <a:solidFill>
                  <a:schemeClr val="lt1"/>
                </a:solidFill>
                <a:latin typeface="Helvetica Neue"/>
                <a:ea typeface="Helvetica Neue"/>
                <a:cs typeface="Helvetica Neue"/>
                <a:sym typeface="Helvetica Neue"/>
              </a:defRPr>
            </a:lvl5pPr>
            <a:lvl6pPr indent="-298450" lvl="5" marL="2743200">
              <a:lnSpc>
                <a:spcPct val="115000"/>
              </a:lnSpc>
              <a:spcBef>
                <a:spcPts val="0"/>
              </a:spcBef>
              <a:spcAft>
                <a:spcPts val="0"/>
              </a:spcAft>
              <a:buClr>
                <a:schemeClr val="lt1"/>
              </a:buClr>
              <a:buSzPts val="1100"/>
              <a:buFont typeface="Helvetica Neue"/>
              <a:buChar char="■"/>
              <a:defRPr sz="1100">
                <a:solidFill>
                  <a:schemeClr val="lt1"/>
                </a:solidFill>
                <a:latin typeface="Helvetica Neue"/>
                <a:ea typeface="Helvetica Neue"/>
                <a:cs typeface="Helvetica Neue"/>
                <a:sym typeface="Helvetica Neue"/>
              </a:defRPr>
            </a:lvl6pPr>
            <a:lvl7pPr indent="-298450" lvl="6" marL="3200400">
              <a:lnSpc>
                <a:spcPct val="115000"/>
              </a:lnSpc>
              <a:spcBef>
                <a:spcPts val="0"/>
              </a:spcBef>
              <a:spcAft>
                <a:spcPts val="0"/>
              </a:spcAft>
              <a:buClr>
                <a:schemeClr val="lt1"/>
              </a:buClr>
              <a:buSzPts val="1100"/>
              <a:buFont typeface="Helvetica Neue"/>
              <a:buChar char="●"/>
              <a:defRPr sz="1100">
                <a:solidFill>
                  <a:schemeClr val="lt1"/>
                </a:solidFill>
                <a:latin typeface="Helvetica Neue"/>
                <a:ea typeface="Helvetica Neue"/>
                <a:cs typeface="Helvetica Neue"/>
                <a:sym typeface="Helvetica Neue"/>
              </a:defRPr>
            </a:lvl7pPr>
            <a:lvl8pPr indent="-298450" lvl="7" marL="3657600">
              <a:lnSpc>
                <a:spcPct val="115000"/>
              </a:lnSpc>
              <a:spcBef>
                <a:spcPts val="0"/>
              </a:spcBef>
              <a:spcAft>
                <a:spcPts val="0"/>
              </a:spcAft>
              <a:buClr>
                <a:schemeClr val="lt1"/>
              </a:buClr>
              <a:buSzPts val="1100"/>
              <a:buFont typeface="Helvetica Neue"/>
              <a:buChar char="○"/>
              <a:defRPr sz="1100">
                <a:solidFill>
                  <a:schemeClr val="lt1"/>
                </a:solidFill>
                <a:latin typeface="Helvetica Neue"/>
                <a:ea typeface="Helvetica Neue"/>
                <a:cs typeface="Helvetica Neue"/>
                <a:sym typeface="Helvetica Neue"/>
              </a:defRPr>
            </a:lvl8pPr>
            <a:lvl9pPr indent="-298450" lvl="8" marL="4114800">
              <a:lnSpc>
                <a:spcPct val="115000"/>
              </a:lnSpc>
              <a:spcBef>
                <a:spcPts val="0"/>
              </a:spcBef>
              <a:spcAft>
                <a:spcPts val="0"/>
              </a:spcAft>
              <a:buClr>
                <a:schemeClr val="lt1"/>
              </a:buClr>
              <a:buSzPts val="1100"/>
              <a:buFont typeface="Helvetica Neue"/>
              <a:buChar char="■"/>
              <a:defRPr sz="1100">
                <a:solidFill>
                  <a:schemeClr val="lt1"/>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400600" cy="221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70"/>
              <a:t>Lessons Learned Publishing the First Executable Paper in Heliophysics</a:t>
            </a:r>
            <a:endParaRPr sz="3370"/>
          </a:p>
        </p:txBody>
      </p:sp>
      <p:sp>
        <p:nvSpPr>
          <p:cNvPr id="135" name="Google Shape;135;p13"/>
          <p:cNvSpPr txBox="1"/>
          <p:nvPr>
            <p:ph idx="1" type="subTitle"/>
          </p:nvPr>
        </p:nvSpPr>
        <p:spPr>
          <a:xfrm>
            <a:off x="5083950" y="3924925"/>
            <a:ext cx="34098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52"/>
              <a:buNone/>
            </a:pPr>
            <a:r>
              <a:rPr lang="en" sz="1307"/>
              <a:t>Shawn Polson, Rebecca Ringuette,            Lutz Rastaetter, Eric Grimes, </a:t>
            </a:r>
            <a:r>
              <a:rPr lang="en" sz="1307"/>
              <a:t>Jon Niehof, </a:t>
            </a:r>
            <a:r>
              <a:rPr lang="en" sz="1307"/>
              <a:t> Nick Murphy, </a:t>
            </a:r>
            <a:r>
              <a:rPr lang="en" sz="1307"/>
              <a:t>Yihua Zheng</a:t>
            </a:r>
            <a:endParaRPr sz="1307"/>
          </a:p>
        </p:txBody>
      </p:sp>
      <p:pic>
        <p:nvPicPr>
          <p:cNvPr id="136" name="Google Shape;136;p13"/>
          <p:cNvPicPr preferRelativeResize="0"/>
          <p:nvPr/>
        </p:nvPicPr>
        <p:blipFill>
          <a:blip r:embed="rId3">
            <a:alphaModFix/>
          </a:blip>
          <a:stretch>
            <a:fillRect/>
          </a:stretch>
        </p:blipFill>
        <p:spPr>
          <a:xfrm>
            <a:off x="0" y="3790900"/>
            <a:ext cx="1352600" cy="1352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Executable Papers</a:t>
            </a:r>
            <a:endParaRPr/>
          </a:p>
        </p:txBody>
      </p:sp>
      <p:pic>
        <p:nvPicPr>
          <p:cNvPr id="196" name="Google Shape;196;p22"/>
          <p:cNvPicPr preferRelativeResize="0"/>
          <p:nvPr/>
        </p:nvPicPr>
        <p:blipFill>
          <a:blip r:embed="rId3">
            <a:alphaModFix/>
          </a:blip>
          <a:stretch>
            <a:fillRect/>
          </a:stretch>
        </p:blipFill>
        <p:spPr>
          <a:xfrm>
            <a:off x="1241075" y="1004175"/>
            <a:ext cx="3215176" cy="4139324"/>
          </a:xfrm>
          <a:prstGeom prst="rect">
            <a:avLst/>
          </a:prstGeom>
          <a:noFill/>
          <a:ln>
            <a:noFill/>
          </a:ln>
        </p:spPr>
      </p:pic>
      <p:pic>
        <p:nvPicPr>
          <p:cNvPr id="197" name="Google Shape;197;p22"/>
          <p:cNvPicPr preferRelativeResize="0"/>
          <p:nvPr/>
        </p:nvPicPr>
        <p:blipFill rotWithShape="1">
          <a:blip r:embed="rId4">
            <a:alphaModFix/>
          </a:blip>
          <a:srcRect b="0" l="0" r="1883" t="0"/>
          <a:stretch/>
        </p:blipFill>
        <p:spPr>
          <a:xfrm>
            <a:off x="4693850" y="1004175"/>
            <a:ext cx="3275650" cy="4139323"/>
          </a:xfrm>
          <a:prstGeom prst="rect">
            <a:avLst/>
          </a:prstGeom>
          <a:noFill/>
          <a:ln>
            <a:noFill/>
          </a:ln>
        </p:spPr>
      </p:pic>
      <p:pic>
        <p:nvPicPr>
          <p:cNvPr id="198" name="Google Shape;198;p22"/>
          <p:cNvPicPr preferRelativeResize="0"/>
          <p:nvPr/>
        </p:nvPicPr>
        <p:blipFill>
          <a:blip r:embed="rId5">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Publishing </a:t>
            </a:r>
            <a:r>
              <a:rPr lang="en"/>
              <a:t>Executable Papers</a:t>
            </a:r>
            <a:endParaRPr/>
          </a:p>
        </p:txBody>
      </p:sp>
      <p:sp>
        <p:nvSpPr>
          <p:cNvPr id="204" name="Google Shape;204;p23"/>
          <p:cNvSpPr txBox="1"/>
          <p:nvPr>
            <p:ph idx="1" type="body"/>
          </p:nvPr>
        </p:nvSpPr>
        <p:spPr>
          <a:xfrm>
            <a:off x="731400" y="1496475"/>
            <a:ext cx="7681200" cy="3558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Journals don’t yet accept executable papers</a:t>
            </a:r>
            <a:endParaRPr sz="2000"/>
          </a:p>
          <a:p>
            <a:pPr indent="-355600" lvl="1" marL="914400" rtl="0" algn="l">
              <a:spcBef>
                <a:spcPts val="0"/>
              </a:spcBef>
              <a:spcAft>
                <a:spcPts val="0"/>
              </a:spcAft>
              <a:buSzPts val="2000"/>
              <a:buChar char="■"/>
            </a:pPr>
            <a:r>
              <a:rPr lang="en" sz="2000"/>
              <a:t>Not unheard of to reference 80–100 year-old papers</a:t>
            </a:r>
            <a:endParaRPr sz="2000"/>
          </a:p>
          <a:p>
            <a:pPr indent="-355600" lvl="1" marL="914400" rtl="0" algn="l">
              <a:spcBef>
                <a:spcPts val="0"/>
              </a:spcBef>
              <a:spcAft>
                <a:spcPts val="0"/>
              </a:spcAft>
              <a:buSzPts val="2000"/>
              <a:buChar char="■"/>
            </a:pPr>
            <a:r>
              <a:rPr lang="en" sz="2000"/>
              <a:t>Hard to fathom that level of support for any software</a:t>
            </a:r>
            <a:endParaRPr sz="2000"/>
          </a:p>
          <a:p>
            <a:pPr indent="-355600" lvl="1" marL="914400" rtl="0" algn="l">
              <a:spcBef>
                <a:spcPts val="0"/>
              </a:spcBef>
              <a:spcAft>
                <a:spcPts val="0"/>
              </a:spcAft>
              <a:buSzPts val="2000"/>
              <a:buChar char="■"/>
            </a:pPr>
            <a:r>
              <a:rPr lang="en" sz="2000"/>
              <a:t>Who hosts them?</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Include them with traditional paper submissions</a:t>
            </a:r>
            <a:endParaRPr sz="2000"/>
          </a:p>
        </p:txBody>
      </p:sp>
      <p:pic>
        <p:nvPicPr>
          <p:cNvPr id="205" name="Google Shape;205;p23"/>
          <p:cNvPicPr preferRelativeResize="0"/>
          <p:nvPr/>
        </p:nvPicPr>
        <p:blipFill>
          <a:blip r:embed="rId3">
            <a:alphaModFix/>
          </a:blip>
          <a:stretch>
            <a:fillRect/>
          </a:stretch>
        </p:blipFill>
        <p:spPr>
          <a:xfrm>
            <a:off x="8336400" y="4335900"/>
            <a:ext cx="807600" cy="807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4"/>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“Include them with traditional paper submissions”</a:t>
            </a:r>
            <a:endParaRPr/>
          </a:p>
        </p:txBody>
      </p:sp>
      <p:pic>
        <p:nvPicPr>
          <p:cNvPr id="211" name="Google Shape;211;p24"/>
          <p:cNvPicPr preferRelativeResize="0"/>
          <p:nvPr/>
        </p:nvPicPr>
        <p:blipFill>
          <a:blip r:embed="rId3">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pic>
        <p:nvPicPr>
          <p:cNvPr id="212" name="Google Shape;212;p24"/>
          <p:cNvPicPr preferRelativeResize="0"/>
          <p:nvPr/>
        </p:nvPicPr>
        <p:blipFill>
          <a:blip r:embed="rId4">
            <a:alphaModFix/>
          </a:blip>
          <a:stretch>
            <a:fillRect/>
          </a:stretch>
        </p:blipFill>
        <p:spPr>
          <a:xfrm>
            <a:off x="1146400" y="1003503"/>
            <a:ext cx="4056173" cy="4172847"/>
          </a:xfrm>
          <a:prstGeom prst="rect">
            <a:avLst/>
          </a:prstGeom>
          <a:noFill/>
          <a:ln>
            <a:noFill/>
          </a:ln>
        </p:spPr>
      </p:pic>
      <p:pic>
        <p:nvPicPr>
          <p:cNvPr id="213" name="Google Shape;213;p24"/>
          <p:cNvPicPr preferRelativeResize="0"/>
          <p:nvPr/>
        </p:nvPicPr>
        <p:blipFill rotWithShape="1">
          <a:blip r:embed="rId5">
            <a:alphaModFix/>
          </a:blip>
          <a:srcRect b="0" l="12526" r="35860" t="0"/>
          <a:stretch/>
        </p:blipFill>
        <p:spPr>
          <a:xfrm>
            <a:off x="5319992" y="1003500"/>
            <a:ext cx="3016406" cy="41728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5"/>
          <p:cNvSpPr txBox="1"/>
          <p:nvPr>
            <p:ph type="title"/>
          </p:nvPr>
        </p:nvSpPr>
        <p:spPr>
          <a:xfrm>
            <a:off x="1297500" y="393750"/>
            <a:ext cx="78465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“Include them with traditional paper submissions”</a:t>
            </a:r>
            <a:endParaRPr/>
          </a:p>
        </p:txBody>
      </p:sp>
      <p:pic>
        <p:nvPicPr>
          <p:cNvPr id="219" name="Google Shape;219;p25"/>
          <p:cNvPicPr preferRelativeResize="0"/>
          <p:nvPr/>
        </p:nvPicPr>
        <p:blipFill>
          <a:blip r:embed="rId3">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pic>
        <p:nvPicPr>
          <p:cNvPr id="220" name="Google Shape;220;p25"/>
          <p:cNvPicPr preferRelativeResize="0"/>
          <p:nvPr/>
        </p:nvPicPr>
        <p:blipFill>
          <a:blip r:embed="rId4">
            <a:alphaModFix/>
          </a:blip>
          <a:stretch>
            <a:fillRect/>
          </a:stretch>
        </p:blipFill>
        <p:spPr>
          <a:xfrm>
            <a:off x="220075" y="2055427"/>
            <a:ext cx="4158375" cy="2131737"/>
          </a:xfrm>
          <a:prstGeom prst="rect">
            <a:avLst/>
          </a:prstGeom>
          <a:noFill/>
          <a:ln>
            <a:noFill/>
          </a:ln>
        </p:spPr>
      </p:pic>
      <p:pic>
        <p:nvPicPr>
          <p:cNvPr id="221" name="Google Shape;221;p25"/>
          <p:cNvPicPr preferRelativeResize="0"/>
          <p:nvPr/>
        </p:nvPicPr>
        <p:blipFill>
          <a:blip r:embed="rId5">
            <a:alphaModFix/>
          </a:blip>
          <a:stretch>
            <a:fillRect/>
          </a:stretch>
        </p:blipFill>
        <p:spPr>
          <a:xfrm>
            <a:off x="4571999" y="1099112"/>
            <a:ext cx="3570850" cy="404438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6"/>
          <p:cNvSpPr txBox="1"/>
          <p:nvPr>
            <p:ph type="title"/>
          </p:nvPr>
        </p:nvSpPr>
        <p:spPr>
          <a:xfrm>
            <a:off x="731400" y="19974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300"/>
              <a:t>Lessons Learned</a:t>
            </a:r>
            <a:endParaRPr sz="3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Lessons Learned</a:t>
            </a:r>
            <a:endParaRPr/>
          </a:p>
        </p:txBody>
      </p:sp>
      <p:sp>
        <p:nvSpPr>
          <p:cNvPr id="232" name="Google Shape;232;p27"/>
          <p:cNvSpPr txBox="1"/>
          <p:nvPr>
            <p:ph idx="1" type="body"/>
          </p:nvPr>
        </p:nvSpPr>
        <p:spPr>
          <a:xfrm>
            <a:off x="731400" y="1496475"/>
            <a:ext cx="7681200" cy="3558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Executable papers solve problems</a:t>
            </a:r>
            <a:endParaRPr sz="2000"/>
          </a:p>
          <a:p>
            <a:pPr indent="-355600" lvl="0" marL="457200" rtl="0" algn="l">
              <a:spcBef>
                <a:spcPts val="0"/>
              </a:spcBef>
              <a:spcAft>
                <a:spcPts val="0"/>
              </a:spcAft>
              <a:buSzPts val="2000"/>
              <a:buChar char="❏"/>
            </a:pPr>
            <a:r>
              <a:rPr lang="en" sz="2000"/>
              <a:t>Big data is a challenge</a:t>
            </a:r>
            <a:endParaRPr sz="2000"/>
          </a:p>
          <a:p>
            <a:pPr indent="-355600" lvl="0" marL="457200" rtl="0" algn="l">
              <a:spcBef>
                <a:spcPts val="0"/>
              </a:spcBef>
              <a:spcAft>
                <a:spcPts val="0"/>
              </a:spcAft>
              <a:buSzPts val="2000"/>
              <a:buChar char="❏"/>
            </a:pPr>
            <a:r>
              <a:rPr lang="en" sz="2000"/>
              <a:t>Journals decide how you represent code</a:t>
            </a:r>
            <a:endParaRPr sz="2000"/>
          </a:p>
          <a:p>
            <a:pPr indent="-355600" lvl="0" marL="457200" rtl="0" algn="l">
              <a:spcBef>
                <a:spcPts val="0"/>
              </a:spcBef>
              <a:spcAft>
                <a:spcPts val="0"/>
              </a:spcAft>
              <a:buSzPts val="2000"/>
              <a:buChar char="❏"/>
            </a:pPr>
            <a:r>
              <a:rPr lang="en" sz="2000"/>
              <a:t>Working with typesetters was tricky</a:t>
            </a:r>
            <a:endParaRPr sz="2000"/>
          </a:p>
        </p:txBody>
      </p:sp>
      <p:pic>
        <p:nvPicPr>
          <p:cNvPr id="233" name="Google Shape;233;p27"/>
          <p:cNvPicPr preferRelativeResize="0"/>
          <p:nvPr/>
        </p:nvPicPr>
        <p:blipFill>
          <a:blip r:embed="rId3">
            <a:alphaModFix/>
          </a:blip>
          <a:stretch>
            <a:fillRect/>
          </a:stretch>
        </p:blipFill>
        <p:spPr>
          <a:xfrm>
            <a:off x="8336400" y="4335900"/>
            <a:ext cx="807600" cy="807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Executable papers solve problems</a:t>
            </a:r>
            <a:endParaRPr/>
          </a:p>
        </p:txBody>
      </p:sp>
      <p:sp>
        <p:nvSpPr>
          <p:cNvPr id="239" name="Google Shape;239;p28"/>
          <p:cNvSpPr txBox="1"/>
          <p:nvPr>
            <p:ph idx="1" type="body"/>
          </p:nvPr>
        </p:nvSpPr>
        <p:spPr>
          <a:xfrm>
            <a:off x="731400" y="1568725"/>
            <a:ext cx="8520300" cy="357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Traditional publications face reproducibility problems</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strike="sngStrike"/>
              <a:t>Missing raw or original data</a:t>
            </a:r>
            <a:r>
              <a:rPr lang="en" sz="2000"/>
              <a:t> </a:t>
            </a:r>
            <a:r>
              <a:rPr lang="en" sz="2000">
                <a:solidFill>
                  <a:srgbClr val="00FF00"/>
                </a:solidFill>
              </a:rPr>
              <a:t>Have all data</a:t>
            </a:r>
            <a:endParaRPr sz="2000">
              <a:solidFill>
                <a:srgbClr val="00FF00"/>
              </a:solidFill>
            </a:endParaRPr>
          </a:p>
          <a:p>
            <a:pPr indent="-355600" lvl="0" marL="457200" rtl="0" algn="l">
              <a:spcBef>
                <a:spcPts val="0"/>
              </a:spcBef>
              <a:spcAft>
                <a:spcPts val="0"/>
              </a:spcAft>
              <a:buSzPts val="2000"/>
              <a:buChar char="❏"/>
            </a:pPr>
            <a:r>
              <a:rPr lang="en" sz="2000" strike="sngStrike"/>
              <a:t>Lack of a tidied-up version of the data</a:t>
            </a:r>
            <a:r>
              <a:rPr lang="en" sz="2000"/>
              <a:t> </a:t>
            </a:r>
            <a:r>
              <a:rPr lang="en" sz="2000">
                <a:solidFill>
                  <a:srgbClr val="00FF00"/>
                </a:solidFill>
              </a:rPr>
              <a:t>Have all data</a:t>
            </a:r>
            <a:endParaRPr sz="2000">
              <a:solidFill>
                <a:srgbClr val="00FF00"/>
              </a:solidFill>
            </a:endParaRPr>
          </a:p>
          <a:p>
            <a:pPr indent="-355600" lvl="0" marL="457200" rtl="0" algn="l">
              <a:spcBef>
                <a:spcPts val="0"/>
              </a:spcBef>
              <a:spcAft>
                <a:spcPts val="0"/>
              </a:spcAft>
              <a:buSzPts val="2000"/>
              <a:buChar char="❏"/>
            </a:pPr>
            <a:r>
              <a:rPr lang="en" sz="2000" strike="sngStrike"/>
              <a:t>No source code available</a:t>
            </a:r>
            <a:r>
              <a:rPr lang="en" sz="2000"/>
              <a:t> </a:t>
            </a:r>
            <a:r>
              <a:rPr lang="en" sz="2000">
                <a:solidFill>
                  <a:srgbClr val="00FF00"/>
                </a:solidFill>
              </a:rPr>
              <a:t>Have all source code</a:t>
            </a:r>
            <a:endParaRPr sz="2000">
              <a:solidFill>
                <a:srgbClr val="00FF00"/>
              </a:solidFill>
            </a:endParaRPr>
          </a:p>
          <a:p>
            <a:pPr indent="-355600" lvl="0" marL="457200" rtl="0" algn="l">
              <a:spcBef>
                <a:spcPts val="0"/>
              </a:spcBef>
              <a:spcAft>
                <a:spcPts val="0"/>
              </a:spcAft>
              <a:buSzPts val="2000"/>
              <a:buChar char="❏"/>
            </a:pPr>
            <a:r>
              <a:rPr lang="en" sz="2000" strike="sngStrike"/>
              <a:t>Lacking software to run the experiment</a:t>
            </a:r>
            <a:r>
              <a:rPr lang="en" sz="2000"/>
              <a:t> </a:t>
            </a:r>
            <a:r>
              <a:rPr lang="en" sz="2000">
                <a:solidFill>
                  <a:srgbClr val="00FF00"/>
                </a:solidFill>
              </a:rPr>
              <a:t>Have the software</a:t>
            </a:r>
            <a:endParaRPr sz="2000">
              <a:solidFill>
                <a:srgbClr val="00FF00"/>
              </a:solidFill>
            </a:endParaRPr>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 sz="2000" strike="sngStrike"/>
              <a:t>Even when available, replication can be non-trivial</a:t>
            </a:r>
            <a:r>
              <a:rPr lang="en" sz="2000"/>
              <a:t> </a:t>
            </a:r>
            <a:r>
              <a:rPr lang="en" sz="2000">
                <a:solidFill>
                  <a:srgbClr val="00FF00"/>
                </a:solidFill>
              </a:rPr>
              <a:t>Trivial replication</a:t>
            </a:r>
            <a:endParaRPr sz="2000">
              <a:solidFill>
                <a:srgbClr val="00FF00"/>
              </a:solidFill>
            </a:endParaRPr>
          </a:p>
        </p:txBody>
      </p:sp>
      <p:pic>
        <p:nvPicPr>
          <p:cNvPr id="240" name="Google Shape;240;p28"/>
          <p:cNvPicPr preferRelativeResize="0"/>
          <p:nvPr/>
        </p:nvPicPr>
        <p:blipFill>
          <a:blip r:embed="rId3">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sp>
        <p:nvSpPr>
          <p:cNvPr id="241" name="Google Shape;241;p28"/>
          <p:cNvSpPr txBox="1"/>
          <p:nvPr/>
        </p:nvSpPr>
        <p:spPr>
          <a:xfrm>
            <a:off x="731400" y="2244850"/>
            <a:ext cx="457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a:t>
            </a:r>
            <a:endParaRPr sz="2300">
              <a:latin typeface="Helvetica Neue"/>
              <a:ea typeface="Helvetica Neue"/>
              <a:cs typeface="Helvetica Neue"/>
              <a:sym typeface="Helvetica Neue"/>
            </a:endParaRPr>
          </a:p>
        </p:txBody>
      </p:sp>
      <p:sp>
        <p:nvSpPr>
          <p:cNvPr id="242" name="Google Shape;242;p28"/>
          <p:cNvSpPr txBox="1"/>
          <p:nvPr/>
        </p:nvSpPr>
        <p:spPr>
          <a:xfrm>
            <a:off x="731400" y="2571750"/>
            <a:ext cx="457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a:t>
            </a:r>
            <a:endParaRPr sz="2300">
              <a:latin typeface="Helvetica Neue"/>
              <a:ea typeface="Helvetica Neue"/>
              <a:cs typeface="Helvetica Neue"/>
              <a:sym typeface="Helvetica Neue"/>
            </a:endParaRPr>
          </a:p>
        </p:txBody>
      </p:sp>
      <p:sp>
        <p:nvSpPr>
          <p:cNvPr id="243" name="Google Shape;243;p28"/>
          <p:cNvSpPr txBox="1"/>
          <p:nvPr/>
        </p:nvSpPr>
        <p:spPr>
          <a:xfrm>
            <a:off x="731400" y="2931225"/>
            <a:ext cx="457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a:t>
            </a:r>
            <a:endParaRPr sz="2300">
              <a:latin typeface="Helvetica Neue"/>
              <a:ea typeface="Helvetica Neue"/>
              <a:cs typeface="Helvetica Neue"/>
              <a:sym typeface="Helvetica Neue"/>
            </a:endParaRPr>
          </a:p>
        </p:txBody>
      </p:sp>
      <p:sp>
        <p:nvSpPr>
          <p:cNvPr id="244" name="Google Shape;244;p28"/>
          <p:cNvSpPr txBox="1"/>
          <p:nvPr/>
        </p:nvSpPr>
        <p:spPr>
          <a:xfrm>
            <a:off x="731400" y="3290650"/>
            <a:ext cx="457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a:t>
            </a:r>
            <a:endParaRPr sz="2300">
              <a:latin typeface="Helvetica Neue"/>
              <a:ea typeface="Helvetica Neue"/>
              <a:cs typeface="Helvetica Neue"/>
              <a:sym typeface="Helvetica Neue"/>
            </a:endParaRPr>
          </a:p>
        </p:txBody>
      </p:sp>
      <p:sp>
        <p:nvSpPr>
          <p:cNvPr id="245" name="Google Shape;245;p28"/>
          <p:cNvSpPr txBox="1"/>
          <p:nvPr/>
        </p:nvSpPr>
        <p:spPr>
          <a:xfrm>
            <a:off x="731400" y="4009550"/>
            <a:ext cx="457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a:t>
            </a:r>
            <a:endParaRPr sz="2300">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9"/>
          <p:cNvSpPr txBox="1"/>
          <p:nvPr>
            <p:ph idx="1" type="body"/>
          </p:nvPr>
        </p:nvSpPr>
        <p:spPr>
          <a:xfrm>
            <a:off x="731400" y="1568725"/>
            <a:ext cx="9144000" cy="357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Storage Limits</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Deepnote: 5GB free</a:t>
            </a:r>
            <a:endParaRPr sz="2000"/>
          </a:p>
          <a:p>
            <a:pPr indent="-355600" lvl="0" marL="457200" rtl="0" algn="l">
              <a:spcBef>
                <a:spcPts val="0"/>
              </a:spcBef>
              <a:spcAft>
                <a:spcPts val="0"/>
              </a:spcAft>
              <a:buSzPts val="2000"/>
              <a:buChar char="❏"/>
            </a:pPr>
            <a:r>
              <a:rPr lang="en" sz="2000"/>
              <a:t>GitHub: 100MB files / 100GB repos (under 5GB recommended)</a:t>
            </a:r>
            <a:endParaRPr sz="2000"/>
          </a:p>
          <a:p>
            <a:pPr indent="-355600" lvl="0" marL="457200" rtl="0" algn="l">
              <a:spcBef>
                <a:spcPts val="0"/>
              </a:spcBef>
              <a:spcAft>
                <a:spcPts val="0"/>
              </a:spcAft>
              <a:buSzPts val="2000"/>
              <a:buChar char="❏"/>
            </a:pPr>
            <a:r>
              <a:rPr lang="en" sz="2000"/>
              <a:t>Google Colab: 2GB files / ~77GB proj free (</a:t>
            </a:r>
            <a:r>
              <a:rPr lang="en" sz="2000"/>
              <a:t>Pro offers</a:t>
            </a:r>
            <a:r>
              <a:rPr lang="en" sz="2000"/>
              <a:t> up to 700GB)</a:t>
            </a:r>
            <a:endParaRPr sz="2000"/>
          </a:p>
          <a:p>
            <a:pPr indent="-355600" lvl="0" marL="457200" rtl="0" algn="l">
              <a:spcBef>
                <a:spcPts val="0"/>
              </a:spcBef>
              <a:spcAft>
                <a:spcPts val="0"/>
              </a:spcAft>
              <a:buSzPts val="2000"/>
              <a:buChar char="❏"/>
            </a:pPr>
            <a:r>
              <a:rPr lang="en" sz="2000"/>
              <a:t>CoCalc: 3GB free (64GB–64TB offered for astronomical prices)</a:t>
            </a:r>
            <a:endParaRPr sz="2000"/>
          </a:p>
          <a:p>
            <a:pPr indent="-355600" lvl="0" marL="457200" rtl="0" algn="l">
              <a:spcBef>
                <a:spcPts val="0"/>
              </a:spcBef>
              <a:spcAft>
                <a:spcPts val="0"/>
              </a:spcAft>
              <a:buSzPts val="2000"/>
              <a:buChar char="❏"/>
            </a:pPr>
            <a:r>
              <a:rPr lang="en" sz="2000"/>
              <a:t>Self-hosted container: whatever you can afford </a:t>
            </a:r>
            <a:r>
              <a:rPr i="1" lang="en" sz="2000"/>
              <a:t>indefinitely</a:t>
            </a:r>
            <a:endParaRPr i="1" sz="2000"/>
          </a:p>
          <a:p>
            <a:pPr indent="0" lvl="0" marL="457200" rtl="0" algn="l">
              <a:spcBef>
                <a:spcPts val="0"/>
              </a:spcBef>
              <a:spcAft>
                <a:spcPts val="0"/>
              </a:spcAft>
              <a:buNone/>
            </a:pPr>
            <a:r>
              <a:t/>
            </a:r>
            <a:endParaRPr sz="2000"/>
          </a:p>
          <a:p>
            <a:pPr indent="0" lvl="0" marL="0" rtl="0" algn="l">
              <a:spcBef>
                <a:spcPts val="0"/>
              </a:spcBef>
              <a:spcAft>
                <a:spcPts val="0"/>
              </a:spcAft>
              <a:buNone/>
            </a:pPr>
            <a:r>
              <a:rPr lang="en" sz="2000"/>
              <a:t>Can’t link to cloud storage in your paper</a:t>
            </a:r>
            <a:endParaRPr sz="2000"/>
          </a:p>
        </p:txBody>
      </p:sp>
      <p:sp>
        <p:nvSpPr>
          <p:cNvPr id="251" name="Google Shape;251;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Big data is a challenge</a:t>
            </a:r>
            <a:endParaRPr/>
          </a:p>
        </p:txBody>
      </p:sp>
      <p:pic>
        <p:nvPicPr>
          <p:cNvPr id="252" name="Google Shape;252;p29"/>
          <p:cNvPicPr preferRelativeResize="0"/>
          <p:nvPr/>
        </p:nvPicPr>
        <p:blipFill>
          <a:blip r:embed="rId3">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Journals </a:t>
            </a:r>
            <a:r>
              <a:rPr lang="en"/>
              <a:t>decide</a:t>
            </a:r>
            <a:r>
              <a:rPr lang="en"/>
              <a:t> how you represent code</a:t>
            </a:r>
            <a:endParaRPr/>
          </a:p>
        </p:txBody>
      </p:sp>
      <p:sp>
        <p:nvSpPr>
          <p:cNvPr id="258" name="Google Shape;258;p30"/>
          <p:cNvSpPr txBox="1"/>
          <p:nvPr>
            <p:ph idx="1" type="body"/>
          </p:nvPr>
        </p:nvSpPr>
        <p:spPr>
          <a:xfrm>
            <a:off x="731400" y="1568725"/>
            <a:ext cx="9144000" cy="35748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Text vs images</a:t>
            </a:r>
            <a:endParaRPr sz="2000"/>
          </a:p>
          <a:p>
            <a:pPr indent="-355600" lvl="0" marL="457200" rtl="0" algn="l">
              <a:spcBef>
                <a:spcPts val="0"/>
              </a:spcBef>
              <a:spcAft>
                <a:spcPts val="0"/>
              </a:spcAft>
              <a:buSzPts val="2000"/>
              <a:buChar char="❏"/>
            </a:pPr>
            <a:r>
              <a:rPr lang="en" sz="2000"/>
              <a:t>Special fonts?</a:t>
            </a:r>
            <a:endParaRPr sz="2000"/>
          </a:p>
          <a:p>
            <a:pPr indent="-355600" lvl="0" marL="457200" rtl="0" algn="l">
              <a:spcBef>
                <a:spcPts val="0"/>
              </a:spcBef>
              <a:spcAft>
                <a:spcPts val="0"/>
              </a:spcAft>
              <a:buSzPts val="2000"/>
              <a:buChar char="❏"/>
            </a:pPr>
            <a:r>
              <a:rPr lang="en" sz="2000"/>
              <a:t>Which images count as figures?</a:t>
            </a:r>
            <a:endParaRPr sz="2000"/>
          </a:p>
          <a:p>
            <a:pPr indent="-355600" lvl="0" marL="457200" rtl="0" algn="l">
              <a:spcBef>
                <a:spcPts val="0"/>
              </a:spcBef>
              <a:spcAft>
                <a:spcPts val="0"/>
              </a:spcAft>
              <a:buSzPts val="2000"/>
              <a:buChar char="❏"/>
            </a:pPr>
            <a:r>
              <a:rPr lang="en" sz="2000"/>
              <a:t>Figure limits</a:t>
            </a:r>
            <a:endParaRPr sz="2000"/>
          </a:p>
          <a:p>
            <a:pPr indent="-355600" lvl="0" marL="457200" rtl="0" algn="l">
              <a:spcBef>
                <a:spcPts val="0"/>
              </a:spcBef>
              <a:spcAft>
                <a:spcPts val="0"/>
              </a:spcAft>
              <a:buSzPts val="2000"/>
              <a:buChar char="❏"/>
            </a:pPr>
            <a:r>
              <a:rPr lang="en" sz="2000"/>
              <a:t>Typesetting figures</a:t>
            </a:r>
            <a:endParaRPr sz="2000"/>
          </a:p>
        </p:txBody>
      </p:sp>
      <p:pic>
        <p:nvPicPr>
          <p:cNvPr id="259" name="Google Shape;259;p30"/>
          <p:cNvPicPr preferRelativeResize="0"/>
          <p:nvPr/>
        </p:nvPicPr>
        <p:blipFill>
          <a:blip r:embed="rId3">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Working with typesetters was tricky</a:t>
            </a:r>
            <a:endParaRPr/>
          </a:p>
        </p:txBody>
      </p:sp>
      <p:pic>
        <p:nvPicPr>
          <p:cNvPr id="265" name="Google Shape;265;p31"/>
          <p:cNvPicPr preferRelativeResize="0"/>
          <p:nvPr/>
        </p:nvPicPr>
        <p:blipFill>
          <a:blip r:embed="rId3">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pic>
        <p:nvPicPr>
          <p:cNvPr id="266" name="Google Shape;266;p31"/>
          <p:cNvPicPr preferRelativeResize="0"/>
          <p:nvPr/>
        </p:nvPicPr>
        <p:blipFill>
          <a:blip r:embed="rId4">
            <a:alphaModFix/>
          </a:blip>
          <a:stretch>
            <a:fillRect/>
          </a:stretch>
        </p:blipFill>
        <p:spPr>
          <a:xfrm>
            <a:off x="1146400" y="1003503"/>
            <a:ext cx="4056173" cy="4172847"/>
          </a:xfrm>
          <a:prstGeom prst="rect">
            <a:avLst/>
          </a:prstGeom>
          <a:noFill/>
          <a:ln>
            <a:noFill/>
          </a:ln>
        </p:spPr>
      </p:pic>
      <p:pic>
        <p:nvPicPr>
          <p:cNvPr id="267" name="Google Shape;267;p31"/>
          <p:cNvPicPr preferRelativeResize="0"/>
          <p:nvPr/>
        </p:nvPicPr>
        <p:blipFill rotWithShape="1">
          <a:blip r:embed="rId5">
            <a:alphaModFix/>
          </a:blip>
          <a:srcRect b="0" l="12526" r="35860" t="0"/>
          <a:stretch/>
        </p:blipFill>
        <p:spPr>
          <a:xfrm>
            <a:off x="5319992" y="1003500"/>
            <a:ext cx="3016406" cy="41728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This Talk</a:t>
            </a:r>
            <a:endParaRPr/>
          </a:p>
        </p:txBody>
      </p:sp>
      <p:sp>
        <p:nvSpPr>
          <p:cNvPr id="142" name="Google Shape;142;p14"/>
          <p:cNvSpPr txBox="1"/>
          <p:nvPr>
            <p:ph idx="1" type="body"/>
          </p:nvPr>
        </p:nvSpPr>
        <p:spPr>
          <a:xfrm>
            <a:off x="731400" y="1847400"/>
            <a:ext cx="8088900" cy="23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Open Science and Reproducibility Problems</a:t>
            </a:r>
            <a:endParaRPr sz="2000"/>
          </a:p>
          <a:p>
            <a:pPr indent="-355600" lvl="0" marL="457200" rtl="0" algn="l">
              <a:spcBef>
                <a:spcPts val="0"/>
              </a:spcBef>
              <a:spcAft>
                <a:spcPts val="0"/>
              </a:spcAft>
              <a:buSzPts val="2000"/>
              <a:buChar char="❏"/>
            </a:pPr>
            <a:r>
              <a:rPr lang="en" sz="2000"/>
              <a:t>Executable Papers Intro</a:t>
            </a:r>
            <a:endParaRPr sz="2000"/>
          </a:p>
          <a:p>
            <a:pPr indent="-355600" lvl="0" marL="457200" rtl="0" algn="l">
              <a:spcBef>
                <a:spcPts val="0"/>
              </a:spcBef>
              <a:spcAft>
                <a:spcPts val="0"/>
              </a:spcAft>
              <a:buSzPts val="2000"/>
              <a:buChar char="❏"/>
            </a:pPr>
            <a:r>
              <a:rPr lang="en" sz="2000"/>
              <a:t>Lessons Learned</a:t>
            </a:r>
            <a:endParaRPr sz="2000"/>
          </a:p>
        </p:txBody>
      </p:sp>
      <p:pic>
        <p:nvPicPr>
          <p:cNvPr id="143" name="Google Shape;143;p14"/>
          <p:cNvPicPr preferRelativeResize="0"/>
          <p:nvPr/>
        </p:nvPicPr>
        <p:blipFill>
          <a:blip r:embed="rId3">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Working with typesetters was tricky</a:t>
            </a:r>
            <a:endParaRPr/>
          </a:p>
        </p:txBody>
      </p:sp>
      <p:pic>
        <p:nvPicPr>
          <p:cNvPr id="273" name="Google Shape;273;p32"/>
          <p:cNvPicPr preferRelativeResize="0"/>
          <p:nvPr/>
        </p:nvPicPr>
        <p:blipFill>
          <a:blip r:embed="rId3">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pic>
        <p:nvPicPr>
          <p:cNvPr id="274" name="Google Shape;274;p32"/>
          <p:cNvPicPr preferRelativeResize="0"/>
          <p:nvPr/>
        </p:nvPicPr>
        <p:blipFill rotWithShape="1">
          <a:blip r:embed="rId4">
            <a:alphaModFix/>
          </a:blip>
          <a:srcRect b="0" l="12526" r="35860" t="0"/>
          <a:stretch/>
        </p:blipFill>
        <p:spPr>
          <a:xfrm>
            <a:off x="5319992" y="1003500"/>
            <a:ext cx="3016406" cy="4172849"/>
          </a:xfrm>
          <a:prstGeom prst="rect">
            <a:avLst/>
          </a:prstGeom>
          <a:noFill/>
          <a:ln>
            <a:noFill/>
          </a:ln>
        </p:spPr>
      </p:pic>
      <p:pic>
        <p:nvPicPr>
          <p:cNvPr id="275" name="Google Shape;275;p32"/>
          <p:cNvPicPr preferRelativeResize="0"/>
          <p:nvPr/>
        </p:nvPicPr>
        <p:blipFill>
          <a:blip r:embed="rId5">
            <a:alphaModFix/>
          </a:blip>
          <a:stretch>
            <a:fillRect/>
          </a:stretch>
        </p:blipFill>
        <p:spPr>
          <a:xfrm>
            <a:off x="1650814" y="0"/>
            <a:ext cx="3047347"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Conclusion</a:t>
            </a:r>
            <a:endParaRPr/>
          </a:p>
        </p:txBody>
      </p:sp>
      <p:sp>
        <p:nvSpPr>
          <p:cNvPr id="281" name="Google Shape;281;p33"/>
          <p:cNvSpPr txBox="1"/>
          <p:nvPr>
            <p:ph idx="1" type="body"/>
          </p:nvPr>
        </p:nvSpPr>
        <p:spPr>
          <a:xfrm>
            <a:off x="731400" y="1847400"/>
            <a:ext cx="8727300" cy="3012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Traditional papers face open science and reproducibility problems</a:t>
            </a:r>
            <a:endParaRPr sz="2000"/>
          </a:p>
          <a:p>
            <a:pPr indent="-355600" lvl="0" marL="457200" rtl="0" algn="l">
              <a:spcBef>
                <a:spcPts val="0"/>
              </a:spcBef>
              <a:spcAft>
                <a:spcPts val="0"/>
              </a:spcAft>
              <a:buSzPts val="2000"/>
              <a:buChar char="❏"/>
            </a:pPr>
            <a:r>
              <a:rPr lang="en" sz="2000"/>
              <a:t>Executable papers combine text and code</a:t>
            </a:r>
            <a:endParaRPr sz="2000"/>
          </a:p>
          <a:p>
            <a:pPr indent="-355600" lvl="0" marL="457200" rtl="0" algn="l">
              <a:spcBef>
                <a:spcPts val="0"/>
              </a:spcBef>
              <a:spcAft>
                <a:spcPts val="0"/>
              </a:spcAft>
              <a:buSzPts val="2000"/>
              <a:buChar char="❏"/>
            </a:pPr>
            <a:r>
              <a:rPr lang="en" sz="2000"/>
              <a:t>Lessons Learned:</a:t>
            </a:r>
            <a:endParaRPr sz="2000"/>
          </a:p>
          <a:p>
            <a:pPr indent="-355600" lvl="1" marL="914400" rtl="0" algn="l">
              <a:spcBef>
                <a:spcPts val="0"/>
              </a:spcBef>
              <a:spcAft>
                <a:spcPts val="0"/>
              </a:spcAft>
              <a:buSzPts val="2000"/>
              <a:buChar char="■"/>
            </a:pPr>
            <a:r>
              <a:rPr lang="en" sz="2000"/>
              <a:t>Executable papers solve problems</a:t>
            </a:r>
            <a:endParaRPr sz="2000"/>
          </a:p>
          <a:p>
            <a:pPr indent="-355600" lvl="1" marL="914400" rtl="0" algn="l">
              <a:spcBef>
                <a:spcPts val="0"/>
              </a:spcBef>
              <a:spcAft>
                <a:spcPts val="0"/>
              </a:spcAft>
              <a:buSzPts val="2000"/>
              <a:buChar char="■"/>
            </a:pPr>
            <a:r>
              <a:rPr lang="en" sz="2000"/>
              <a:t>Big data is a challenge</a:t>
            </a:r>
            <a:endParaRPr sz="2000"/>
          </a:p>
          <a:p>
            <a:pPr indent="-355600" lvl="1" marL="914400" rtl="0" algn="l">
              <a:spcBef>
                <a:spcPts val="0"/>
              </a:spcBef>
              <a:spcAft>
                <a:spcPts val="0"/>
              </a:spcAft>
              <a:buSzPts val="2000"/>
              <a:buChar char="■"/>
            </a:pPr>
            <a:r>
              <a:rPr lang="en" sz="2000"/>
              <a:t>Journals decide how you represent code</a:t>
            </a:r>
            <a:endParaRPr sz="2000"/>
          </a:p>
          <a:p>
            <a:pPr indent="-355600" lvl="1" marL="914400" rtl="0" algn="l">
              <a:spcBef>
                <a:spcPts val="0"/>
              </a:spcBef>
              <a:spcAft>
                <a:spcPts val="0"/>
              </a:spcAft>
              <a:buSzPts val="2000"/>
              <a:buChar char="■"/>
            </a:pPr>
            <a:r>
              <a:rPr lang="en" sz="2000"/>
              <a:t>Working with typersetters was tricky</a:t>
            </a:r>
            <a:endParaRPr sz="2000"/>
          </a:p>
        </p:txBody>
      </p:sp>
      <p:pic>
        <p:nvPicPr>
          <p:cNvPr id="282" name="Google Shape;282;p33"/>
          <p:cNvPicPr preferRelativeResize="0"/>
          <p:nvPr/>
        </p:nvPicPr>
        <p:blipFill>
          <a:blip r:embed="rId3">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4"/>
          <p:cNvSpPr txBox="1"/>
          <p:nvPr>
            <p:ph type="title"/>
          </p:nvPr>
        </p:nvSpPr>
        <p:spPr>
          <a:xfrm>
            <a:off x="731400" y="1997400"/>
            <a:ext cx="6569700" cy="27243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Thank you</a:t>
            </a:r>
            <a:endParaRPr sz="3300"/>
          </a:p>
          <a:p>
            <a:pPr indent="0" lvl="0" marL="0" rtl="0" algn="l">
              <a:spcBef>
                <a:spcPts val="0"/>
              </a:spcBef>
              <a:spcAft>
                <a:spcPts val="0"/>
              </a:spcAft>
              <a:buNone/>
            </a:pPr>
            <a:r>
              <a:t/>
            </a:r>
            <a:endParaRPr sz="3300"/>
          </a:p>
          <a:p>
            <a:pPr indent="0" lvl="0" marL="0" rtl="0" algn="l">
              <a:spcBef>
                <a:spcPts val="0"/>
              </a:spcBef>
              <a:spcAft>
                <a:spcPts val="0"/>
              </a:spcAft>
              <a:buNone/>
            </a:pPr>
            <a:r>
              <a:t/>
            </a:r>
            <a:endParaRPr sz="3300"/>
          </a:p>
          <a:p>
            <a:pPr indent="0" lvl="0" marL="0" rtl="0" algn="l">
              <a:spcBef>
                <a:spcPts val="0"/>
              </a:spcBef>
              <a:spcAft>
                <a:spcPts val="0"/>
              </a:spcAft>
              <a:buNone/>
            </a:pPr>
            <a:r>
              <a:rPr lang="en" sz="3300">
                <a:solidFill>
                  <a:schemeClr val="lt2"/>
                </a:solidFill>
              </a:rPr>
              <a:t>Contact me: </a:t>
            </a:r>
            <a:r>
              <a:rPr lang="en" sz="3300">
                <a:solidFill>
                  <a:schemeClr val="accent1"/>
                </a:solidFill>
              </a:rPr>
              <a:t>shawn.polson@lasp.colorado.edu</a:t>
            </a:r>
            <a:endParaRPr sz="330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 Executable Paper </a:t>
            </a:r>
            <a:endParaRPr/>
          </a:p>
        </p:txBody>
      </p:sp>
      <p:pic>
        <p:nvPicPr>
          <p:cNvPr id="149" name="Google Shape;149;p15"/>
          <p:cNvPicPr preferRelativeResize="0"/>
          <p:nvPr/>
        </p:nvPicPr>
        <p:blipFill>
          <a:blip r:embed="rId3">
            <a:alphaModFix/>
          </a:blip>
          <a:stretch>
            <a:fillRect/>
          </a:stretch>
        </p:blipFill>
        <p:spPr>
          <a:xfrm>
            <a:off x="1241075" y="1004175"/>
            <a:ext cx="3215176" cy="4139324"/>
          </a:xfrm>
          <a:prstGeom prst="rect">
            <a:avLst/>
          </a:prstGeom>
          <a:noFill/>
          <a:ln>
            <a:noFill/>
          </a:ln>
        </p:spPr>
      </p:pic>
      <p:pic>
        <p:nvPicPr>
          <p:cNvPr id="150" name="Google Shape;150;p15"/>
          <p:cNvPicPr preferRelativeResize="0"/>
          <p:nvPr/>
        </p:nvPicPr>
        <p:blipFill rotWithShape="1">
          <a:blip r:embed="rId4">
            <a:alphaModFix/>
          </a:blip>
          <a:srcRect b="0" l="0" r="1883" t="0"/>
          <a:stretch/>
        </p:blipFill>
        <p:spPr>
          <a:xfrm>
            <a:off x="4693850" y="1004175"/>
            <a:ext cx="3275650" cy="4139323"/>
          </a:xfrm>
          <a:prstGeom prst="rect">
            <a:avLst/>
          </a:prstGeom>
          <a:noFill/>
          <a:ln>
            <a:noFill/>
          </a:ln>
        </p:spPr>
      </p:pic>
      <p:pic>
        <p:nvPicPr>
          <p:cNvPr id="151" name="Google Shape;151;p15"/>
          <p:cNvPicPr preferRelativeResize="0"/>
          <p:nvPr/>
        </p:nvPicPr>
        <p:blipFill>
          <a:blip r:embed="rId5">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731400" y="1997400"/>
            <a:ext cx="4587000" cy="17085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Open Science </a:t>
            </a:r>
            <a:endParaRPr sz="3300"/>
          </a:p>
          <a:p>
            <a:pPr indent="0" lvl="0" marL="0" rtl="0" algn="l">
              <a:spcBef>
                <a:spcPts val="0"/>
              </a:spcBef>
              <a:spcAft>
                <a:spcPts val="0"/>
              </a:spcAft>
              <a:buNone/>
            </a:pPr>
            <a:r>
              <a:rPr lang="en" sz="3300"/>
              <a:t>and Reproducibility Problems</a:t>
            </a:r>
            <a:endParaRPr sz="3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Open Science and Reproducibility Problems</a:t>
            </a:r>
            <a:endParaRPr/>
          </a:p>
        </p:txBody>
      </p:sp>
      <p:sp>
        <p:nvSpPr>
          <p:cNvPr id="162" name="Google Shape;162;p17"/>
          <p:cNvSpPr txBox="1"/>
          <p:nvPr>
            <p:ph idx="1" type="body"/>
          </p:nvPr>
        </p:nvSpPr>
        <p:spPr>
          <a:xfrm>
            <a:off x="731400" y="1496475"/>
            <a:ext cx="7681200" cy="355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Six years since Nature “lifted the lid on the reproducibility crisis”</a:t>
            </a:r>
            <a:endParaRPr sz="2000"/>
          </a:p>
        </p:txBody>
      </p:sp>
      <p:pic>
        <p:nvPicPr>
          <p:cNvPr id="163" name="Google Shape;163;p17"/>
          <p:cNvPicPr preferRelativeResize="0"/>
          <p:nvPr/>
        </p:nvPicPr>
        <p:blipFill>
          <a:blip r:embed="rId3">
            <a:alphaModFix/>
          </a:blip>
          <a:stretch>
            <a:fillRect/>
          </a:stretch>
        </p:blipFill>
        <p:spPr>
          <a:xfrm>
            <a:off x="1847250" y="2078150"/>
            <a:ext cx="5449501" cy="3065350"/>
          </a:xfrm>
          <a:prstGeom prst="rect">
            <a:avLst/>
          </a:prstGeom>
          <a:noFill/>
          <a:ln>
            <a:noFill/>
          </a:ln>
        </p:spPr>
      </p:pic>
      <p:pic>
        <p:nvPicPr>
          <p:cNvPr id="164" name="Google Shape;164;p17"/>
          <p:cNvPicPr preferRelativeResize="0"/>
          <p:nvPr/>
        </p:nvPicPr>
        <p:blipFill>
          <a:blip r:embed="rId4">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Science and Reproducibility Problems</a:t>
            </a:r>
            <a:endParaRPr/>
          </a:p>
        </p:txBody>
      </p:sp>
      <p:sp>
        <p:nvSpPr>
          <p:cNvPr id="170" name="Google Shape;170;p18"/>
          <p:cNvSpPr txBox="1"/>
          <p:nvPr>
            <p:ph idx="1" type="body"/>
          </p:nvPr>
        </p:nvSpPr>
        <p:spPr>
          <a:xfrm>
            <a:off x="731400" y="1568725"/>
            <a:ext cx="7793400" cy="357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Traditional publications face reproducibility problems</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Missing raw or original data</a:t>
            </a:r>
            <a:endParaRPr sz="2000"/>
          </a:p>
          <a:p>
            <a:pPr indent="-355600" lvl="0" marL="457200" rtl="0" algn="l">
              <a:spcBef>
                <a:spcPts val="0"/>
              </a:spcBef>
              <a:spcAft>
                <a:spcPts val="0"/>
              </a:spcAft>
              <a:buSzPts val="2000"/>
              <a:buChar char="❏"/>
            </a:pPr>
            <a:r>
              <a:rPr lang="en" sz="2000"/>
              <a:t>Lack of a tidied-up version of the data</a:t>
            </a:r>
            <a:endParaRPr sz="2000"/>
          </a:p>
          <a:p>
            <a:pPr indent="-355600" lvl="0" marL="457200" rtl="0" algn="l">
              <a:spcBef>
                <a:spcPts val="0"/>
              </a:spcBef>
              <a:spcAft>
                <a:spcPts val="0"/>
              </a:spcAft>
              <a:buSzPts val="2000"/>
              <a:buChar char="❏"/>
            </a:pPr>
            <a:r>
              <a:rPr lang="en" sz="2000"/>
              <a:t>No source code available</a:t>
            </a:r>
            <a:endParaRPr sz="2000"/>
          </a:p>
          <a:p>
            <a:pPr indent="-355600" lvl="0" marL="457200" rtl="0" algn="l">
              <a:spcBef>
                <a:spcPts val="0"/>
              </a:spcBef>
              <a:spcAft>
                <a:spcPts val="0"/>
              </a:spcAft>
              <a:buSzPts val="2000"/>
              <a:buChar char="❏"/>
            </a:pPr>
            <a:r>
              <a:rPr lang="en" sz="2000"/>
              <a:t>Lacking </a:t>
            </a:r>
            <a:r>
              <a:rPr lang="en" sz="2000"/>
              <a:t>software</a:t>
            </a:r>
            <a:r>
              <a:rPr lang="en" sz="2000"/>
              <a:t> to run the experiment</a:t>
            </a:r>
            <a:endParaRPr sz="2000"/>
          </a:p>
        </p:txBody>
      </p:sp>
      <p:pic>
        <p:nvPicPr>
          <p:cNvPr id="171" name="Google Shape;171;p18"/>
          <p:cNvPicPr preferRelativeResize="0"/>
          <p:nvPr/>
        </p:nvPicPr>
        <p:blipFill>
          <a:blip r:embed="rId3">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Science and Reproducibility Problems</a:t>
            </a:r>
            <a:endParaRPr/>
          </a:p>
        </p:txBody>
      </p:sp>
      <p:sp>
        <p:nvSpPr>
          <p:cNvPr id="177" name="Google Shape;177;p19"/>
          <p:cNvSpPr txBox="1"/>
          <p:nvPr>
            <p:ph idx="1" type="body"/>
          </p:nvPr>
        </p:nvSpPr>
        <p:spPr>
          <a:xfrm>
            <a:off x="731400" y="1568725"/>
            <a:ext cx="7793400" cy="357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Traditional publications face reproducibility problems</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Missing raw or original data</a:t>
            </a:r>
            <a:endParaRPr sz="2000"/>
          </a:p>
          <a:p>
            <a:pPr indent="-355600" lvl="0" marL="457200" rtl="0" algn="l">
              <a:spcBef>
                <a:spcPts val="0"/>
              </a:spcBef>
              <a:spcAft>
                <a:spcPts val="0"/>
              </a:spcAft>
              <a:buSzPts val="2000"/>
              <a:buChar char="❏"/>
            </a:pPr>
            <a:r>
              <a:rPr lang="en" sz="2000"/>
              <a:t>Lack of a tidied-up version of the data</a:t>
            </a:r>
            <a:endParaRPr sz="2000"/>
          </a:p>
          <a:p>
            <a:pPr indent="-355600" lvl="0" marL="457200" rtl="0" algn="l">
              <a:spcBef>
                <a:spcPts val="0"/>
              </a:spcBef>
              <a:spcAft>
                <a:spcPts val="0"/>
              </a:spcAft>
              <a:buSzPts val="2000"/>
              <a:buChar char="❏"/>
            </a:pPr>
            <a:r>
              <a:rPr lang="en" sz="2000"/>
              <a:t>No source code available</a:t>
            </a:r>
            <a:endParaRPr sz="2000"/>
          </a:p>
          <a:p>
            <a:pPr indent="-355600" lvl="0" marL="457200" rtl="0" algn="l">
              <a:spcBef>
                <a:spcPts val="0"/>
              </a:spcBef>
              <a:spcAft>
                <a:spcPts val="0"/>
              </a:spcAft>
              <a:buSzPts val="2000"/>
              <a:buChar char="❏"/>
            </a:pPr>
            <a:r>
              <a:rPr lang="en" sz="2000"/>
              <a:t>Lacking software to run the experiment</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Even when available, replication can be non-trivial</a:t>
            </a:r>
            <a:endParaRPr sz="2000"/>
          </a:p>
        </p:txBody>
      </p:sp>
      <p:pic>
        <p:nvPicPr>
          <p:cNvPr id="178" name="Google Shape;178;p19"/>
          <p:cNvPicPr preferRelativeResize="0"/>
          <p:nvPr/>
        </p:nvPicPr>
        <p:blipFill>
          <a:blip r:embed="rId3">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0"/>
          <p:cNvSpPr txBox="1"/>
          <p:nvPr>
            <p:ph type="title"/>
          </p:nvPr>
        </p:nvSpPr>
        <p:spPr>
          <a:xfrm>
            <a:off x="731400" y="19974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300"/>
              <a:t>Executable Papers</a:t>
            </a:r>
            <a:endParaRPr sz="3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Executable Papers</a:t>
            </a:r>
            <a:endParaRPr/>
          </a:p>
        </p:txBody>
      </p:sp>
      <p:sp>
        <p:nvSpPr>
          <p:cNvPr id="189" name="Google Shape;189;p21"/>
          <p:cNvSpPr txBox="1"/>
          <p:nvPr>
            <p:ph idx="1" type="body"/>
          </p:nvPr>
        </p:nvSpPr>
        <p:spPr>
          <a:xfrm>
            <a:off x="731400" y="1957950"/>
            <a:ext cx="7681200" cy="122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a:t>
            </a:r>
            <a:r>
              <a:rPr lang="en" sz="2000"/>
              <a:t>Interactive pieces of software that combine text, data, and code to enable readers to reproduce every step taken to arrive at a publication’s conclusions</a:t>
            </a:r>
            <a:r>
              <a:rPr lang="en" sz="2200"/>
              <a:t>”</a:t>
            </a:r>
            <a:endParaRPr sz="2000"/>
          </a:p>
        </p:txBody>
      </p:sp>
      <p:pic>
        <p:nvPicPr>
          <p:cNvPr id="190" name="Google Shape;190;p21"/>
          <p:cNvPicPr preferRelativeResize="0"/>
          <p:nvPr/>
        </p:nvPicPr>
        <p:blipFill>
          <a:blip r:embed="rId3">
            <a:alphaModFix/>
          </a:blip>
          <a:stretch>
            <a:fillRect/>
          </a:stretch>
        </p:blipFill>
        <p:spPr>
          <a:xfrm>
            <a:off x="8336400" y="4335900"/>
            <a:ext cx="807600" cy="807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E69138"/>
      </a:lt2>
      <a:accent1>
        <a:srgbClr val="6FA8DC"/>
      </a:accent1>
      <a:accent2>
        <a:srgbClr val="EECE1A"/>
      </a:accent2>
      <a:accent3>
        <a:srgbClr val="4E5567"/>
      </a:accent3>
      <a:accent4>
        <a:srgbClr val="F4D6AD"/>
      </a:accent4>
      <a:accent5>
        <a:srgbClr val="7890CD"/>
      </a:accent5>
      <a:accent6>
        <a:srgbClr val="F15E22"/>
      </a:accent6>
      <a:hlink>
        <a:srgbClr val="6FA8DC"/>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