
<file path=[Content_Types].xml><?xml version="1.0" encoding="utf-8"?>
<Types xmlns="http://schemas.openxmlformats.org/package/2006/content-types">
  <Default Extension="mov" ContentType="video/quicktime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raphik"/>
        <a:ea typeface="Graphik"/>
        <a:cs typeface="Graphik"/>
        <a:sym typeface="Graphik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raphik"/>
        <a:ea typeface="Graphik"/>
        <a:cs typeface="Graphik"/>
        <a:sym typeface="Graphik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raphik"/>
        <a:ea typeface="Graphik"/>
        <a:cs typeface="Graphik"/>
        <a:sym typeface="Graphik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raphik"/>
        <a:ea typeface="Graphik"/>
        <a:cs typeface="Graphik"/>
        <a:sym typeface="Graphik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raphik"/>
        <a:ea typeface="Graphik"/>
        <a:cs typeface="Graphik"/>
        <a:sym typeface="Graphik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raphik"/>
        <a:ea typeface="Graphik"/>
        <a:cs typeface="Graphik"/>
        <a:sym typeface="Graphik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raphik"/>
        <a:ea typeface="Graphik"/>
        <a:cs typeface="Graphik"/>
        <a:sym typeface="Graphik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raphik"/>
        <a:ea typeface="Graphik"/>
        <a:cs typeface="Graphik"/>
        <a:sym typeface="Graphik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raphik"/>
        <a:ea typeface="Graphik"/>
        <a:cs typeface="Graphik"/>
        <a:sym typeface="Graphik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803"/>
    <p:restoredTop sz="94707"/>
  </p:normalViewPr>
  <p:slideViewPr>
    <p:cSldViewPr snapToGrid="0">
      <p:cViewPr varScale="1">
        <p:scale>
          <a:sx n="135" d="100"/>
          <a:sy n="135" d="100"/>
        </p:scale>
        <p:origin x="626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6" name="Shape 7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8" name="Shape 31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CCMC CAMEL tool ensures the transparency, inclusion, and collaboration in validation studies.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4" name="Shape 32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CCMC CAMEL tool ensures the transparency, inclusion, and collaboration in validation studies.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" descr="Imag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" y="965"/>
            <a:ext cx="12966578" cy="880516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70000" y="6424301"/>
            <a:ext cx="10464800" cy="321241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9" name="200px-NASA_logo.svg.png" descr="200px-NASA_logo.sv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7042" y="186529"/>
            <a:ext cx="1762960" cy="14632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3514" y="141540"/>
            <a:ext cx="1530393" cy="15532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1" y="141540"/>
            <a:ext cx="1946221" cy="1553235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00639" y="9296400"/>
            <a:ext cx="396749" cy="3990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pic>
        <p:nvPicPr>
          <p:cNvPr id="30" name="Image" descr="Imag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9196" y="9315008"/>
            <a:ext cx="12966579" cy="40651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CCMC-logo-words-below-transparent-no-white-outline.png" descr="CCMC-logo-words-below-transparent-no-white-outline.png"/>
          <p:cNvPicPr>
            <a:picLocks noChangeAspect="1"/>
          </p:cNvPicPr>
          <p:nvPr/>
        </p:nvPicPr>
        <p:blipFill>
          <a:blip r:embed="rId3"/>
          <a:srcRect r="15840"/>
          <a:stretch>
            <a:fillRect/>
          </a:stretch>
        </p:blipFill>
        <p:spPr>
          <a:xfrm>
            <a:off x="77656" y="9003375"/>
            <a:ext cx="699607" cy="699498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200px-NASA_logo.svg.png" descr="200px-NASA_logo.sv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00452" y="9003375"/>
            <a:ext cx="843014" cy="699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10853" y="8979529"/>
            <a:ext cx="736393" cy="747383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2023 DASH Conference - Assessment of thermospheric models in NASA/CCMC ecosystem"/>
          <p:cNvSpPr txBox="1"/>
          <p:nvPr/>
        </p:nvSpPr>
        <p:spPr>
          <a:xfrm>
            <a:off x="979587" y="9309099"/>
            <a:ext cx="9848419" cy="4041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800" u="sng"/>
            </a:lvl1pPr>
          </a:lstStyle>
          <a:p>
            <a:r>
              <a:t>2023 DASH Conference - Assessment of thermospheric models in NASA/CCMC ecosystem </a:t>
            </a:r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92825" y="9213600"/>
            <a:ext cx="419150" cy="4064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Image" descr="Imag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9196" y="9315008"/>
            <a:ext cx="12966579" cy="406512"/>
          </a:xfrm>
          <a:prstGeom prst="rect">
            <a:avLst/>
          </a:prstGeom>
          <a:ln w="12700">
            <a:miter lim="400000"/>
          </a:ln>
        </p:spPr>
      </p:pic>
      <p:sp>
        <p:nvSpPr>
          <p:cNvPr id="5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53" name="CCMC-logo-words-below-transparent-no-white-outline.png" descr="CCMC-logo-words-below-transparent-no-white-outline.png"/>
          <p:cNvPicPr>
            <a:picLocks noChangeAspect="1"/>
          </p:cNvPicPr>
          <p:nvPr/>
        </p:nvPicPr>
        <p:blipFill>
          <a:blip r:embed="rId3"/>
          <a:srcRect r="15840"/>
          <a:stretch>
            <a:fillRect/>
          </a:stretch>
        </p:blipFill>
        <p:spPr>
          <a:xfrm>
            <a:off x="77656" y="9003375"/>
            <a:ext cx="699607" cy="699498"/>
          </a:xfrm>
          <a:prstGeom prst="rect">
            <a:avLst/>
          </a:prstGeom>
          <a:ln w="12700">
            <a:miter lim="400000"/>
          </a:ln>
        </p:spPr>
      </p:pic>
      <p:pic>
        <p:nvPicPr>
          <p:cNvPr id="54" name="200px-NASA_logo.svg.png" descr="200px-NASA_logo.sv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00452" y="9003375"/>
            <a:ext cx="843014" cy="699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5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10853" y="8979529"/>
            <a:ext cx="736393" cy="747383"/>
          </a:xfrm>
          <a:prstGeom prst="rect">
            <a:avLst/>
          </a:prstGeom>
          <a:ln w="12700">
            <a:miter lim="400000"/>
          </a:ln>
        </p:spPr>
      </p:pic>
      <p:sp>
        <p:nvSpPr>
          <p:cNvPr id="5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7" name="2023 DASH Conference - Assessment of thermospheric models in NASA/CCMC ecosystem"/>
          <p:cNvSpPr txBox="1"/>
          <p:nvPr/>
        </p:nvSpPr>
        <p:spPr>
          <a:xfrm>
            <a:off x="979587" y="9309099"/>
            <a:ext cx="9848419" cy="4041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800" u="sng"/>
            </a:lvl1pPr>
          </a:lstStyle>
          <a:p>
            <a:r>
              <a:t>2023 DASH Conference - Assessment of thermospheric models in NASA/CCMC ecosystem 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Image" descr="Imag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9196" y="9315008"/>
            <a:ext cx="12966579" cy="406512"/>
          </a:xfrm>
          <a:prstGeom prst="rect">
            <a:avLst/>
          </a:prstGeom>
          <a:ln w="12700">
            <a:miter lim="400000"/>
          </a:ln>
        </p:spPr>
      </p:pic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729662" y="9315008"/>
            <a:ext cx="419150" cy="4064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66" name="CCMC-logo-words-below-transparent-no-white-outline.png" descr="CCMC-logo-words-below-transparent-no-white-outline.png"/>
          <p:cNvPicPr>
            <a:picLocks noChangeAspect="1"/>
          </p:cNvPicPr>
          <p:nvPr/>
        </p:nvPicPr>
        <p:blipFill>
          <a:blip r:embed="rId3"/>
          <a:srcRect r="15840"/>
          <a:stretch>
            <a:fillRect/>
          </a:stretch>
        </p:blipFill>
        <p:spPr>
          <a:xfrm>
            <a:off x="77656" y="9003375"/>
            <a:ext cx="699607" cy="699498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200px-NASA_logo.svg.png" descr="200px-NASA_logo.sv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00452" y="9003375"/>
            <a:ext cx="843014" cy="699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8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10853" y="8979529"/>
            <a:ext cx="736393" cy="747383"/>
          </a:xfrm>
          <a:prstGeom prst="rect">
            <a:avLst/>
          </a:prstGeom>
          <a:ln w="12700">
            <a:miter lim="400000"/>
          </a:ln>
        </p:spPr>
      </p:pic>
      <p:sp>
        <p:nvSpPr>
          <p:cNvPr id="69" name="2023 DASH Conference - Assessment of thermospheric models in NASA/CCMC ecosystem"/>
          <p:cNvSpPr txBox="1"/>
          <p:nvPr/>
        </p:nvSpPr>
        <p:spPr>
          <a:xfrm>
            <a:off x="979587" y="9309099"/>
            <a:ext cx="9848419" cy="4041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800" u="sng"/>
            </a:lvl1pPr>
          </a:lstStyle>
          <a:p>
            <a:r>
              <a:t>2023 DASH Conference - Assessment of thermospheric models in NASA/CCMC ecosystem 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ti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pic>
        <p:nvPicPr>
          <p:cNvPr id="3" name="Image" descr="Image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19196" y="9315008"/>
            <a:ext cx="12966579" cy="406512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CCMC-logo-words-below-transparent-no-white-outline.png" descr="CCMC-logo-words-below-transparent-no-white-outline.png"/>
          <p:cNvPicPr>
            <a:picLocks noChangeAspect="1"/>
          </p:cNvPicPr>
          <p:nvPr/>
        </p:nvPicPr>
        <p:blipFill>
          <a:blip r:embed="rId8"/>
          <a:srcRect r="15840"/>
          <a:stretch>
            <a:fillRect/>
          </a:stretch>
        </p:blipFill>
        <p:spPr>
          <a:xfrm>
            <a:off x="77656" y="9003375"/>
            <a:ext cx="699607" cy="699498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200px-NASA_logo.svg.png" descr="200px-NASA_logo.svg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00452" y="9003375"/>
            <a:ext cx="843014" cy="699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10853" y="8979529"/>
            <a:ext cx="736393" cy="747383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731500" y="9309100"/>
            <a:ext cx="419150" cy="4064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0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" name="2023 DASH Conference - Assessment of thermospheric models in NASA/CCMC ecosystem"/>
          <p:cNvSpPr txBox="1"/>
          <p:nvPr/>
        </p:nvSpPr>
        <p:spPr>
          <a:xfrm>
            <a:off x="979587" y="9309099"/>
            <a:ext cx="9848419" cy="4041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800" u="sng"/>
            </a:lvl1pPr>
          </a:lstStyle>
          <a:p>
            <a:r>
              <a:t>2023 DASH Conference - Assessment of thermospheric models in NASA/CCMC ecosystem </a:t>
            </a:r>
          </a:p>
        </p:txBody>
      </p:sp>
      <p:sp>
        <p:nvSpPr>
          <p:cNvPr id="9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 SemiBold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 SemiBold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 SemiBold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 SemiBold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 SemiBold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 SemiBold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 SemiBold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 SemiBold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 SemiBold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Graphik"/>
          <a:ea typeface="Graphik"/>
          <a:cs typeface="Graphik"/>
          <a:sym typeface="Graphik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Graphik"/>
          <a:ea typeface="Graphik"/>
          <a:cs typeface="Graphik"/>
          <a:sym typeface="Graphik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Graphik"/>
          <a:ea typeface="Graphik"/>
          <a:cs typeface="Graphik"/>
          <a:sym typeface="Graphik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Graphik"/>
          <a:ea typeface="Graphik"/>
          <a:cs typeface="Graphik"/>
          <a:sym typeface="Graphik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Graphik"/>
          <a:ea typeface="Graphik"/>
          <a:cs typeface="Graphik"/>
          <a:sym typeface="Graphik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Graphik"/>
          <a:ea typeface="Graphik"/>
          <a:cs typeface="Graphik"/>
          <a:sym typeface="Graphik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Graphik"/>
          <a:ea typeface="Graphik"/>
          <a:cs typeface="Graphik"/>
          <a:sym typeface="Graphik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Graphik"/>
          <a:ea typeface="Graphik"/>
          <a:cs typeface="Graphik"/>
          <a:sym typeface="Graphik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Graphik"/>
          <a:ea typeface="Graphik"/>
          <a:cs typeface="Graphik"/>
          <a:sym typeface="Graphik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ourier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ourier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ourier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ourier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ourier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ourier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ourier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ourier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ourie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23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swat-cospar.org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git.smce.nasa.gov/ccmc-share/camel-data" TargetMode="Externa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Assessment of thermospheric models in NASA/CCMC ecosystem"/>
          <p:cNvSpPr txBox="1">
            <a:spLocks noGrp="1"/>
          </p:cNvSpPr>
          <p:nvPr>
            <p:ph type="ctrTitle"/>
          </p:nvPr>
        </p:nvSpPr>
        <p:spPr>
          <a:xfrm>
            <a:off x="19770" y="2697404"/>
            <a:ext cx="12965260" cy="3302001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r>
              <a:t>Assessment of thermospheric models in NASA/CCMC ecosystem</a:t>
            </a:r>
          </a:p>
        </p:txBody>
      </p:sp>
      <p:sp>
        <p:nvSpPr>
          <p:cNvPr id="79" name="Jack WANG, Jia YUE…"/>
          <p:cNvSpPr txBox="1">
            <a:spLocks noGrp="1"/>
          </p:cNvSpPr>
          <p:nvPr>
            <p:ph type="subTitle" sz="half" idx="1"/>
          </p:nvPr>
        </p:nvSpPr>
        <p:spPr>
          <a:xfrm>
            <a:off x="2971831" y="5623932"/>
            <a:ext cx="11130242" cy="4477870"/>
          </a:xfrm>
          <a:prstGeom prst="rect">
            <a:avLst/>
          </a:prstGeom>
        </p:spPr>
        <p:txBody>
          <a:bodyPr/>
          <a:lstStyle/>
          <a:p>
            <a:pPr algn="l">
              <a:defRPr sz="2800"/>
            </a:pPr>
            <a:r>
              <a:t>Jack WANG, Jia YUE</a:t>
            </a:r>
          </a:p>
          <a:p>
            <a:pPr algn="l">
              <a:defRPr sz="2800">
                <a:latin typeface="Graphik-Light"/>
                <a:ea typeface="Graphik-Light"/>
                <a:cs typeface="Graphik-Light"/>
                <a:sym typeface="Graphik Light"/>
              </a:defRPr>
            </a:pPr>
            <a:r>
              <a:t>CCMC, NASA GSFC, USA</a:t>
            </a:r>
          </a:p>
          <a:p>
            <a:pPr algn="l">
              <a:defRPr sz="2800">
                <a:latin typeface="Graphik-Light"/>
                <a:ea typeface="Graphik-Light"/>
                <a:cs typeface="Graphik-Light"/>
                <a:sym typeface="Graphik Light"/>
              </a:defRPr>
            </a:pPr>
            <a:r>
              <a:t>Catholic University of America, USA</a:t>
            </a:r>
          </a:p>
          <a:p>
            <a:pPr algn="l">
              <a:defRPr sz="300"/>
            </a:pPr>
            <a:endParaRPr/>
          </a:p>
          <a:p>
            <a:pPr algn="l">
              <a:defRPr sz="2800"/>
            </a:pPr>
            <a:r>
              <a:t>Richard MULLINI, Chiu WIEGAND, Masha M. KUZNETSOVA, </a:t>
            </a:r>
          </a:p>
          <a:p>
            <a:pPr algn="l">
              <a:defRPr sz="2800"/>
            </a:pPr>
            <a:r>
              <a:t>M. Leila MAYS,</a:t>
            </a:r>
          </a:p>
          <a:p>
            <a:pPr algn="l">
              <a:defRPr sz="2800">
                <a:latin typeface="Graphik-Light"/>
                <a:ea typeface="Graphik-Light"/>
                <a:cs typeface="Graphik-Light"/>
                <a:sym typeface="Graphik Light"/>
              </a:defRPr>
            </a:pPr>
            <a:r>
              <a:t>CCMC, NASA GSFC</a:t>
            </a:r>
          </a:p>
          <a:p>
            <a:pPr algn="l">
              <a:defRPr sz="2800"/>
            </a:pPr>
            <a:r>
              <a:t>Sean BRUINSMA</a:t>
            </a:r>
          </a:p>
          <a:p>
            <a:pPr algn="l">
              <a:defRPr sz="2800">
                <a:latin typeface="Graphik-Light"/>
                <a:ea typeface="Graphik-Light"/>
                <a:cs typeface="Graphik-Light"/>
                <a:sym typeface="Graphik Light"/>
              </a:defRPr>
            </a:pPr>
            <a:r>
              <a:t>Centre National D’Etudes Spatiales, France 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CAMEL Neutral Density Validation: Single Event Dataplots"/>
          <p:cNvSpPr txBox="1">
            <a:spLocks noGrp="1"/>
          </p:cNvSpPr>
          <p:nvPr>
            <p:ph type="title"/>
          </p:nvPr>
        </p:nvSpPr>
        <p:spPr>
          <a:xfrm>
            <a:off x="1861541" y="186555"/>
            <a:ext cx="11034327" cy="2159001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</a:lstStyle>
          <a:p>
            <a:r>
              <a:rPr dirty="0"/>
              <a:t>CAMEL Neutral Density Validation: Single Event Data </a:t>
            </a:r>
            <a:r>
              <a:rPr lang="en-US" dirty="0"/>
              <a:t>P</a:t>
            </a:r>
            <a:r>
              <a:rPr dirty="0"/>
              <a:t>lots</a:t>
            </a:r>
          </a:p>
        </p:txBody>
      </p:sp>
      <p:sp>
        <p:nvSpPr>
          <p:cNvPr id="2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10</a:t>
            </a:fld>
            <a:endParaRPr/>
          </a:p>
        </p:txBody>
      </p:sp>
      <p:pic>
        <p:nvPicPr>
          <p:cNvPr id="214" name="Screenshot 2023-07-28 at 17.04.19.png" descr="Screenshot 2023-07-28 at 17.04.19.png"/>
          <p:cNvPicPr>
            <a:picLocks noChangeAspect="1"/>
          </p:cNvPicPr>
          <p:nvPr/>
        </p:nvPicPr>
        <p:blipFill>
          <a:blip r:embed="rId4"/>
          <a:srcRect r="80279"/>
          <a:stretch>
            <a:fillRect/>
          </a:stretch>
        </p:blipFill>
        <p:spPr>
          <a:xfrm>
            <a:off x="244619" y="623515"/>
            <a:ext cx="1544000" cy="128523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15" name="Table 1"/>
          <p:cNvGraphicFramePr/>
          <p:nvPr/>
        </p:nvGraphicFramePr>
        <p:xfrm>
          <a:off x="580444" y="2277971"/>
          <a:ext cx="6075229" cy="1425736"/>
        </p:xfrm>
        <a:graphic>
          <a:graphicData uri="http://schemas.openxmlformats.org/drawingml/2006/table">
            <a:tbl>
              <a:tblPr bandRow="1">
                <a:tableStyleId>{C7B018BB-80A7-4F77-B60F-C8B233D01FF8}</a:tableStyleId>
              </a:tblPr>
              <a:tblGrid>
                <a:gridCol w="14905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84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25736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200">
                          <a:latin typeface="Graphik"/>
                          <a:ea typeface="Graphik"/>
                          <a:cs typeface="Graphik"/>
                          <a:sym typeface="Graphik"/>
                        </a:rPr>
                        <a:t>parameter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T w="12700">
                      <a:solidFill>
                        <a:srgbClr val="606060"/>
                      </a:solidFill>
                      <a:miter lim="400000"/>
                    </a:lnT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Density, Normalized density,
Observed-to-Computed (O/C) ratio,
Normalized O/C ratio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T w="12700">
                      <a:solidFill>
                        <a:srgbClr val="606060"/>
                      </a:solidFill>
                      <a:miter lim="400000"/>
                    </a:lnT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16" name="Screen Recording 2023-07-29 at 19.48.38.mov" descr="Screen Recording 2023-07-29 at 19.48.38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3759294"/>
            <a:ext cx="13004801" cy="48629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16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Screenshot 2023-07-29 at 17.27.45.png" descr="Screenshot 2023-07-29 at 17.27.45.png"/>
          <p:cNvPicPr>
            <a:picLocks noChangeAspect="1"/>
          </p:cNvPicPr>
          <p:nvPr/>
        </p:nvPicPr>
        <p:blipFill>
          <a:blip r:embed="rId2"/>
          <a:srcRect t="10597"/>
          <a:stretch>
            <a:fillRect/>
          </a:stretch>
        </p:blipFill>
        <p:spPr>
          <a:xfrm>
            <a:off x="203200" y="2872419"/>
            <a:ext cx="12598400" cy="4893631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11</a:t>
            </a:fld>
            <a:endParaRPr/>
          </a:p>
        </p:txBody>
      </p:sp>
      <p:pic>
        <p:nvPicPr>
          <p:cNvPr id="220" name="Screenshot 2023-07-28 at 17.04.19.png" descr="Screenshot 2023-07-28 at 17.04.19.png"/>
          <p:cNvPicPr>
            <a:picLocks noChangeAspect="1"/>
          </p:cNvPicPr>
          <p:nvPr/>
        </p:nvPicPr>
        <p:blipFill>
          <a:blip r:embed="rId3"/>
          <a:srcRect r="80279"/>
          <a:stretch>
            <a:fillRect/>
          </a:stretch>
        </p:blipFill>
        <p:spPr>
          <a:xfrm>
            <a:off x="244619" y="623515"/>
            <a:ext cx="1544000" cy="1285231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CAMEL Neutral Density Validation:…"/>
          <p:cNvSpPr txBox="1">
            <a:spLocks noGrp="1"/>
          </p:cNvSpPr>
          <p:nvPr>
            <p:ph type="title"/>
          </p:nvPr>
        </p:nvSpPr>
        <p:spPr>
          <a:xfrm>
            <a:off x="1861541" y="186555"/>
            <a:ext cx="10986295" cy="2159001"/>
          </a:xfrm>
          <a:prstGeom prst="rect">
            <a:avLst/>
          </a:prstGeom>
        </p:spPr>
        <p:txBody>
          <a:bodyPr/>
          <a:lstStyle/>
          <a:p>
            <a:pPr>
              <a:defRPr sz="4200"/>
            </a:pPr>
            <a:r>
              <a:t>CAMEL Neutral Density Validation: </a:t>
            </a:r>
          </a:p>
          <a:p>
            <a:pPr>
              <a:defRPr sz="4200"/>
            </a:pPr>
            <a:r>
              <a:t>Skillscore - Mean of Normalized Density Ratio</a:t>
            </a:r>
          </a:p>
        </p:txBody>
      </p:sp>
      <p:sp>
        <p:nvSpPr>
          <p:cNvPr id="222" name="Rectangle"/>
          <p:cNvSpPr/>
          <p:nvPr/>
        </p:nvSpPr>
        <p:spPr>
          <a:xfrm>
            <a:off x="1468717" y="6409266"/>
            <a:ext cx="11212979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23" name="NRLMSIS 2.0"/>
          <p:cNvSpPr txBox="1"/>
          <p:nvPr/>
        </p:nvSpPr>
        <p:spPr>
          <a:xfrm rot="3600000">
            <a:off x="1196526" y="7100948"/>
            <a:ext cx="1941882" cy="49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lvl1pPr>
          </a:lstStyle>
          <a:p>
            <a:r>
              <a:t>NRLMSIS 2.0</a:t>
            </a:r>
          </a:p>
        </p:txBody>
      </p:sp>
      <p:sp>
        <p:nvSpPr>
          <p:cNvPr id="224" name="CTIPe"/>
          <p:cNvSpPr txBox="1"/>
          <p:nvPr/>
        </p:nvSpPr>
        <p:spPr>
          <a:xfrm rot="3600000">
            <a:off x="2726045" y="6665326"/>
            <a:ext cx="934823" cy="49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r>
              <a:t>CTIPe</a:t>
            </a:r>
          </a:p>
        </p:txBody>
      </p:sp>
      <p:sp>
        <p:nvSpPr>
          <p:cNvPr id="225" name="DTM2013"/>
          <p:cNvSpPr txBox="1"/>
          <p:nvPr/>
        </p:nvSpPr>
        <p:spPr>
          <a:xfrm rot="3600000">
            <a:off x="3881290" y="6879006"/>
            <a:ext cx="1428294" cy="49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lvl1pPr>
          </a:lstStyle>
          <a:p>
            <a:r>
              <a:t>DTM2013</a:t>
            </a:r>
          </a:p>
        </p:txBody>
      </p:sp>
      <p:sp>
        <p:nvSpPr>
          <p:cNvPr id="226" name="DTM2020…"/>
          <p:cNvSpPr txBox="1"/>
          <p:nvPr/>
        </p:nvSpPr>
        <p:spPr>
          <a:xfrm rot="3600000">
            <a:off x="4962545" y="6999399"/>
            <a:ext cx="1935481" cy="885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t>DTM2020</a:t>
            </a:r>
          </a:p>
          <a:p>
            <a:pPr algn="l">
              <a:def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t>intermediate</a:t>
            </a:r>
          </a:p>
        </p:txBody>
      </p:sp>
      <p:sp>
        <p:nvSpPr>
          <p:cNvPr id="227" name="DTM2020…"/>
          <p:cNvSpPr txBox="1"/>
          <p:nvPr/>
        </p:nvSpPr>
        <p:spPr>
          <a:xfrm rot="3600000">
            <a:off x="6419511" y="6912686"/>
            <a:ext cx="1735227" cy="885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t>DTM2020</a:t>
            </a:r>
          </a:p>
          <a:p>
            <a:pPr algn="l">
              <a:def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t>operational</a:t>
            </a:r>
          </a:p>
        </p:txBody>
      </p:sp>
      <p:sp>
        <p:nvSpPr>
          <p:cNvPr id="228" name="GITM"/>
          <p:cNvSpPr txBox="1"/>
          <p:nvPr/>
        </p:nvSpPr>
        <p:spPr>
          <a:xfrm rot="3600000">
            <a:off x="7870695" y="6634839"/>
            <a:ext cx="864414" cy="49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r>
              <a:t>GITM</a:t>
            </a:r>
          </a:p>
        </p:txBody>
      </p:sp>
      <p:sp>
        <p:nvSpPr>
          <p:cNvPr id="229" name="JB2008"/>
          <p:cNvSpPr txBox="1"/>
          <p:nvPr/>
        </p:nvSpPr>
        <p:spPr>
          <a:xfrm rot="3600000">
            <a:off x="9103226" y="6778567"/>
            <a:ext cx="1196341" cy="49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lvl1pPr>
          </a:lstStyle>
          <a:p>
            <a:r>
              <a:t>JB2008</a:t>
            </a:r>
          </a:p>
        </p:txBody>
      </p:sp>
      <p:sp>
        <p:nvSpPr>
          <p:cNvPr id="230" name="TIE-GCM"/>
          <p:cNvSpPr txBox="1"/>
          <p:nvPr/>
        </p:nvSpPr>
        <p:spPr>
          <a:xfrm rot="3600000">
            <a:off x="10228720" y="7017562"/>
            <a:ext cx="1748276" cy="49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/>
          </a:lstStyle>
          <a:p>
            <a:r>
              <a:t>TIE-GCM</a:t>
            </a:r>
          </a:p>
        </p:txBody>
      </p:sp>
      <p:sp>
        <p:nvSpPr>
          <p:cNvPr id="231" name="WACCM-X"/>
          <p:cNvSpPr txBox="1"/>
          <p:nvPr/>
        </p:nvSpPr>
        <p:spPr>
          <a:xfrm rot="3600000">
            <a:off x="11569906" y="6936154"/>
            <a:ext cx="1560273" cy="49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r>
              <a:t>WACCM-X</a:t>
            </a:r>
          </a:p>
        </p:txBody>
      </p:sp>
      <p:sp>
        <p:nvSpPr>
          <p:cNvPr id="232" name="Line"/>
          <p:cNvSpPr/>
          <p:nvPr/>
        </p:nvSpPr>
        <p:spPr>
          <a:xfrm flipH="1" flipV="1">
            <a:off x="1229037" y="4766733"/>
            <a:ext cx="11445323" cy="1"/>
          </a:xfrm>
          <a:prstGeom prst="line">
            <a:avLst/>
          </a:prstGeom>
          <a:ln w="635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33" name="skills by phase"/>
          <p:cNvSpPr txBox="1"/>
          <p:nvPr/>
        </p:nvSpPr>
        <p:spPr>
          <a:xfrm>
            <a:off x="5569354" y="2760104"/>
            <a:ext cx="2764690" cy="6183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/>
            </a:lvl1pPr>
          </a:lstStyle>
          <a:p>
            <a:r>
              <a:t>skills by phase</a:t>
            </a:r>
          </a:p>
        </p:txBody>
      </p:sp>
      <p:sp>
        <p:nvSpPr>
          <p:cNvPr id="234" name="1.129"/>
          <p:cNvSpPr txBox="1"/>
          <p:nvPr/>
        </p:nvSpPr>
        <p:spPr>
          <a:xfrm rot="5400000">
            <a:off x="1107167" y="5762496"/>
            <a:ext cx="637680" cy="416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1900">
                <a:solidFill>
                  <a:srgbClr val="FFFFFF"/>
                </a:solidFill>
              </a:defRPr>
            </a:lvl1pPr>
          </a:lstStyle>
          <a:p>
            <a:r>
              <a:t>1.129</a:t>
            </a:r>
          </a:p>
        </p:txBody>
      </p:sp>
      <p:sp>
        <p:nvSpPr>
          <p:cNvPr id="235" name="1.116"/>
          <p:cNvSpPr txBox="1"/>
          <p:nvPr/>
        </p:nvSpPr>
        <p:spPr>
          <a:xfrm rot="5400000">
            <a:off x="1801272" y="5743675"/>
            <a:ext cx="600037" cy="416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1900">
                <a:solidFill>
                  <a:srgbClr val="FFFFFF"/>
                </a:solidFill>
              </a:defRPr>
            </a:lvl1pPr>
          </a:lstStyle>
          <a:p>
            <a:r>
              <a:t>1.116</a:t>
            </a:r>
          </a:p>
        </p:txBody>
      </p:sp>
      <p:sp>
        <p:nvSpPr>
          <p:cNvPr id="236" name="1.141"/>
          <p:cNvSpPr txBox="1"/>
          <p:nvPr/>
        </p:nvSpPr>
        <p:spPr>
          <a:xfrm rot="5400000">
            <a:off x="1468433" y="5739814"/>
            <a:ext cx="592316" cy="416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1900">
                <a:solidFill>
                  <a:srgbClr val="FFFFFF"/>
                </a:solidFill>
              </a:defRPr>
            </a:lvl1pPr>
          </a:lstStyle>
          <a:p>
            <a:r>
              <a:t>1.141</a:t>
            </a:r>
          </a:p>
        </p:txBody>
      </p:sp>
      <p:sp>
        <p:nvSpPr>
          <p:cNvPr id="237" name="1.297"/>
          <p:cNvSpPr txBox="1"/>
          <p:nvPr/>
        </p:nvSpPr>
        <p:spPr>
          <a:xfrm rot="5400000">
            <a:off x="2388113" y="5781317"/>
            <a:ext cx="675323" cy="416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1900">
                <a:solidFill>
                  <a:srgbClr val="FFFFFF"/>
                </a:solidFill>
              </a:defRPr>
            </a:lvl1pPr>
          </a:lstStyle>
          <a:p>
            <a:r>
              <a:t>1.297</a:t>
            </a:r>
          </a:p>
        </p:txBody>
      </p:sp>
      <p:sp>
        <p:nvSpPr>
          <p:cNvPr id="238" name="1.279"/>
          <p:cNvSpPr txBox="1"/>
          <p:nvPr/>
        </p:nvSpPr>
        <p:spPr>
          <a:xfrm rot="5400000">
            <a:off x="3049025" y="5783730"/>
            <a:ext cx="680150" cy="416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1900">
                <a:solidFill>
                  <a:srgbClr val="FFFFFF"/>
                </a:solidFill>
              </a:defRPr>
            </a:lvl1pPr>
          </a:lstStyle>
          <a:p>
            <a:r>
              <a:t>1.279</a:t>
            </a:r>
          </a:p>
        </p:txBody>
      </p:sp>
      <p:sp>
        <p:nvSpPr>
          <p:cNvPr id="239" name="1.316"/>
          <p:cNvSpPr txBox="1"/>
          <p:nvPr/>
        </p:nvSpPr>
        <p:spPr>
          <a:xfrm rot="5400000">
            <a:off x="2715736" y="5772631"/>
            <a:ext cx="657950" cy="416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1900">
                <a:solidFill>
                  <a:srgbClr val="FFFFFF"/>
                </a:solidFill>
              </a:defRPr>
            </a:lvl1pPr>
          </a:lstStyle>
          <a:p>
            <a:r>
              <a:t>1.316</a:t>
            </a:r>
          </a:p>
        </p:txBody>
      </p:sp>
      <p:sp>
        <p:nvSpPr>
          <p:cNvPr id="240" name="0.984"/>
          <p:cNvSpPr txBox="1"/>
          <p:nvPr/>
        </p:nvSpPr>
        <p:spPr>
          <a:xfrm rot="5400000">
            <a:off x="3602002" y="5827406"/>
            <a:ext cx="767501" cy="416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1900">
                <a:solidFill>
                  <a:srgbClr val="FFFFFF"/>
                </a:solidFill>
              </a:defRPr>
            </a:lvl1pPr>
          </a:lstStyle>
          <a:p>
            <a:r>
              <a:t>0.984</a:t>
            </a:r>
          </a:p>
        </p:txBody>
      </p:sp>
      <p:sp>
        <p:nvSpPr>
          <p:cNvPr id="241" name="0.983"/>
          <p:cNvSpPr txBox="1"/>
          <p:nvPr/>
        </p:nvSpPr>
        <p:spPr>
          <a:xfrm rot="5400000">
            <a:off x="4284501" y="5827044"/>
            <a:ext cx="766776" cy="416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1900">
                <a:solidFill>
                  <a:srgbClr val="FFFFFF"/>
                </a:solidFill>
              </a:defRPr>
            </a:lvl1pPr>
          </a:lstStyle>
          <a:p>
            <a:r>
              <a:t>0.983</a:t>
            </a:r>
          </a:p>
        </p:txBody>
      </p:sp>
      <p:sp>
        <p:nvSpPr>
          <p:cNvPr id="242" name="0.986"/>
          <p:cNvSpPr txBox="1"/>
          <p:nvPr/>
        </p:nvSpPr>
        <p:spPr>
          <a:xfrm rot="5400000">
            <a:off x="3942762" y="5827044"/>
            <a:ext cx="766776" cy="416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1900">
                <a:solidFill>
                  <a:srgbClr val="FFFFFF"/>
                </a:solidFill>
              </a:defRPr>
            </a:lvl1pPr>
          </a:lstStyle>
          <a:p>
            <a:r>
              <a:t>0.986</a:t>
            </a:r>
          </a:p>
        </p:txBody>
      </p:sp>
      <p:sp>
        <p:nvSpPr>
          <p:cNvPr id="243" name="1.023"/>
          <p:cNvSpPr txBox="1"/>
          <p:nvPr/>
        </p:nvSpPr>
        <p:spPr>
          <a:xfrm rot="5400000">
            <a:off x="4931088" y="5796398"/>
            <a:ext cx="705486" cy="416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1900">
                <a:solidFill>
                  <a:srgbClr val="FFFFFF"/>
                </a:solidFill>
              </a:defRPr>
            </a:lvl1pPr>
          </a:lstStyle>
          <a:p>
            <a:r>
              <a:t>1.023</a:t>
            </a:r>
          </a:p>
        </p:txBody>
      </p:sp>
      <p:sp>
        <p:nvSpPr>
          <p:cNvPr id="244" name="1.045"/>
          <p:cNvSpPr txBox="1"/>
          <p:nvPr/>
        </p:nvSpPr>
        <p:spPr>
          <a:xfrm rot="5400000">
            <a:off x="5606605" y="5798932"/>
            <a:ext cx="710553" cy="416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1900">
                <a:solidFill>
                  <a:srgbClr val="FFFFFF"/>
                </a:solidFill>
              </a:defRPr>
            </a:lvl1pPr>
          </a:lstStyle>
          <a:p>
            <a:r>
              <a:t>1.045</a:t>
            </a:r>
          </a:p>
        </p:txBody>
      </p:sp>
      <p:sp>
        <p:nvSpPr>
          <p:cNvPr id="245" name="1.001"/>
          <p:cNvSpPr txBox="1"/>
          <p:nvPr/>
        </p:nvSpPr>
        <p:spPr>
          <a:xfrm rot="5400000">
            <a:off x="5274307" y="5786988"/>
            <a:ext cx="686664" cy="416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1900">
                <a:solidFill>
                  <a:srgbClr val="FFFFFF"/>
                </a:solidFill>
              </a:defRPr>
            </a:lvl1pPr>
          </a:lstStyle>
          <a:p>
            <a:r>
              <a:t>1.001</a:t>
            </a:r>
          </a:p>
        </p:txBody>
      </p:sp>
      <p:sp>
        <p:nvSpPr>
          <p:cNvPr id="246" name="1.059"/>
          <p:cNvSpPr txBox="1"/>
          <p:nvPr/>
        </p:nvSpPr>
        <p:spPr>
          <a:xfrm rot="5400000">
            <a:off x="6193562" y="5801104"/>
            <a:ext cx="714897" cy="416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1900">
                <a:solidFill>
                  <a:srgbClr val="FFFFFF"/>
                </a:solidFill>
              </a:defRPr>
            </a:lvl1pPr>
          </a:lstStyle>
          <a:p>
            <a:r>
              <a:t>1.059</a:t>
            </a:r>
          </a:p>
        </p:txBody>
      </p:sp>
      <p:sp>
        <p:nvSpPr>
          <p:cNvPr id="247" name="1.071"/>
          <p:cNvSpPr txBox="1"/>
          <p:nvPr/>
        </p:nvSpPr>
        <p:spPr>
          <a:xfrm rot="5400000">
            <a:off x="6935971" y="5763340"/>
            <a:ext cx="639369" cy="416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1900">
                <a:solidFill>
                  <a:srgbClr val="FFFFFF"/>
                </a:solidFill>
              </a:defRPr>
            </a:lvl1pPr>
          </a:lstStyle>
          <a:p>
            <a:r>
              <a:t>1.071</a:t>
            </a:r>
          </a:p>
        </p:txBody>
      </p:sp>
      <p:sp>
        <p:nvSpPr>
          <p:cNvPr id="248" name="1.048"/>
          <p:cNvSpPr txBox="1"/>
          <p:nvPr/>
        </p:nvSpPr>
        <p:spPr>
          <a:xfrm rot="5400000">
            <a:off x="6539915" y="5801345"/>
            <a:ext cx="715379" cy="416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1900">
                <a:solidFill>
                  <a:srgbClr val="FFFFFF"/>
                </a:solidFill>
              </a:defRPr>
            </a:lvl1pPr>
          </a:lstStyle>
          <a:p>
            <a:r>
              <a:t>1.048</a:t>
            </a:r>
          </a:p>
        </p:txBody>
      </p:sp>
      <p:sp>
        <p:nvSpPr>
          <p:cNvPr id="249" name="1.190"/>
          <p:cNvSpPr txBox="1"/>
          <p:nvPr/>
        </p:nvSpPr>
        <p:spPr>
          <a:xfrm rot="5400000">
            <a:off x="7505844" y="5776612"/>
            <a:ext cx="665913" cy="416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1900">
                <a:solidFill>
                  <a:srgbClr val="FFFFFF"/>
                </a:solidFill>
              </a:defRPr>
            </a:lvl1pPr>
          </a:lstStyle>
          <a:p>
            <a:r>
              <a:t>1.190</a:t>
            </a:r>
          </a:p>
        </p:txBody>
      </p:sp>
      <p:sp>
        <p:nvSpPr>
          <p:cNvPr id="250" name="1.210"/>
          <p:cNvSpPr txBox="1"/>
          <p:nvPr/>
        </p:nvSpPr>
        <p:spPr>
          <a:xfrm rot="5400000">
            <a:off x="7852549" y="5777698"/>
            <a:ext cx="668084" cy="416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1900">
                <a:solidFill>
                  <a:srgbClr val="FFFFFF"/>
                </a:solidFill>
              </a:defRPr>
            </a:lvl1pPr>
          </a:lstStyle>
          <a:p>
            <a:r>
              <a:t>1.210</a:t>
            </a:r>
          </a:p>
        </p:txBody>
      </p:sp>
      <p:sp>
        <p:nvSpPr>
          <p:cNvPr id="251" name="1.033"/>
          <p:cNvSpPr txBox="1"/>
          <p:nvPr/>
        </p:nvSpPr>
        <p:spPr>
          <a:xfrm rot="5400000">
            <a:off x="8775815" y="5801828"/>
            <a:ext cx="716345" cy="416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1900">
                <a:solidFill>
                  <a:srgbClr val="FFFFFF"/>
                </a:solidFill>
              </a:defRPr>
            </a:lvl1pPr>
          </a:lstStyle>
          <a:p>
            <a:r>
              <a:t>1.033</a:t>
            </a:r>
          </a:p>
        </p:txBody>
      </p:sp>
      <p:sp>
        <p:nvSpPr>
          <p:cNvPr id="252" name="1.023"/>
          <p:cNvSpPr txBox="1"/>
          <p:nvPr/>
        </p:nvSpPr>
        <p:spPr>
          <a:xfrm rot="5400000">
            <a:off x="9457187" y="5796398"/>
            <a:ext cx="705486" cy="416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1900">
                <a:solidFill>
                  <a:srgbClr val="FFFFFF"/>
                </a:solidFill>
              </a:defRPr>
            </a:lvl1pPr>
          </a:lstStyle>
          <a:p>
            <a:r>
              <a:t>1.023</a:t>
            </a:r>
          </a:p>
        </p:txBody>
      </p:sp>
      <p:sp>
        <p:nvSpPr>
          <p:cNvPr id="253" name="1.042"/>
          <p:cNvSpPr txBox="1"/>
          <p:nvPr/>
        </p:nvSpPr>
        <p:spPr>
          <a:xfrm rot="5400000">
            <a:off x="9096488" y="5794951"/>
            <a:ext cx="702590" cy="416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1900">
                <a:solidFill>
                  <a:srgbClr val="FFFFFF"/>
                </a:solidFill>
              </a:defRPr>
            </a:lvl1pPr>
          </a:lstStyle>
          <a:p>
            <a:r>
              <a:t>1.042</a:t>
            </a:r>
          </a:p>
        </p:txBody>
      </p:sp>
      <p:sp>
        <p:nvSpPr>
          <p:cNvPr id="254" name="1.018"/>
          <p:cNvSpPr txBox="1"/>
          <p:nvPr/>
        </p:nvSpPr>
        <p:spPr>
          <a:xfrm rot="5400000">
            <a:off x="10070700" y="5778060"/>
            <a:ext cx="668809" cy="416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1900">
                <a:solidFill>
                  <a:srgbClr val="FFFFFF"/>
                </a:solidFill>
              </a:defRPr>
            </a:lvl1pPr>
          </a:lstStyle>
          <a:p>
            <a:r>
              <a:t>1.018</a:t>
            </a:r>
          </a:p>
        </p:txBody>
      </p:sp>
      <p:sp>
        <p:nvSpPr>
          <p:cNvPr id="255" name="1.094"/>
          <p:cNvSpPr txBox="1"/>
          <p:nvPr/>
        </p:nvSpPr>
        <p:spPr>
          <a:xfrm rot="5400000">
            <a:off x="10731031" y="5803517"/>
            <a:ext cx="719722" cy="416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1900">
                <a:solidFill>
                  <a:srgbClr val="FFFFFF"/>
                </a:solidFill>
              </a:defRPr>
            </a:lvl1pPr>
          </a:lstStyle>
          <a:p>
            <a:r>
              <a:t>1.094</a:t>
            </a:r>
          </a:p>
        </p:txBody>
      </p:sp>
      <p:sp>
        <p:nvSpPr>
          <p:cNvPr id="256" name="0.943"/>
          <p:cNvSpPr txBox="1"/>
          <p:nvPr/>
        </p:nvSpPr>
        <p:spPr>
          <a:xfrm rot="5400000">
            <a:off x="10358107" y="5827647"/>
            <a:ext cx="767983" cy="416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1900">
                <a:solidFill>
                  <a:srgbClr val="FFFFFF"/>
                </a:solidFill>
              </a:defRPr>
            </a:lvl1pPr>
          </a:lstStyle>
          <a:p>
            <a:r>
              <a:t>0.943</a:t>
            </a:r>
          </a:p>
        </p:txBody>
      </p:sp>
      <p:sp>
        <p:nvSpPr>
          <p:cNvPr id="257" name="1.099"/>
          <p:cNvSpPr txBox="1"/>
          <p:nvPr/>
        </p:nvSpPr>
        <p:spPr>
          <a:xfrm rot="5400000">
            <a:off x="11343623" y="5804482"/>
            <a:ext cx="721653" cy="416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1900">
                <a:solidFill>
                  <a:srgbClr val="FFFFFF"/>
                </a:solidFill>
              </a:defRPr>
            </a:lvl1pPr>
          </a:lstStyle>
          <a:p>
            <a:r>
              <a:t>1.099</a:t>
            </a:r>
          </a:p>
        </p:txBody>
      </p:sp>
      <p:sp>
        <p:nvSpPr>
          <p:cNvPr id="258" name="1.116"/>
          <p:cNvSpPr txBox="1"/>
          <p:nvPr/>
        </p:nvSpPr>
        <p:spPr>
          <a:xfrm rot="5400000">
            <a:off x="12067607" y="5743675"/>
            <a:ext cx="600038" cy="416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1900">
                <a:solidFill>
                  <a:srgbClr val="FFFFFF"/>
                </a:solidFill>
              </a:defRPr>
            </a:lvl1pPr>
          </a:lstStyle>
          <a:p>
            <a:r>
              <a:t>1.116</a:t>
            </a:r>
          </a:p>
        </p:txBody>
      </p:sp>
      <p:sp>
        <p:nvSpPr>
          <p:cNvPr id="259" name="1.083"/>
          <p:cNvSpPr txBox="1"/>
          <p:nvPr/>
        </p:nvSpPr>
        <p:spPr>
          <a:xfrm rot="5400000">
            <a:off x="11680232" y="5801587"/>
            <a:ext cx="715862" cy="416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1900">
                <a:solidFill>
                  <a:srgbClr val="FFFFFF"/>
                </a:solidFill>
              </a:defRPr>
            </a:lvl1pPr>
          </a:lstStyle>
          <a:p>
            <a:r>
              <a:t>1.083</a:t>
            </a:r>
          </a:p>
        </p:txBody>
      </p:sp>
      <p:sp>
        <p:nvSpPr>
          <p:cNvPr id="260" name="main phase"/>
          <p:cNvSpPr txBox="1"/>
          <p:nvPr/>
        </p:nvSpPr>
        <p:spPr>
          <a:xfrm>
            <a:off x="9274912" y="2126001"/>
            <a:ext cx="2934374" cy="618364"/>
          </a:xfrm>
          <a:prstGeom prst="rect">
            <a:avLst/>
          </a:prstGeom>
          <a:solidFill>
            <a:srgbClr val="5CC99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100">
                <a:solidFill>
                  <a:srgbClr val="FFFFFF"/>
                </a:solidFill>
              </a:defRPr>
            </a:lvl1pPr>
          </a:lstStyle>
          <a:p>
            <a:r>
              <a:t>main phase</a:t>
            </a:r>
          </a:p>
        </p:txBody>
      </p:sp>
      <p:sp>
        <p:nvSpPr>
          <p:cNvPr id="261" name="recovery phase"/>
          <p:cNvSpPr txBox="1"/>
          <p:nvPr/>
        </p:nvSpPr>
        <p:spPr>
          <a:xfrm>
            <a:off x="9274912" y="2760104"/>
            <a:ext cx="2934374" cy="618364"/>
          </a:xfrm>
          <a:prstGeom prst="rect">
            <a:avLst/>
          </a:prstGeom>
          <a:solidFill>
            <a:srgbClr val="DD604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100">
                <a:solidFill>
                  <a:srgbClr val="FFFFFF"/>
                </a:solidFill>
              </a:defRPr>
            </a:lvl1pPr>
          </a:lstStyle>
          <a:p>
            <a:r>
              <a:t>recovery phase</a:t>
            </a:r>
          </a:p>
        </p:txBody>
      </p:sp>
      <p:sp>
        <p:nvSpPr>
          <p:cNvPr id="262" name="average"/>
          <p:cNvSpPr txBox="1"/>
          <p:nvPr/>
        </p:nvSpPr>
        <p:spPr>
          <a:xfrm>
            <a:off x="9274912" y="3391618"/>
            <a:ext cx="2934374" cy="618364"/>
          </a:xfrm>
          <a:prstGeom prst="rect">
            <a:avLst/>
          </a:prstGeom>
          <a:solidFill>
            <a:srgbClr val="656EF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100">
                <a:solidFill>
                  <a:srgbClr val="FFFFFF"/>
                </a:solidFill>
              </a:defRPr>
            </a:lvl1pPr>
          </a:lstStyle>
          <a:p>
            <a:r>
              <a:t>average</a:t>
            </a:r>
          </a:p>
        </p:txBody>
      </p:sp>
      <p:sp>
        <p:nvSpPr>
          <p:cNvPr id="263" name="&gt;1 underestimated…"/>
          <p:cNvSpPr txBox="1"/>
          <p:nvPr/>
        </p:nvSpPr>
        <p:spPr>
          <a:xfrm>
            <a:off x="1136589" y="1993104"/>
            <a:ext cx="3491853" cy="16597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1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&gt;1 underestimated</a:t>
            </a:r>
          </a:p>
          <a:p>
            <a:pPr algn="l">
              <a:defRPr sz="31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1 = best score</a:t>
            </a:r>
          </a:p>
          <a:p>
            <a:pPr algn="l">
              <a:defRPr sz="31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&lt;1 overestimated</a:t>
            </a:r>
          </a:p>
        </p:txBody>
      </p:sp>
      <p:sp>
        <p:nvSpPr>
          <p:cNvPr id="264" name="1.171"/>
          <p:cNvSpPr txBox="1"/>
          <p:nvPr/>
        </p:nvSpPr>
        <p:spPr>
          <a:xfrm rot="5400000">
            <a:off x="8222568" y="5744360"/>
            <a:ext cx="577355" cy="416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1900">
                <a:solidFill>
                  <a:srgbClr val="FFFFFF"/>
                </a:solidFill>
              </a:defRPr>
            </a:lvl1pPr>
          </a:lstStyle>
          <a:p>
            <a:r>
              <a:t>1.171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12</a:t>
            </a:fld>
            <a:endParaRPr/>
          </a:p>
        </p:txBody>
      </p:sp>
      <p:pic>
        <p:nvPicPr>
          <p:cNvPr id="267" name="driver.png" descr="driv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82976" y="2811322"/>
            <a:ext cx="6616826" cy="3327510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Future outlook: unify drivers for model assessment"/>
          <p:cNvSpPr txBox="1">
            <a:spLocks noGrp="1"/>
          </p:cNvSpPr>
          <p:nvPr>
            <p:ph type="title" idx="4294967295"/>
          </p:nvPr>
        </p:nvSpPr>
        <p:spPr>
          <a:xfrm>
            <a:off x="-461002" y="-254000"/>
            <a:ext cx="13926804" cy="2159000"/>
          </a:xfrm>
          <a:prstGeom prst="rect">
            <a:avLst/>
          </a:prstGeom>
        </p:spPr>
        <p:txBody>
          <a:bodyPr/>
          <a:lstStyle>
            <a:lvl1pPr>
              <a:defRPr sz="4500"/>
            </a:lvl1pPr>
          </a:lstStyle>
          <a:p>
            <a:r>
              <a:t>Future outlook: unify drivers for model assessment</a:t>
            </a:r>
          </a:p>
        </p:txBody>
      </p:sp>
      <p:pic>
        <p:nvPicPr>
          <p:cNvPr id="269" name="chaotic system.png" descr="chaotic syste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5399" y="1417454"/>
            <a:ext cx="4967732" cy="348421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5" name="Group"/>
          <p:cNvGrpSpPr/>
          <p:nvPr/>
        </p:nvGrpSpPr>
        <p:grpSpPr>
          <a:xfrm>
            <a:off x="7260501" y="1104160"/>
            <a:ext cx="5949921" cy="4207051"/>
            <a:chOff x="-876300" y="0"/>
            <a:chExt cx="5949919" cy="4207050"/>
          </a:xfrm>
        </p:grpSpPr>
        <p:sp>
          <p:nvSpPr>
            <p:cNvPr id="270" name="Initial Condition Dominated"/>
            <p:cNvSpPr txBox="1"/>
            <p:nvPr/>
          </p:nvSpPr>
          <p:spPr>
            <a:xfrm>
              <a:off x="-876300" y="0"/>
              <a:ext cx="4275942" cy="5782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algn="l" defTabSz="457200">
                <a:defRPr sz="2300"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Initial Condition Dominated</a:t>
              </a:r>
            </a:p>
          </p:txBody>
        </p:sp>
        <p:sp>
          <p:nvSpPr>
            <p:cNvPr id="271" name="Forcing Dominated"/>
            <p:cNvSpPr txBox="1"/>
            <p:nvPr/>
          </p:nvSpPr>
          <p:spPr>
            <a:xfrm>
              <a:off x="-876300" y="3628783"/>
              <a:ext cx="4275942" cy="5782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algn="l" defTabSz="457200">
                <a:defRPr sz="2300"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Forcing Dominated</a:t>
              </a:r>
            </a:p>
          </p:txBody>
        </p:sp>
        <p:sp>
          <p:nvSpPr>
            <p:cNvPr id="272" name="weather"/>
            <p:cNvSpPr txBox="1"/>
            <p:nvPr/>
          </p:nvSpPr>
          <p:spPr>
            <a:xfrm>
              <a:off x="797678" y="694382"/>
              <a:ext cx="4275942" cy="5782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algn="l" defTabSz="457200">
                <a:defRPr sz="2300"/>
              </a:lvl1pPr>
            </a:lstStyle>
            <a:p>
              <a:r>
                <a:t>weather</a:t>
              </a:r>
            </a:p>
          </p:txBody>
        </p:sp>
        <p:sp>
          <p:nvSpPr>
            <p:cNvPr id="273" name="thermosphere/…"/>
            <p:cNvSpPr txBox="1"/>
            <p:nvPr/>
          </p:nvSpPr>
          <p:spPr>
            <a:xfrm>
              <a:off x="797678" y="1632408"/>
              <a:ext cx="2406566" cy="9422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457200">
                <a:defRPr sz="2300"/>
              </a:pPr>
              <a:r>
                <a:t>thermosphere/</a:t>
              </a:r>
            </a:p>
            <a:p>
              <a:pPr algn="l" defTabSz="457200">
                <a:defRPr sz="2300"/>
              </a:pPr>
              <a:r>
                <a:t>ionosphere</a:t>
              </a:r>
            </a:p>
          </p:txBody>
        </p:sp>
        <p:sp>
          <p:nvSpPr>
            <p:cNvPr id="274" name="magnetosphere"/>
            <p:cNvSpPr txBox="1"/>
            <p:nvPr/>
          </p:nvSpPr>
          <p:spPr>
            <a:xfrm>
              <a:off x="797678" y="2932918"/>
              <a:ext cx="4275942" cy="5782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algn="l" defTabSz="457200">
                <a:defRPr sz="2300"/>
              </a:lvl1pPr>
            </a:lstStyle>
            <a:p>
              <a:r>
                <a:t>magnetosphere</a:t>
              </a:r>
            </a:p>
          </p:txBody>
        </p:sp>
      </p:grpSp>
      <p:sp>
        <p:nvSpPr>
          <p:cNvPr id="276" name="Line"/>
          <p:cNvSpPr/>
          <p:nvPr/>
        </p:nvSpPr>
        <p:spPr>
          <a:xfrm>
            <a:off x="7769112" y="1748347"/>
            <a:ext cx="1" cy="2918677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13</a:t>
            </a:fld>
            <a:endParaRPr/>
          </a:p>
        </p:txBody>
      </p:sp>
      <p:pic>
        <p:nvPicPr>
          <p:cNvPr id="279" name="chaotic system.png" descr="chaotic syste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399" y="1417454"/>
            <a:ext cx="4967732" cy="34842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driver.png" descr="driv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82977" y="2811322"/>
            <a:ext cx="6616826" cy="3327510"/>
          </a:xfrm>
          <a:prstGeom prst="rect">
            <a:avLst/>
          </a:prstGeom>
          <a:ln w="12700">
            <a:miter lim="400000"/>
          </a:ln>
        </p:spPr>
      </p:pic>
      <p:sp>
        <p:nvSpPr>
          <p:cNvPr id="281" name="Future outlook: unify drivers for model assessment"/>
          <p:cNvSpPr txBox="1">
            <a:spLocks noGrp="1"/>
          </p:cNvSpPr>
          <p:nvPr>
            <p:ph type="title" idx="4294967295"/>
          </p:nvPr>
        </p:nvSpPr>
        <p:spPr>
          <a:xfrm>
            <a:off x="-461002" y="-254000"/>
            <a:ext cx="13926804" cy="2159000"/>
          </a:xfrm>
          <a:prstGeom prst="rect">
            <a:avLst/>
          </a:prstGeom>
        </p:spPr>
        <p:txBody>
          <a:bodyPr/>
          <a:lstStyle>
            <a:lvl1pPr>
              <a:defRPr sz="4500"/>
            </a:lvl1pPr>
          </a:lstStyle>
          <a:p>
            <a:r>
              <a:t>Future outlook: unify drivers for model assessment</a:t>
            </a:r>
          </a:p>
        </p:txBody>
      </p:sp>
      <p:grpSp>
        <p:nvGrpSpPr>
          <p:cNvPr id="287" name="Group"/>
          <p:cNvGrpSpPr/>
          <p:nvPr/>
        </p:nvGrpSpPr>
        <p:grpSpPr>
          <a:xfrm>
            <a:off x="7260501" y="1104160"/>
            <a:ext cx="5949921" cy="4207051"/>
            <a:chOff x="-876300" y="0"/>
            <a:chExt cx="5949919" cy="4207050"/>
          </a:xfrm>
        </p:grpSpPr>
        <p:sp>
          <p:nvSpPr>
            <p:cNvPr id="282" name="Initial Condition Dominated"/>
            <p:cNvSpPr txBox="1"/>
            <p:nvPr/>
          </p:nvSpPr>
          <p:spPr>
            <a:xfrm>
              <a:off x="-876300" y="0"/>
              <a:ext cx="4275942" cy="5782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algn="l" defTabSz="457200">
                <a:defRPr sz="2300"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Initial Condition Dominated</a:t>
              </a:r>
            </a:p>
          </p:txBody>
        </p:sp>
        <p:sp>
          <p:nvSpPr>
            <p:cNvPr id="283" name="Forcing Dominated"/>
            <p:cNvSpPr txBox="1"/>
            <p:nvPr/>
          </p:nvSpPr>
          <p:spPr>
            <a:xfrm>
              <a:off x="-876300" y="3628783"/>
              <a:ext cx="4275942" cy="5782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algn="l" defTabSz="457200">
                <a:defRPr sz="2300"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Forcing Dominated</a:t>
              </a:r>
            </a:p>
          </p:txBody>
        </p:sp>
        <p:sp>
          <p:nvSpPr>
            <p:cNvPr id="284" name="weather"/>
            <p:cNvSpPr txBox="1"/>
            <p:nvPr/>
          </p:nvSpPr>
          <p:spPr>
            <a:xfrm>
              <a:off x="797678" y="694382"/>
              <a:ext cx="4275942" cy="5782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algn="l" defTabSz="457200">
                <a:defRPr sz="2300"/>
              </a:lvl1pPr>
            </a:lstStyle>
            <a:p>
              <a:r>
                <a:t>weather</a:t>
              </a:r>
            </a:p>
          </p:txBody>
        </p:sp>
        <p:sp>
          <p:nvSpPr>
            <p:cNvPr id="285" name="thermosphere/…"/>
            <p:cNvSpPr txBox="1"/>
            <p:nvPr/>
          </p:nvSpPr>
          <p:spPr>
            <a:xfrm>
              <a:off x="797678" y="1632408"/>
              <a:ext cx="2406566" cy="9422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457200">
                <a:defRPr sz="2300"/>
              </a:pPr>
              <a:r>
                <a:t>thermosphere/</a:t>
              </a:r>
            </a:p>
            <a:p>
              <a:pPr algn="l" defTabSz="457200">
                <a:defRPr sz="2300"/>
              </a:pPr>
              <a:r>
                <a:t>ionosphere</a:t>
              </a:r>
            </a:p>
          </p:txBody>
        </p:sp>
        <p:sp>
          <p:nvSpPr>
            <p:cNvPr id="286" name="magnetosphere"/>
            <p:cNvSpPr txBox="1"/>
            <p:nvPr/>
          </p:nvSpPr>
          <p:spPr>
            <a:xfrm>
              <a:off x="797678" y="2932918"/>
              <a:ext cx="4275942" cy="5782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algn="l" defTabSz="457200">
                <a:defRPr sz="2300"/>
              </a:lvl1pPr>
            </a:lstStyle>
            <a:p>
              <a:r>
                <a:t>magnetosphere</a:t>
              </a:r>
            </a:p>
          </p:txBody>
        </p:sp>
      </p:grpSp>
      <p:sp>
        <p:nvSpPr>
          <p:cNvPr id="288" name="Line"/>
          <p:cNvSpPr/>
          <p:nvPr/>
        </p:nvSpPr>
        <p:spPr>
          <a:xfrm>
            <a:off x="7769112" y="1748347"/>
            <a:ext cx="1" cy="2918677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89" name="Rounded Rectangle"/>
          <p:cNvSpPr/>
          <p:nvPr/>
        </p:nvSpPr>
        <p:spPr>
          <a:xfrm>
            <a:off x="316799" y="7764721"/>
            <a:ext cx="6336732" cy="1011811"/>
          </a:xfrm>
          <a:prstGeom prst="roundRect">
            <a:avLst>
              <a:gd name="adj" fmla="val 18828"/>
            </a:avLst>
          </a:prstGeom>
          <a:solidFill>
            <a:srgbClr val="929292">
              <a:alpha val="45000"/>
            </a:srgbClr>
          </a:solidFill>
          <a:ln w="38100">
            <a:solidFill>
              <a:srgbClr val="5E5E5E">
                <a:alpha val="45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90" name="Rounded Rectangle"/>
          <p:cNvSpPr/>
          <p:nvPr/>
        </p:nvSpPr>
        <p:spPr>
          <a:xfrm>
            <a:off x="6726369" y="6620223"/>
            <a:ext cx="5926331" cy="2135885"/>
          </a:xfrm>
          <a:prstGeom prst="roundRect">
            <a:avLst>
              <a:gd name="adj" fmla="val 8919"/>
            </a:avLst>
          </a:prstGeom>
          <a:solidFill>
            <a:schemeClr val="accent5"/>
          </a:solidFill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91" name="Rounded Rectangle"/>
          <p:cNvSpPr/>
          <p:nvPr/>
        </p:nvSpPr>
        <p:spPr>
          <a:xfrm>
            <a:off x="315627" y="5467362"/>
            <a:ext cx="12373546" cy="974348"/>
          </a:xfrm>
          <a:prstGeom prst="roundRect">
            <a:avLst>
              <a:gd name="adj" fmla="val 19552"/>
            </a:avLst>
          </a:prstGeom>
          <a:solidFill>
            <a:srgbClr val="929292">
              <a:alpha val="45000"/>
            </a:srgbClr>
          </a:solidFill>
          <a:ln w="38100">
            <a:solidFill>
              <a:srgbClr val="5E5E5E">
                <a:alpha val="45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92" name="high-latitude…"/>
          <p:cNvSpPr txBox="1"/>
          <p:nvPr/>
        </p:nvSpPr>
        <p:spPr>
          <a:xfrm>
            <a:off x="543138" y="5511560"/>
            <a:ext cx="3731668" cy="88595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Graphik-Medium"/>
                <a:ea typeface="Graphik-Medium"/>
                <a:cs typeface="Graphik-Medium"/>
                <a:sym typeface="Graphik Medium"/>
              </a:defRPr>
            </a:pPr>
            <a:r>
              <a:t>high-latitude </a:t>
            </a:r>
          </a:p>
          <a:p>
            <a:pPr>
              <a:defRPr>
                <a:latin typeface="Graphik-Medium"/>
                <a:ea typeface="Graphik-Medium"/>
                <a:cs typeface="Graphik-Medium"/>
                <a:sym typeface="Graphik Medium"/>
              </a:defRPr>
            </a:pPr>
            <a:r>
              <a:t>electric potential models</a:t>
            </a:r>
          </a:p>
        </p:txBody>
      </p:sp>
      <p:sp>
        <p:nvSpPr>
          <p:cNvPr id="293" name="particle precipitation…"/>
          <p:cNvSpPr txBox="1"/>
          <p:nvPr/>
        </p:nvSpPr>
        <p:spPr>
          <a:xfrm>
            <a:off x="5525326" y="5511560"/>
            <a:ext cx="3171445" cy="88595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Graphik-Medium"/>
                <a:ea typeface="Graphik-Medium"/>
                <a:cs typeface="Graphik-Medium"/>
                <a:sym typeface="Graphik Medium"/>
              </a:defRPr>
            </a:pPr>
            <a:r>
              <a:t>particle precipitation</a:t>
            </a:r>
          </a:p>
          <a:p>
            <a:pPr>
              <a:defRPr>
                <a:latin typeface="Graphik-Medium"/>
                <a:ea typeface="Graphik-Medium"/>
                <a:cs typeface="Graphik-Medium"/>
                <a:sym typeface="Graphik Medium"/>
              </a:defRPr>
            </a:pPr>
            <a:r>
              <a:t>models</a:t>
            </a:r>
          </a:p>
        </p:txBody>
      </p:sp>
      <p:sp>
        <p:nvSpPr>
          <p:cNvPr id="294" name="solar irradiance…"/>
          <p:cNvSpPr txBox="1"/>
          <p:nvPr/>
        </p:nvSpPr>
        <p:spPr>
          <a:xfrm>
            <a:off x="9943939" y="5511560"/>
            <a:ext cx="2370126" cy="88595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Graphik-Medium"/>
                <a:ea typeface="Graphik-Medium"/>
                <a:cs typeface="Graphik-Medium"/>
                <a:sym typeface="Graphik Medium"/>
              </a:defRPr>
            </a:pPr>
            <a:r>
              <a:t>solar irradiance</a:t>
            </a:r>
          </a:p>
          <a:p>
            <a:pPr>
              <a:defRPr>
                <a:latin typeface="Graphik-Medium"/>
                <a:ea typeface="Graphik-Medium"/>
                <a:cs typeface="Graphik-Medium"/>
                <a:sym typeface="Graphik Medium"/>
              </a:defRPr>
            </a:pPr>
            <a:r>
              <a:t>models</a:t>
            </a:r>
          </a:p>
        </p:txBody>
      </p:sp>
      <p:grpSp>
        <p:nvGrpSpPr>
          <p:cNvPr id="297" name="Group"/>
          <p:cNvGrpSpPr/>
          <p:nvPr/>
        </p:nvGrpSpPr>
        <p:grpSpPr>
          <a:xfrm>
            <a:off x="316799" y="6605512"/>
            <a:ext cx="6336733" cy="999748"/>
            <a:chOff x="0" y="0"/>
            <a:chExt cx="6336731" cy="999746"/>
          </a:xfrm>
        </p:grpSpPr>
        <p:sp>
          <p:nvSpPr>
            <p:cNvPr id="295" name="Rounded Rectangle"/>
            <p:cNvSpPr/>
            <p:nvPr/>
          </p:nvSpPr>
          <p:spPr>
            <a:xfrm>
              <a:off x="0" y="0"/>
              <a:ext cx="6336731" cy="999746"/>
            </a:xfrm>
            <a:prstGeom prst="roundRect">
              <a:avLst>
                <a:gd name="adj" fmla="val 19055"/>
              </a:avLst>
            </a:prstGeom>
            <a:solidFill>
              <a:schemeClr val="accent4">
                <a:hueOff val="-461056"/>
                <a:satOff val="4338"/>
                <a:lumOff val="-10225"/>
              </a:schemeClr>
            </a:solidFill>
            <a:ln w="38100" cap="flat">
              <a:solidFill>
                <a:schemeClr val="accent4">
                  <a:hueOff val="-1081314"/>
                  <a:satOff val="4338"/>
                  <a:lumOff val="-8931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96" name="thermosphere/ionosphere models:  CTIPe, TIE-GCM, GITM"/>
            <p:cNvSpPr txBox="1"/>
            <p:nvPr/>
          </p:nvSpPr>
          <p:spPr>
            <a:xfrm>
              <a:off x="205199" y="79245"/>
              <a:ext cx="5926332" cy="84125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pPr>
              <a:r>
                <a:rPr b="1" dirty="0">
                  <a:latin typeface="GRAPHIK-SEMIBOLD" panose="020B0503030202060203" pitchFamily="34" charset="77"/>
                </a:rPr>
                <a:t>thermosphere/ionosphere models: </a:t>
              </a:r>
              <a:br>
                <a:rPr b="1" dirty="0">
                  <a:latin typeface="GRAPHIK-SEMIBOLD" panose="020B0503030202060203" pitchFamily="34" charset="77"/>
                </a:rPr>
              </a:br>
              <a:r>
                <a:rPr b="1" dirty="0" err="1">
                  <a:latin typeface="GRAPHIK-SEMIBOLD" panose="020B0503030202060203" pitchFamily="34" charset="77"/>
                </a:rPr>
                <a:t>CTIPe</a:t>
              </a:r>
              <a:r>
                <a:rPr b="1" dirty="0">
                  <a:latin typeface="GRAPHIK-SEMIBOLD" panose="020B0503030202060203" pitchFamily="34" charset="77"/>
                </a:rPr>
                <a:t>, TIE-GCM, GITM</a:t>
              </a:r>
            </a:p>
          </p:txBody>
        </p:sp>
      </p:grpSp>
      <p:sp>
        <p:nvSpPr>
          <p:cNvPr id="298" name="lower atmosphere…"/>
          <p:cNvSpPr txBox="1"/>
          <p:nvPr/>
        </p:nvSpPr>
        <p:spPr>
          <a:xfrm>
            <a:off x="549454" y="7813784"/>
            <a:ext cx="2740763" cy="88595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Graphik-Medium"/>
                <a:ea typeface="Graphik-Medium"/>
                <a:cs typeface="Graphik-Medium"/>
                <a:sym typeface="Graphik Medium"/>
              </a:defRPr>
            </a:pPr>
            <a:r>
              <a:t>lower atmosphere</a:t>
            </a:r>
          </a:p>
          <a:p>
            <a:pPr>
              <a:defRPr>
                <a:latin typeface="Graphik-Medium"/>
                <a:ea typeface="Graphik-Medium"/>
                <a:cs typeface="Graphik-Medium"/>
                <a:sym typeface="Graphik Medium"/>
              </a:defRPr>
            </a:pPr>
            <a:r>
              <a:t>models</a:t>
            </a:r>
          </a:p>
        </p:txBody>
      </p:sp>
      <p:sp>
        <p:nvSpPr>
          <p:cNvPr id="299" name="lower atmosphere…"/>
          <p:cNvSpPr txBox="1"/>
          <p:nvPr/>
        </p:nvSpPr>
        <p:spPr>
          <a:xfrm>
            <a:off x="3635930" y="7827650"/>
            <a:ext cx="2740763" cy="88595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Graphik-Medium"/>
                <a:ea typeface="Graphik-Medium"/>
                <a:cs typeface="Graphik-Medium"/>
                <a:sym typeface="Graphik Medium"/>
              </a:defRPr>
            </a:pPr>
            <a:r>
              <a:t>lower atmosphere</a:t>
            </a:r>
          </a:p>
          <a:p>
            <a:pPr>
              <a:defRPr>
                <a:latin typeface="Graphik-Medium"/>
                <a:ea typeface="Graphik-Medium"/>
                <a:cs typeface="Graphik-Medium"/>
                <a:sym typeface="Graphik Medium"/>
              </a:defRPr>
            </a:pPr>
            <a:r>
              <a:t>observations</a:t>
            </a:r>
          </a:p>
        </p:txBody>
      </p:sp>
      <p:sp>
        <p:nvSpPr>
          <p:cNvPr id="300" name="whole atmosphere models:…"/>
          <p:cNvSpPr txBox="1"/>
          <p:nvPr/>
        </p:nvSpPr>
        <p:spPr>
          <a:xfrm>
            <a:off x="6886109" y="7232488"/>
            <a:ext cx="5606850" cy="88595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>
                <a:latin typeface="Graphik-Medium"/>
                <a:ea typeface="Graphik-Medium"/>
                <a:cs typeface="Graphik-Medium"/>
                <a:sym typeface="Graphik Medium"/>
              </a:defRPr>
            </a:pPr>
            <a:r>
              <a:t>whole atmosphere models:</a:t>
            </a:r>
          </a:p>
          <a:p>
            <a:pPr>
              <a:defRPr>
                <a:latin typeface="Graphik-Medium"/>
                <a:ea typeface="Graphik-Medium"/>
                <a:cs typeface="Graphik-Medium"/>
                <a:sym typeface="Graphik Medium"/>
              </a:defRPr>
            </a:pPr>
            <a:r>
              <a:t>WACCM-X, WAM-IPE</a:t>
            </a:r>
          </a:p>
        </p:txBody>
      </p:sp>
      <p:sp>
        <p:nvSpPr>
          <p:cNvPr id="301" name="Driver from below"/>
          <p:cNvSpPr txBox="1"/>
          <p:nvPr/>
        </p:nvSpPr>
        <p:spPr>
          <a:xfrm>
            <a:off x="573534" y="8659513"/>
            <a:ext cx="3670877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>
                <a:solidFill>
                  <a:srgbClr val="929292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rPr b="1" dirty="0">
                <a:latin typeface="GRAPHIK-SEMIBOLD" panose="020B0503030202060203" pitchFamily="34" charset="77"/>
              </a:rPr>
              <a:t>Driver from below</a:t>
            </a:r>
          </a:p>
        </p:txBody>
      </p:sp>
      <p:sp>
        <p:nvSpPr>
          <p:cNvPr id="302" name="Rectangle"/>
          <p:cNvSpPr/>
          <p:nvPr/>
        </p:nvSpPr>
        <p:spPr>
          <a:xfrm>
            <a:off x="842159" y="1169991"/>
            <a:ext cx="10834648" cy="3979143"/>
          </a:xfrm>
          <a:prstGeom prst="rect">
            <a:avLst/>
          </a:prstGeom>
          <a:solidFill>
            <a:srgbClr val="FFFFFF">
              <a:alpha val="6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03" name="Driver from above"/>
          <p:cNvSpPr txBox="1"/>
          <p:nvPr/>
        </p:nvSpPr>
        <p:spPr>
          <a:xfrm>
            <a:off x="567923" y="4928070"/>
            <a:ext cx="3682098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>
                <a:solidFill>
                  <a:srgbClr val="929292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rPr b="1" dirty="0">
                <a:latin typeface="GRAPHIK-SEMIBOLD" panose="020B0503030202060203" pitchFamily="34" charset="77"/>
              </a:rPr>
              <a:t>Driver from above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14</a:t>
            </a:fld>
            <a:endParaRPr/>
          </a:p>
        </p:txBody>
      </p:sp>
      <p:pic>
        <p:nvPicPr>
          <p:cNvPr id="306" name="Screenshot 2023-07-28 at 17.04.19.png" descr="Screenshot 2023-07-28 at 17.04.1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36" y="657323"/>
            <a:ext cx="12056609" cy="197914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Screenshot 2023-07-29 at 19.11.30.png" descr="Screenshot 2023-07-29 at 19.11.3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484" y="2882852"/>
            <a:ext cx="3476171" cy="3460150"/>
          </a:xfrm>
          <a:prstGeom prst="rect">
            <a:avLst/>
          </a:prstGeom>
          <a:ln w="12700">
            <a:miter lim="400000"/>
          </a:ln>
        </p:spPr>
      </p:pic>
      <p:sp>
        <p:nvSpPr>
          <p:cNvPr id="308" name="CCMC CAMEL tool ensures transparency, inclusion, and community involvement in the validation studies."/>
          <p:cNvSpPr txBox="1"/>
          <p:nvPr/>
        </p:nvSpPr>
        <p:spPr>
          <a:xfrm>
            <a:off x="141180" y="6936452"/>
            <a:ext cx="6861998" cy="1538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17999"/>
              </a:lnSpc>
              <a:defRPr sz="2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CCMC CAMEL tool ensures transparency, inclusion, and community involvement in the validation studies.</a:t>
            </a:r>
          </a:p>
        </p:txBody>
      </p:sp>
      <p:sp>
        <p:nvSpPr>
          <p:cNvPr id="309" name="model developers"/>
          <p:cNvSpPr txBox="1"/>
          <p:nvPr/>
        </p:nvSpPr>
        <p:spPr>
          <a:xfrm>
            <a:off x="7471317" y="7403011"/>
            <a:ext cx="3319654" cy="605791"/>
          </a:xfrm>
          <a:prstGeom prst="rect">
            <a:avLst/>
          </a:prstGeom>
          <a:solidFill>
            <a:srgbClr val="EF943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r>
              <a:t>model developers</a:t>
            </a:r>
          </a:p>
        </p:txBody>
      </p:sp>
      <p:pic>
        <p:nvPicPr>
          <p:cNvPr id="310" name="workflow2.png" descr="workflow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8182" y="2908379"/>
            <a:ext cx="8342010" cy="3100072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Line"/>
          <p:cNvSpPr/>
          <p:nvPr/>
        </p:nvSpPr>
        <p:spPr>
          <a:xfrm flipV="1">
            <a:off x="7598366" y="5568490"/>
            <a:ext cx="1" cy="1706086"/>
          </a:xfrm>
          <a:prstGeom prst="line">
            <a:avLst/>
          </a:prstGeom>
          <a:ln w="50800">
            <a:solidFill>
              <a:schemeClr val="accent4">
                <a:hueOff val="-1081314"/>
                <a:satOff val="4338"/>
                <a:lumOff val="-8931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12" name="Line"/>
          <p:cNvSpPr/>
          <p:nvPr/>
        </p:nvSpPr>
        <p:spPr>
          <a:xfrm flipV="1">
            <a:off x="10318987" y="5568490"/>
            <a:ext cx="1" cy="1706086"/>
          </a:xfrm>
          <a:prstGeom prst="line">
            <a:avLst/>
          </a:prstGeom>
          <a:ln w="50800">
            <a:solidFill>
              <a:schemeClr val="accent4">
                <a:hueOff val="-1081314"/>
                <a:satOff val="4338"/>
                <a:lumOff val="-8931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13" name="Line"/>
          <p:cNvSpPr/>
          <p:nvPr/>
        </p:nvSpPr>
        <p:spPr>
          <a:xfrm flipH="1">
            <a:off x="10888050" y="7705906"/>
            <a:ext cx="1936965" cy="1"/>
          </a:xfrm>
          <a:prstGeom prst="line">
            <a:avLst/>
          </a:prstGeom>
          <a:ln w="50800">
            <a:solidFill>
              <a:schemeClr val="accent4">
                <a:hueOff val="-1081314"/>
                <a:satOff val="4338"/>
                <a:lumOff val="-8931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14" name="Line"/>
          <p:cNvSpPr/>
          <p:nvPr/>
        </p:nvSpPr>
        <p:spPr>
          <a:xfrm>
            <a:off x="12384412" y="5019205"/>
            <a:ext cx="478532" cy="1"/>
          </a:xfrm>
          <a:prstGeom prst="line">
            <a:avLst/>
          </a:prstGeom>
          <a:ln w="50800">
            <a:solidFill>
              <a:schemeClr val="accent4">
                <a:hueOff val="-1081314"/>
                <a:satOff val="4338"/>
                <a:lumOff val="-893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15" name="Line"/>
          <p:cNvSpPr/>
          <p:nvPr/>
        </p:nvSpPr>
        <p:spPr>
          <a:xfrm>
            <a:off x="12838219" y="5032509"/>
            <a:ext cx="1" cy="2673219"/>
          </a:xfrm>
          <a:prstGeom prst="line">
            <a:avLst/>
          </a:prstGeom>
          <a:ln w="50800">
            <a:solidFill>
              <a:schemeClr val="accent4">
                <a:hueOff val="-1081314"/>
                <a:satOff val="4338"/>
                <a:lumOff val="-893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16" name="Simulation"/>
          <p:cNvSpPr txBox="1"/>
          <p:nvPr/>
        </p:nvSpPr>
        <p:spPr>
          <a:xfrm>
            <a:off x="7462109" y="8015618"/>
            <a:ext cx="1615441" cy="49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lvl1pPr>
          </a:lstStyle>
          <a:p>
            <a:r>
              <a:t>Simulation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ummary"/>
          <p:cNvSpPr txBox="1">
            <a:spLocks noGrp="1"/>
          </p:cNvSpPr>
          <p:nvPr>
            <p:ph type="title"/>
          </p:nvPr>
        </p:nvSpPr>
        <p:spPr>
          <a:xfrm>
            <a:off x="952500" y="-384086"/>
            <a:ext cx="11099800" cy="2159001"/>
          </a:xfrm>
          <a:prstGeom prst="rect">
            <a:avLst/>
          </a:prstGeom>
        </p:spPr>
        <p:txBody>
          <a:bodyPr/>
          <a:lstStyle/>
          <a:p>
            <a:r>
              <a:t>Summary</a:t>
            </a:r>
          </a:p>
        </p:txBody>
      </p:sp>
      <p:sp>
        <p:nvSpPr>
          <p:cNvPr id="321" name="NASA CCMC, as a participant of the COSPAR ISWAT action team G2A, has built and hosted the interactive neutral density validation web tool upon CAMEL framework, with community involvement and coordination.…"/>
          <p:cNvSpPr txBox="1">
            <a:spLocks noGrp="1"/>
          </p:cNvSpPr>
          <p:nvPr>
            <p:ph type="body" idx="4294967295"/>
          </p:nvPr>
        </p:nvSpPr>
        <p:spPr>
          <a:xfrm>
            <a:off x="206127" y="1361225"/>
            <a:ext cx="12592546" cy="7801535"/>
          </a:xfrm>
          <a:prstGeom prst="rect">
            <a:avLst/>
          </a:prstGeom>
        </p:spPr>
        <p:txBody>
          <a:bodyPr/>
          <a:lstStyle/>
          <a:p>
            <a:pPr marL="431165" indent="-431165" defTabSz="566674">
              <a:spcBef>
                <a:spcPts val="1900"/>
              </a:spcBef>
              <a:defRPr sz="4171"/>
            </a:pPr>
            <a:r>
              <a:t>NASA CCMC, as a participant of the COSPAR ISWAT action team G2A, has built and hosted the interactive neutral density validation web tool upon CAMEL framework, with community involvement and coordination.</a:t>
            </a:r>
          </a:p>
          <a:p>
            <a:pPr marL="431165" indent="-431165" defTabSz="566674">
              <a:spcBef>
                <a:spcPts val="1900"/>
              </a:spcBef>
              <a:defRPr sz="4171"/>
            </a:pPr>
            <a:r>
              <a:t>A follow-on study will upload quiet-time model datasets into CAMEL, and validated against the measurement by satellites.</a:t>
            </a:r>
          </a:p>
          <a:p>
            <a:pPr marL="431165" indent="-431165" defTabSz="566674">
              <a:spcBef>
                <a:spcPts val="1900"/>
              </a:spcBef>
              <a:defRPr sz="4171"/>
            </a:pPr>
            <a:r>
              <a:t>The CAMEL front-end will also be upgraded after feedback from the community are received.</a:t>
            </a:r>
          </a:p>
        </p:txBody>
      </p:sp>
      <p:sp>
        <p:nvSpPr>
          <p:cNvPr id="3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15</a:t>
            </a:fld>
            <a:endParaRPr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Aerodynamic Drag in the Thermosphere…"/>
          <p:cNvSpPr txBox="1">
            <a:spLocks noGrp="1"/>
          </p:cNvSpPr>
          <p:nvPr>
            <p:ph type="title"/>
          </p:nvPr>
        </p:nvSpPr>
        <p:spPr>
          <a:xfrm>
            <a:off x="40167" y="-866"/>
            <a:ext cx="12924466" cy="2159001"/>
          </a:xfrm>
          <a:prstGeom prst="rect">
            <a:avLst/>
          </a:prstGeom>
        </p:spPr>
        <p:txBody>
          <a:bodyPr/>
          <a:lstStyle/>
          <a:p>
            <a:pPr defTabSz="549148">
              <a:defRPr sz="5640"/>
            </a:pPr>
            <a:r>
              <a:t>Aerodynamic Drag in the Thermosphere </a:t>
            </a:r>
          </a:p>
          <a:p>
            <a:pPr defTabSz="549148">
              <a:defRPr sz="5640"/>
            </a:pPr>
            <a:r>
              <a:t>= Space Object Positioning Error</a:t>
            </a:r>
          </a:p>
        </p:txBody>
      </p:sp>
      <p:sp>
        <p:nvSpPr>
          <p:cNvPr id="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807712" y="9309100"/>
            <a:ext cx="266726" cy="4064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</a:t>
            </a:fld>
            <a:endParaRPr/>
          </a:p>
        </p:txBody>
      </p:sp>
      <p:sp>
        <p:nvSpPr>
          <p:cNvPr id="83" name="Satellite Dish"/>
          <p:cNvSpPr/>
          <p:nvPr/>
        </p:nvSpPr>
        <p:spPr>
          <a:xfrm>
            <a:off x="1412122" y="5954177"/>
            <a:ext cx="1419529" cy="18729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443" h="21600" extrusionOk="0">
                <a:moveTo>
                  <a:pt x="1415" y="0"/>
                </a:moveTo>
                <a:cubicBezTo>
                  <a:pt x="1415" y="0"/>
                  <a:pt x="-2157" y="4996"/>
                  <a:pt x="2051" y="11125"/>
                </a:cubicBezTo>
                <a:lnTo>
                  <a:pt x="1178" y="11125"/>
                </a:lnTo>
                <a:lnTo>
                  <a:pt x="1178" y="21600"/>
                </a:lnTo>
                <a:lnTo>
                  <a:pt x="3477" y="21600"/>
                </a:lnTo>
                <a:lnTo>
                  <a:pt x="3477" y="12886"/>
                </a:lnTo>
                <a:cubicBezTo>
                  <a:pt x="7910" y="17553"/>
                  <a:pt x="13801" y="17267"/>
                  <a:pt x="13801" y="17267"/>
                </a:cubicBezTo>
                <a:lnTo>
                  <a:pt x="12231" y="15077"/>
                </a:lnTo>
                <a:lnTo>
                  <a:pt x="17092" y="5245"/>
                </a:lnTo>
                <a:lnTo>
                  <a:pt x="19443" y="3555"/>
                </a:lnTo>
                <a:lnTo>
                  <a:pt x="18368" y="2062"/>
                </a:lnTo>
                <a:lnTo>
                  <a:pt x="15558" y="3016"/>
                </a:lnTo>
                <a:lnTo>
                  <a:pt x="2925" y="2104"/>
                </a:lnTo>
                <a:lnTo>
                  <a:pt x="1415" y="0"/>
                </a:lnTo>
                <a:close/>
                <a:moveTo>
                  <a:pt x="3430" y="2808"/>
                </a:moveTo>
                <a:lnTo>
                  <a:pt x="15267" y="3663"/>
                </a:lnTo>
                <a:lnTo>
                  <a:pt x="15664" y="4213"/>
                </a:lnTo>
                <a:lnTo>
                  <a:pt x="8809" y="10308"/>
                </a:lnTo>
                <a:lnTo>
                  <a:pt x="3430" y="2808"/>
                </a:lnTo>
                <a:close/>
                <a:moveTo>
                  <a:pt x="16090" y="4803"/>
                </a:moveTo>
                <a:lnTo>
                  <a:pt x="16306" y="5103"/>
                </a:lnTo>
                <a:lnTo>
                  <a:pt x="11723" y="14369"/>
                </a:lnTo>
                <a:lnTo>
                  <a:pt x="9233" y="10899"/>
                </a:lnTo>
                <a:lnTo>
                  <a:pt x="16090" y="4803"/>
                </a:lnTo>
                <a:close/>
              </a:path>
            </a:pathLst>
          </a:custGeom>
          <a:solidFill>
            <a:srgbClr val="A9A9A9"/>
          </a:solidFill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4" name="Satellite"/>
          <p:cNvSpPr/>
          <p:nvPr/>
        </p:nvSpPr>
        <p:spPr>
          <a:xfrm>
            <a:off x="3356239" y="3419430"/>
            <a:ext cx="1587501" cy="1587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213" y="0"/>
                </a:moveTo>
                <a:lnTo>
                  <a:pt x="0" y="3215"/>
                </a:lnTo>
                <a:lnTo>
                  <a:pt x="2191" y="5405"/>
                </a:lnTo>
                <a:lnTo>
                  <a:pt x="5405" y="2191"/>
                </a:lnTo>
                <a:lnTo>
                  <a:pt x="3213" y="0"/>
                </a:lnTo>
                <a:close/>
                <a:moveTo>
                  <a:pt x="5753" y="2540"/>
                </a:moveTo>
                <a:lnTo>
                  <a:pt x="2538" y="5753"/>
                </a:lnTo>
                <a:lnTo>
                  <a:pt x="4730" y="7945"/>
                </a:lnTo>
                <a:lnTo>
                  <a:pt x="7943" y="4730"/>
                </a:lnTo>
                <a:lnTo>
                  <a:pt x="5753" y="2540"/>
                </a:lnTo>
                <a:close/>
                <a:moveTo>
                  <a:pt x="8292" y="5078"/>
                </a:moveTo>
                <a:lnTo>
                  <a:pt x="5078" y="8292"/>
                </a:lnTo>
                <a:lnTo>
                  <a:pt x="7268" y="10483"/>
                </a:lnTo>
                <a:lnTo>
                  <a:pt x="10483" y="7270"/>
                </a:lnTo>
                <a:lnTo>
                  <a:pt x="8292" y="5078"/>
                </a:lnTo>
                <a:close/>
                <a:moveTo>
                  <a:pt x="13296" y="5363"/>
                </a:moveTo>
                <a:lnTo>
                  <a:pt x="12577" y="7246"/>
                </a:lnTo>
                <a:lnTo>
                  <a:pt x="11995" y="6665"/>
                </a:lnTo>
                <a:lnTo>
                  <a:pt x="6399" y="12261"/>
                </a:lnTo>
                <a:lnTo>
                  <a:pt x="7175" y="13038"/>
                </a:lnTo>
                <a:lnTo>
                  <a:pt x="6336" y="13876"/>
                </a:lnTo>
                <a:cubicBezTo>
                  <a:pt x="5260" y="13140"/>
                  <a:pt x="4045" y="12914"/>
                  <a:pt x="3138" y="13275"/>
                </a:cubicBezTo>
                <a:lnTo>
                  <a:pt x="4846" y="14983"/>
                </a:lnTo>
                <a:lnTo>
                  <a:pt x="4069" y="16785"/>
                </a:lnTo>
                <a:lnTo>
                  <a:pt x="2926" y="17928"/>
                </a:lnTo>
                <a:lnTo>
                  <a:pt x="3672" y="18674"/>
                </a:lnTo>
                <a:lnTo>
                  <a:pt x="4815" y="17531"/>
                </a:lnTo>
                <a:lnTo>
                  <a:pt x="6617" y="16754"/>
                </a:lnTo>
                <a:lnTo>
                  <a:pt x="8325" y="18462"/>
                </a:lnTo>
                <a:cubicBezTo>
                  <a:pt x="8686" y="17555"/>
                  <a:pt x="8460" y="16340"/>
                  <a:pt x="7724" y="15264"/>
                </a:cubicBezTo>
                <a:lnTo>
                  <a:pt x="8562" y="14425"/>
                </a:lnTo>
                <a:lnTo>
                  <a:pt x="9339" y="15203"/>
                </a:lnTo>
                <a:lnTo>
                  <a:pt x="14935" y="9605"/>
                </a:lnTo>
                <a:lnTo>
                  <a:pt x="14354" y="9023"/>
                </a:lnTo>
                <a:lnTo>
                  <a:pt x="16237" y="8304"/>
                </a:lnTo>
                <a:lnTo>
                  <a:pt x="13296" y="5363"/>
                </a:lnTo>
                <a:close/>
                <a:moveTo>
                  <a:pt x="14330" y="11117"/>
                </a:moveTo>
                <a:lnTo>
                  <a:pt x="11117" y="14330"/>
                </a:lnTo>
                <a:lnTo>
                  <a:pt x="13308" y="16522"/>
                </a:lnTo>
                <a:lnTo>
                  <a:pt x="16522" y="13308"/>
                </a:lnTo>
                <a:lnTo>
                  <a:pt x="14330" y="11117"/>
                </a:lnTo>
                <a:close/>
                <a:moveTo>
                  <a:pt x="16870" y="13655"/>
                </a:moveTo>
                <a:lnTo>
                  <a:pt x="13655" y="16870"/>
                </a:lnTo>
                <a:lnTo>
                  <a:pt x="15847" y="19060"/>
                </a:lnTo>
                <a:lnTo>
                  <a:pt x="19060" y="15847"/>
                </a:lnTo>
                <a:lnTo>
                  <a:pt x="16870" y="13655"/>
                </a:lnTo>
                <a:close/>
                <a:moveTo>
                  <a:pt x="5076" y="15213"/>
                </a:moveTo>
                <a:lnTo>
                  <a:pt x="6387" y="16524"/>
                </a:lnTo>
                <a:lnTo>
                  <a:pt x="4883" y="17170"/>
                </a:lnTo>
                <a:lnTo>
                  <a:pt x="4430" y="16717"/>
                </a:lnTo>
                <a:lnTo>
                  <a:pt x="5076" y="15213"/>
                </a:lnTo>
                <a:close/>
                <a:moveTo>
                  <a:pt x="19409" y="16195"/>
                </a:moveTo>
                <a:lnTo>
                  <a:pt x="16195" y="19409"/>
                </a:lnTo>
                <a:lnTo>
                  <a:pt x="18385" y="21600"/>
                </a:lnTo>
                <a:lnTo>
                  <a:pt x="21600" y="18387"/>
                </a:lnTo>
                <a:lnTo>
                  <a:pt x="19409" y="16195"/>
                </a:lnTo>
                <a:close/>
              </a:path>
            </a:pathLst>
          </a:custGeom>
          <a:ln w="38100">
            <a:solidFill>
              <a:srgbClr val="000000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5" name="Satellite"/>
          <p:cNvSpPr/>
          <p:nvPr/>
        </p:nvSpPr>
        <p:spPr>
          <a:xfrm>
            <a:off x="6940521" y="4775594"/>
            <a:ext cx="1587501" cy="1587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213" y="0"/>
                </a:moveTo>
                <a:lnTo>
                  <a:pt x="0" y="3215"/>
                </a:lnTo>
                <a:lnTo>
                  <a:pt x="2191" y="5405"/>
                </a:lnTo>
                <a:lnTo>
                  <a:pt x="5405" y="2191"/>
                </a:lnTo>
                <a:lnTo>
                  <a:pt x="3213" y="0"/>
                </a:lnTo>
                <a:close/>
                <a:moveTo>
                  <a:pt x="5753" y="2540"/>
                </a:moveTo>
                <a:lnTo>
                  <a:pt x="2538" y="5753"/>
                </a:lnTo>
                <a:lnTo>
                  <a:pt x="4730" y="7945"/>
                </a:lnTo>
                <a:lnTo>
                  <a:pt x="7943" y="4730"/>
                </a:lnTo>
                <a:lnTo>
                  <a:pt x="5753" y="2540"/>
                </a:lnTo>
                <a:close/>
                <a:moveTo>
                  <a:pt x="8292" y="5078"/>
                </a:moveTo>
                <a:lnTo>
                  <a:pt x="5078" y="8292"/>
                </a:lnTo>
                <a:lnTo>
                  <a:pt x="7268" y="10483"/>
                </a:lnTo>
                <a:lnTo>
                  <a:pt x="10483" y="7270"/>
                </a:lnTo>
                <a:lnTo>
                  <a:pt x="8292" y="5078"/>
                </a:lnTo>
                <a:close/>
                <a:moveTo>
                  <a:pt x="13296" y="5363"/>
                </a:moveTo>
                <a:lnTo>
                  <a:pt x="12577" y="7246"/>
                </a:lnTo>
                <a:lnTo>
                  <a:pt x="11995" y="6665"/>
                </a:lnTo>
                <a:lnTo>
                  <a:pt x="6399" y="12261"/>
                </a:lnTo>
                <a:lnTo>
                  <a:pt x="7175" y="13038"/>
                </a:lnTo>
                <a:lnTo>
                  <a:pt x="6336" y="13876"/>
                </a:lnTo>
                <a:cubicBezTo>
                  <a:pt x="5260" y="13140"/>
                  <a:pt x="4045" y="12914"/>
                  <a:pt x="3138" y="13275"/>
                </a:cubicBezTo>
                <a:lnTo>
                  <a:pt x="4846" y="14983"/>
                </a:lnTo>
                <a:lnTo>
                  <a:pt x="4069" y="16785"/>
                </a:lnTo>
                <a:lnTo>
                  <a:pt x="2926" y="17928"/>
                </a:lnTo>
                <a:lnTo>
                  <a:pt x="3672" y="18674"/>
                </a:lnTo>
                <a:lnTo>
                  <a:pt x="4815" y="17531"/>
                </a:lnTo>
                <a:lnTo>
                  <a:pt x="6617" y="16754"/>
                </a:lnTo>
                <a:lnTo>
                  <a:pt x="8325" y="18462"/>
                </a:lnTo>
                <a:cubicBezTo>
                  <a:pt x="8686" y="17555"/>
                  <a:pt x="8460" y="16340"/>
                  <a:pt x="7724" y="15264"/>
                </a:cubicBezTo>
                <a:lnTo>
                  <a:pt x="8562" y="14425"/>
                </a:lnTo>
                <a:lnTo>
                  <a:pt x="9339" y="15203"/>
                </a:lnTo>
                <a:lnTo>
                  <a:pt x="14935" y="9605"/>
                </a:lnTo>
                <a:lnTo>
                  <a:pt x="14354" y="9023"/>
                </a:lnTo>
                <a:lnTo>
                  <a:pt x="16237" y="8304"/>
                </a:lnTo>
                <a:lnTo>
                  <a:pt x="13296" y="5363"/>
                </a:lnTo>
                <a:close/>
                <a:moveTo>
                  <a:pt x="14330" y="11117"/>
                </a:moveTo>
                <a:lnTo>
                  <a:pt x="11117" y="14330"/>
                </a:lnTo>
                <a:lnTo>
                  <a:pt x="13308" y="16522"/>
                </a:lnTo>
                <a:lnTo>
                  <a:pt x="16522" y="13308"/>
                </a:lnTo>
                <a:lnTo>
                  <a:pt x="14330" y="11117"/>
                </a:lnTo>
                <a:close/>
                <a:moveTo>
                  <a:pt x="16870" y="13655"/>
                </a:moveTo>
                <a:lnTo>
                  <a:pt x="13655" y="16870"/>
                </a:lnTo>
                <a:lnTo>
                  <a:pt x="15847" y="19060"/>
                </a:lnTo>
                <a:lnTo>
                  <a:pt x="19060" y="15847"/>
                </a:lnTo>
                <a:lnTo>
                  <a:pt x="16870" y="13655"/>
                </a:lnTo>
                <a:close/>
                <a:moveTo>
                  <a:pt x="5076" y="15213"/>
                </a:moveTo>
                <a:lnTo>
                  <a:pt x="6387" y="16524"/>
                </a:lnTo>
                <a:lnTo>
                  <a:pt x="4883" y="17170"/>
                </a:lnTo>
                <a:lnTo>
                  <a:pt x="4430" y="16717"/>
                </a:lnTo>
                <a:lnTo>
                  <a:pt x="5076" y="15213"/>
                </a:lnTo>
                <a:close/>
                <a:moveTo>
                  <a:pt x="19409" y="16195"/>
                </a:moveTo>
                <a:lnTo>
                  <a:pt x="16195" y="19409"/>
                </a:lnTo>
                <a:lnTo>
                  <a:pt x="18385" y="21600"/>
                </a:lnTo>
                <a:lnTo>
                  <a:pt x="21600" y="18387"/>
                </a:lnTo>
                <a:lnTo>
                  <a:pt x="19409" y="16195"/>
                </a:lnTo>
                <a:close/>
              </a:path>
            </a:pathLst>
          </a:cu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6" name="Expected position"/>
          <p:cNvSpPr txBox="1"/>
          <p:nvPr/>
        </p:nvSpPr>
        <p:spPr>
          <a:xfrm>
            <a:off x="1053347" y="2806174"/>
            <a:ext cx="2691995" cy="49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Expected position</a:t>
            </a:r>
          </a:p>
        </p:txBody>
      </p:sp>
      <p:sp>
        <p:nvSpPr>
          <p:cNvPr id="87" name="Actual position"/>
          <p:cNvSpPr txBox="1"/>
          <p:nvPr/>
        </p:nvSpPr>
        <p:spPr>
          <a:xfrm>
            <a:off x="6607732" y="6398341"/>
            <a:ext cx="2253082" cy="49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Actual position</a:t>
            </a:r>
          </a:p>
        </p:txBody>
      </p:sp>
      <p:sp>
        <p:nvSpPr>
          <p:cNvPr id="88" name="Oval"/>
          <p:cNvSpPr/>
          <p:nvPr/>
        </p:nvSpPr>
        <p:spPr>
          <a:xfrm>
            <a:off x="2918046" y="3261427"/>
            <a:ext cx="2463890" cy="1903505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9" name="Line"/>
          <p:cNvSpPr/>
          <p:nvPr/>
        </p:nvSpPr>
        <p:spPr>
          <a:xfrm flipV="1">
            <a:off x="2249267" y="3910774"/>
            <a:ext cx="711831" cy="275010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0" name="Line"/>
          <p:cNvSpPr/>
          <p:nvPr/>
        </p:nvSpPr>
        <p:spPr>
          <a:xfrm flipV="1">
            <a:off x="2264514" y="5138424"/>
            <a:ext cx="2238859" cy="1526818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91" name="Line Line" descr="Line Lin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8554295" y="5393226"/>
            <a:ext cx="1339864" cy="352235"/>
          </a:xfrm>
          <a:prstGeom prst="rect">
            <a:avLst/>
          </a:prstGeom>
        </p:spPr>
      </p:pic>
      <p:pic>
        <p:nvPicPr>
          <p:cNvPr id="93" name="Line Line" descr="Line Lin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421297" y="4037062"/>
            <a:ext cx="1339865" cy="352235"/>
          </a:xfrm>
          <a:prstGeom prst="rect">
            <a:avLst/>
          </a:prstGeom>
        </p:spPr>
      </p:pic>
      <p:grpSp>
        <p:nvGrpSpPr>
          <p:cNvPr id="104" name="Group"/>
          <p:cNvGrpSpPr/>
          <p:nvPr/>
        </p:nvGrpSpPr>
        <p:grpSpPr>
          <a:xfrm>
            <a:off x="7321973" y="2153733"/>
            <a:ext cx="5136767" cy="2361936"/>
            <a:chOff x="0" y="0"/>
            <a:chExt cx="5136765" cy="2361934"/>
          </a:xfrm>
        </p:grpSpPr>
        <p:grpSp>
          <p:nvGrpSpPr>
            <p:cNvPr id="100" name="Group"/>
            <p:cNvGrpSpPr/>
            <p:nvPr/>
          </p:nvGrpSpPr>
          <p:grpSpPr>
            <a:xfrm>
              <a:off x="49994" y="129446"/>
              <a:ext cx="4904225" cy="1082549"/>
              <a:chOff x="-1095335" y="196465"/>
              <a:chExt cx="4904222" cy="1082547"/>
            </a:xfrm>
          </p:grpSpPr>
          <p:grpSp>
            <p:nvGrpSpPr>
              <p:cNvPr id="98" name="Group"/>
              <p:cNvGrpSpPr/>
              <p:nvPr/>
            </p:nvGrpSpPr>
            <p:grpSpPr>
              <a:xfrm>
                <a:off x="1283831" y="196465"/>
                <a:ext cx="2525057" cy="1082549"/>
                <a:chOff x="0" y="0"/>
                <a:chExt cx="2525055" cy="1082547"/>
              </a:xfrm>
            </p:grpSpPr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95" name="Equation"/>
                    <p:cNvSpPr txBox="1"/>
                    <p:nvPr/>
                  </p:nvSpPr>
                  <p:spPr>
                    <a:xfrm>
                      <a:off x="0" y="0"/>
                      <a:ext cx="845708" cy="1082548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pPr algn="l" defTabSz="914400" latinLnBrk="1">
                        <a:defRPr sz="1800"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oMath>
                        </m:oMathPara>
                      </a14:m>
                      <a:endParaRPr sz="4000"/>
                    </a:p>
                  </p:txBody>
                </p:sp>
              </mc:Choice>
              <mc:Fallback>
                <p:sp>
                  <p:nvSpPr>
                    <p:cNvPr id="95" name="Equation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0" y="0"/>
                      <a:ext cx="845708" cy="1082548"/>
                    </a:xfrm>
                    <a:prstGeom prst="rect">
                      <a:avLst/>
                    </a:prstGeom>
                    <a:blipFill>
                      <a:blip r:embed="rId3"/>
                      <a:stretch>
                        <a:fillRect l="-11940" t="-2353" r="-17910" b="-22353"/>
                      </a:stretch>
                    </a:blip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96" name="Equation"/>
                    <p:cNvSpPr txBox="1"/>
                    <p:nvPr/>
                  </p:nvSpPr>
                  <p:spPr>
                    <a:xfrm>
                      <a:off x="931275" y="406241"/>
                      <a:ext cx="259589" cy="328169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pPr algn="l" defTabSz="914400" latinLnBrk="1">
                        <a:defRPr sz="1800"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sz="4000" i="1">
                                <a:solidFill>
                                  <a:srgbClr val="ED220B"/>
                                </a:solidFill>
                                <a:latin typeface="Cambria Math" panose="02040503050406030204" pitchFamily="18" charset="0"/>
                              </a:rPr>
                              <m:t>𝜌</m:t>
                            </m:r>
                          </m:oMath>
                        </m:oMathPara>
                      </a14:m>
                      <a:endParaRPr sz="4000">
                        <a:solidFill>
                          <a:srgbClr val="EE220C"/>
                        </a:solidFill>
                      </a:endParaRPr>
                    </a:p>
                  </p:txBody>
                </p:sp>
              </mc:Choice>
              <mc:Fallback>
                <p:sp>
                  <p:nvSpPr>
                    <p:cNvPr id="96" name="Equation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31275" y="406241"/>
                      <a:ext cx="259589" cy="328169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 l="-59091" r="-72727" b="-129630"/>
                      </a:stretch>
                    </a:blip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97" name="Equation"/>
                    <p:cNvSpPr txBox="1"/>
                    <p:nvPr/>
                  </p:nvSpPr>
                  <p:spPr>
                    <a:xfrm>
                      <a:off x="1327231" y="296889"/>
                      <a:ext cx="1197825" cy="521473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pPr algn="l" defTabSz="914400" latinLnBrk="1">
                        <a:defRPr sz="1800"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sz="4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nor/>
                                  </m:rPr>
                                  <a:rPr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AC</m:t>
                                </m:r>
                              </m:e>
                              <m:sub>
                                <m:r>
                                  <a:rPr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p>
                                <m:r>
                                  <a:rPr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oMath>
                        </m:oMathPara>
                      </a14:m>
                      <a:endParaRPr sz="4000"/>
                    </a:p>
                  </p:txBody>
                </p:sp>
              </mc:Choice>
              <mc:Fallback>
                <p:sp>
                  <p:nvSpPr>
                    <p:cNvPr id="97" name="Equation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327231" y="296889"/>
                      <a:ext cx="1197825" cy="521473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l="-14737" r="-17895" b="-38095"/>
                      </a:stretch>
                    </a:blip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99" name="drag force"/>
              <p:cNvSpPr txBox="1"/>
              <p:nvPr/>
            </p:nvSpPr>
            <p:spPr>
              <a:xfrm>
                <a:off x="-1095336" y="365311"/>
                <a:ext cx="2310131" cy="69405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3500">
                    <a:solidFill>
                      <a:schemeClr val="accent5">
                        <a:hueOff val="-82419"/>
                        <a:satOff val="-9513"/>
                        <a:lumOff val="-16343"/>
                      </a:schemeClr>
                    </a:solidFill>
                    <a:latin typeface="Graphik-Medium"/>
                    <a:ea typeface="Graphik-Medium"/>
                    <a:cs typeface="Graphik-Medium"/>
                    <a:sym typeface="Graphik Medium"/>
                  </a:defRPr>
                </a:lvl1pPr>
              </a:lstStyle>
              <a:p>
                <a:r>
                  <a:t>drag force</a:t>
                </a:r>
              </a:p>
            </p:txBody>
          </p:sp>
        </p:grpSp>
        <p:sp>
          <p:nvSpPr>
            <p:cNvPr id="101" name="neutral density"/>
            <p:cNvSpPr txBox="1"/>
            <p:nvPr/>
          </p:nvSpPr>
          <p:spPr>
            <a:xfrm>
              <a:off x="2009407" y="1630151"/>
              <a:ext cx="2854059" cy="6183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10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r>
                <a:t>neutral density</a:t>
              </a:r>
            </a:p>
          </p:txBody>
        </p:sp>
        <p:sp>
          <p:nvSpPr>
            <p:cNvPr id="102" name="Rectangle"/>
            <p:cNvSpPr/>
            <p:nvPr/>
          </p:nvSpPr>
          <p:spPr>
            <a:xfrm>
              <a:off x="0" y="0"/>
              <a:ext cx="5136766" cy="2361935"/>
            </a:xfrm>
            <a:prstGeom prst="rect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03" name="Line"/>
            <p:cNvSpPr/>
            <p:nvPr/>
          </p:nvSpPr>
          <p:spPr>
            <a:xfrm flipV="1">
              <a:off x="3474536" y="1104393"/>
              <a:ext cx="1" cy="546960"/>
            </a:xfrm>
            <a:prstGeom prst="line">
              <a:avLst/>
            </a:prstGeom>
            <a:noFill/>
            <a:ln w="635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105" name="The major source of uncertainty in determining the precise orbital location of objects in Low Earth Orbit is the computation of the acceleration due to atmospheric drag"/>
          <p:cNvSpPr txBox="1"/>
          <p:nvPr/>
        </p:nvSpPr>
        <p:spPr>
          <a:xfrm>
            <a:off x="19856" y="7968457"/>
            <a:ext cx="12965088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/>
            </a:lvl1pPr>
          </a:lstStyle>
          <a:p>
            <a:r>
              <a:rPr dirty="0"/>
              <a:t>The major source of uncertainty in determining the precise orbital location of objects </a:t>
            </a:r>
            <a:endParaRPr lang="en-US" dirty="0"/>
          </a:p>
          <a:p>
            <a:r>
              <a:rPr dirty="0"/>
              <a:t>in Low Earth Orbit is the computation of the acceleration due to atmospheric drag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COSPAR ISWAT initiative:…"/>
          <p:cNvSpPr txBox="1">
            <a:spLocks noGrp="1"/>
          </p:cNvSpPr>
          <p:nvPr>
            <p:ph type="title"/>
          </p:nvPr>
        </p:nvSpPr>
        <p:spPr>
          <a:xfrm>
            <a:off x="108215" y="-228600"/>
            <a:ext cx="12788370" cy="2159000"/>
          </a:xfrm>
          <a:prstGeom prst="rect">
            <a:avLst/>
          </a:prstGeom>
        </p:spPr>
        <p:txBody>
          <a:bodyPr/>
          <a:lstStyle/>
          <a:p>
            <a:pPr>
              <a:defRPr sz="3900"/>
            </a:pPr>
            <a:r>
              <a:t>COSPAR ISWAT initiative:  </a:t>
            </a:r>
          </a:p>
          <a:p>
            <a:pPr>
              <a:defRPr sz="3900"/>
            </a:pPr>
            <a:r>
              <a:t>Thermosphere model assessment under storm conditions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807712" y="9309100"/>
            <a:ext cx="266726" cy="4064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</a:t>
            </a:fld>
            <a:endParaRPr/>
          </a:p>
        </p:txBody>
      </p:sp>
      <p:grpSp>
        <p:nvGrpSpPr>
          <p:cNvPr id="111" name="Group"/>
          <p:cNvGrpSpPr/>
          <p:nvPr/>
        </p:nvGrpSpPr>
        <p:grpSpPr>
          <a:xfrm>
            <a:off x="89980" y="1635188"/>
            <a:ext cx="7306122" cy="3987517"/>
            <a:chOff x="0" y="0"/>
            <a:chExt cx="7306120" cy="3987515"/>
          </a:xfrm>
        </p:grpSpPr>
        <p:pic>
          <p:nvPicPr>
            <p:cNvPr id="109" name="Image" descr="Image"/>
            <p:cNvPicPr>
              <a:picLocks noChangeAspect="1"/>
            </p:cNvPicPr>
            <p:nvPr/>
          </p:nvPicPr>
          <p:blipFill>
            <a:blip r:embed="rId2"/>
            <a:srcRect l="1687" r="1687" b="6247"/>
            <a:stretch>
              <a:fillRect/>
            </a:stretch>
          </p:blipFill>
          <p:spPr>
            <a:xfrm>
              <a:off x="0" y="0"/>
              <a:ext cx="7306121" cy="39875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0" name="Rounded Rectangle"/>
            <p:cNvSpPr/>
            <p:nvPr/>
          </p:nvSpPr>
          <p:spPr>
            <a:xfrm>
              <a:off x="3962961" y="1461511"/>
              <a:ext cx="1892399" cy="614752"/>
            </a:xfrm>
            <a:prstGeom prst="roundRect">
              <a:avLst>
                <a:gd name="adj" fmla="val 27856"/>
              </a:avLst>
            </a:prstGeom>
            <a:noFill/>
            <a:ln w="635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112" name="Operationally-relevant metrics for modeled neutral density under storm conditions have been developed (Bruinsma+, 2021).…"/>
          <p:cNvSpPr txBox="1">
            <a:spLocks noGrp="1"/>
          </p:cNvSpPr>
          <p:nvPr>
            <p:ph type="body" sz="half" idx="4294967295"/>
          </p:nvPr>
        </p:nvSpPr>
        <p:spPr>
          <a:xfrm>
            <a:off x="313388" y="6279564"/>
            <a:ext cx="12378024" cy="2378585"/>
          </a:xfrm>
          <a:prstGeom prst="rect">
            <a:avLst/>
          </a:prstGeom>
        </p:spPr>
        <p:txBody>
          <a:bodyPr/>
          <a:lstStyle/>
          <a:p>
            <a:pPr marL="435609" indent="-435609" defTabSz="572516">
              <a:spcBef>
                <a:spcPts val="2300"/>
              </a:spcBef>
              <a:defRPr sz="2352"/>
            </a:pPr>
            <a:r>
              <a:t>Operationally-relevant metrics for modeled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neutral density</a:t>
            </a:r>
            <a:r>
              <a:t> under storm conditions have been developed (Bruinsma+, 2021).</a:t>
            </a:r>
          </a:p>
          <a:p>
            <a:pPr marL="435609" indent="-435609" defTabSz="572516">
              <a:spcBef>
                <a:spcPts val="2300"/>
              </a:spcBef>
              <a:defRPr sz="2352"/>
            </a:pPr>
            <a:r>
              <a:t>Assessment during 13 storms was done for semi-empirical models (NRLMSISE-00, JB2008, DTM2013, DTM2020), and physics-based thermosphere-ionosphere models </a:t>
            </a:r>
            <a:br/>
            <a:r>
              <a:t>(TIE-GCM, CTIPe).</a:t>
            </a:r>
          </a:p>
        </p:txBody>
      </p:sp>
      <p:sp>
        <p:nvSpPr>
          <p:cNvPr id="113" name="Achievements"/>
          <p:cNvSpPr txBox="1"/>
          <p:nvPr/>
        </p:nvSpPr>
        <p:spPr>
          <a:xfrm>
            <a:off x="283569" y="5772347"/>
            <a:ext cx="2617014" cy="567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b="1"/>
            </a:lvl1pPr>
          </a:lstStyle>
          <a:p>
            <a:r>
              <a:t>Achievements</a:t>
            </a:r>
          </a:p>
        </p:txBody>
      </p:sp>
      <p:sp>
        <p:nvSpPr>
          <p:cNvPr id="114" name="International Space Weather Action Team G2A…"/>
          <p:cNvSpPr txBox="1"/>
          <p:nvPr/>
        </p:nvSpPr>
        <p:spPr>
          <a:xfrm>
            <a:off x="7299804" y="3249216"/>
            <a:ext cx="5605781" cy="759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/>
            </a:pPr>
            <a:r>
              <a:t>International Space Weather Action Team G2A</a:t>
            </a:r>
          </a:p>
          <a:p>
            <a:pPr>
              <a:defRPr sz="2000"/>
            </a:pPr>
            <a:r>
              <a:t>http://</a:t>
            </a:r>
            <a:r>
              <a:rPr u="sng">
                <a:hlinkClick r:id="rId3"/>
              </a:rPr>
              <a:t>www.iswat-cospar.org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807712" y="9309100"/>
            <a:ext cx="266726" cy="4064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</a:t>
            </a:fld>
            <a:endParaRPr/>
          </a:p>
        </p:txBody>
      </p:sp>
      <p:sp>
        <p:nvSpPr>
          <p:cNvPr id="117" name="Thermosphere model assessment:…"/>
          <p:cNvSpPr txBox="1">
            <a:spLocks noGrp="1"/>
          </p:cNvSpPr>
          <p:nvPr>
            <p:ph type="title"/>
          </p:nvPr>
        </p:nvSpPr>
        <p:spPr>
          <a:xfrm>
            <a:off x="108215" y="254000"/>
            <a:ext cx="12788370" cy="2159001"/>
          </a:xfrm>
          <a:prstGeom prst="rect">
            <a:avLst/>
          </a:prstGeom>
        </p:spPr>
        <p:txBody>
          <a:bodyPr/>
          <a:lstStyle/>
          <a:p>
            <a:pPr>
              <a:defRPr sz="5500"/>
            </a:pPr>
            <a:r>
              <a:t>Thermosphere model assessment: </a:t>
            </a:r>
          </a:p>
          <a:p>
            <a:pPr>
              <a:defRPr sz="5500"/>
            </a:pPr>
            <a:r>
              <a:t>dataset &amp; CCMC involvement</a:t>
            </a:r>
          </a:p>
        </p:txBody>
      </p:sp>
      <p:grpSp>
        <p:nvGrpSpPr>
          <p:cNvPr id="143" name="Group"/>
          <p:cNvGrpSpPr/>
          <p:nvPr/>
        </p:nvGrpSpPr>
        <p:grpSpPr>
          <a:xfrm>
            <a:off x="72977" y="2396574"/>
            <a:ext cx="12232944" cy="4217521"/>
            <a:chOff x="0" y="-1"/>
            <a:chExt cx="12232942" cy="4217520"/>
          </a:xfrm>
        </p:grpSpPr>
        <p:grpSp>
          <p:nvGrpSpPr>
            <p:cNvPr id="140" name="Group"/>
            <p:cNvGrpSpPr/>
            <p:nvPr/>
          </p:nvGrpSpPr>
          <p:grpSpPr>
            <a:xfrm>
              <a:off x="532007" y="-1"/>
              <a:ext cx="11700935" cy="4217520"/>
              <a:chOff x="-195343" y="-2251587"/>
              <a:chExt cx="11700934" cy="4217519"/>
            </a:xfrm>
          </p:grpSpPr>
          <p:sp>
            <p:nvSpPr>
              <p:cNvPr id="118" name="Rectangle"/>
              <p:cNvSpPr/>
              <p:nvPr/>
            </p:nvSpPr>
            <p:spPr>
              <a:xfrm>
                <a:off x="0" y="0"/>
                <a:ext cx="3353309" cy="1270000"/>
              </a:xfrm>
              <a:prstGeom prst="rect">
                <a:avLst/>
              </a:prstGeom>
              <a:solidFill>
                <a:schemeClr val="accent4">
                  <a:hueOff val="-1081314"/>
                  <a:satOff val="4338"/>
                  <a:lumOff val="-893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19" name="Rectangle"/>
              <p:cNvSpPr/>
              <p:nvPr/>
            </p:nvSpPr>
            <p:spPr>
              <a:xfrm>
                <a:off x="3980177" y="0"/>
                <a:ext cx="3351602" cy="1270000"/>
              </a:xfrm>
              <a:prstGeom prst="rect">
                <a:avLst/>
              </a:prstGeom>
              <a:solidFill>
                <a:schemeClr val="accent4">
                  <a:hueOff val="-1081314"/>
                  <a:satOff val="4338"/>
                  <a:lumOff val="-893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20" name="Rectangle"/>
              <p:cNvSpPr/>
              <p:nvPr/>
            </p:nvSpPr>
            <p:spPr>
              <a:xfrm>
                <a:off x="7958647" y="0"/>
                <a:ext cx="3351601" cy="1270000"/>
              </a:xfrm>
              <a:prstGeom prst="rect">
                <a:avLst/>
              </a:prstGeom>
              <a:solidFill>
                <a:schemeClr val="accent4">
                  <a:hueOff val="-1081314"/>
                  <a:satOff val="4338"/>
                  <a:lumOff val="-893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21" name="Runs-on-Request"/>
              <p:cNvSpPr txBox="1"/>
              <p:nvPr/>
            </p:nvSpPr>
            <p:spPr>
              <a:xfrm>
                <a:off x="0" y="319531"/>
                <a:ext cx="3353309" cy="6309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3200">
                    <a:solidFill>
                      <a:srgbClr val="FFFFFF"/>
                    </a:solidFill>
                  </a:defRPr>
                </a:lvl1pPr>
              </a:lstStyle>
              <a:p>
                <a:r>
                  <a:t>Runs-on-Request</a:t>
                </a:r>
              </a:p>
            </p:txBody>
          </p:sp>
          <p:sp>
            <p:nvSpPr>
              <p:cNvPr id="122" name="Kamodo"/>
              <p:cNvSpPr txBox="1"/>
              <p:nvPr/>
            </p:nvSpPr>
            <p:spPr>
              <a:xfrm>
                <a:off x="4806144" y="319531"/>
                <a:ext cx="1699668" cy="6309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3200">
                    <a:solidFill>
                      <a:srgbClr val="FFFFFF"/>
                    </a:solidFill>
                  </a:defRPr>
                </a:lvl1pPr>
              </a:lstStyle>
              <a:p>
                <a:r>
                  <a:t>Kamodo</a:t>
                </a:r>
              </a:p>
            </p:txBody>
          </p:sp>
          <p:sp>
            <p:nvSpPr>
              <p:cNvPr id="123" name="CAMEL"/>
              <p:cNvSpPr txBox="1"/>
              <p:nvPr/>
            </p:nvSpPr>
            <p:spPr>
              <a:xfrm>
                <a:off x="8897390" y="319531"/>
                <a:ext cx="1474115" cy="6309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3200">
                    <a:solidFill>
                      <a:srgbClr val="FFFFFF"/>
                    </a:solidFill>
                  </a:defRPr>
                </a:lvl1pPr>
              </a:lstStyle>
              <a:p>
                <a:r>
                  <a:t>CAMEL</a:t>
                </a:r>
              </a:p>
            </p:txBody>
          </p:sp>
          <p:sp>
            <p:nvSpPr>
              <p:cNvPr id="124" name="Line"/>
              <p:cNvSpPr/>
              <p:nvPr/>
            </p:nvSpPr>
            <p:spPr>
              <a:xfrm>
                <a:off x="3451673" y="635000"/>
                <a:ext cx="430139" cy="0"/>
              </a:xfrm>
              <a:prstGeom prst="line">
                <a:avLst/>
              </a:prstGeom>
              <a:noFill/>
              <a:ln w="63500" cap="flat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25" name="Line"/>
              <p:cNvSpPr/>
              <p:nvPr/>
            </p:nvSpPr>
            <p:spPr>
              <a:xfrm>
                <a:off x="7430144" y="635000"/>
                <a:ext cx="430139" cy="0"/>
              </a:xfrm>
              <a:prstGeom prst="line">
                <a:avLst/>
              </a:prstGeom>
              <a:noFill/>
              <a:ln w="63500" cap="flat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26" name="Rectangle"/>
              <p:cNvSpPr/>
              <p:nvPr/>
            </p:nvSpPr>
            <p:spPr>
              <a:xfrm>
                <a:off x="-195343" y="-695931"/>
                <a:ext cx="11700934" cy="2661863"/>
              </a:xfrm>
              <a:prstGeom prst="rect">
                <a:avLst/>
              </a:prstGeom>
              <a:noFill/>
              <a:ln w="63500" cap="flat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pic>
            <p:nvPicPr>
              <p:cNvPr id="127" name="Image" descr="Image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985998" y="-373756"/>
                <a:ext cx="1009881" cy="33662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130" name="Group"/>
              <p:cNvGrpSpPr/>
              <p:nvPr/>
            </p:nvGrpSpPr>
            <p:grpSpPr>
              <a:xfrm>
                <a:off x="2310789" y="-2251587"/>
                <a:ext cx="6792098" cy="1103247"/>
                <a:chOff x="43467" y="0"/>
                <a:chExt cx="6792096" cy="1103246"/>
              </a:xfrm>
            </p:grpSpPr>
            <p:sp>
              <p:nvSpPr>
                <p:cNvPr id="128" name="Rectangle"/>
                <p:cNvSpPr/>
                <p:nvPr/>
              </p:nvSpPr>
              <p:spPr>
                <a:xfrm>
                  <a:off x="43467" y="0"/>
                  <a:ext cx="6688668" cy="1103246"/>
                </a:xfrm>
                <a:prstGeom prst="rect">
                  <a:avLst/>
                </a:prstGeom>
                <a:noFill/>
                <a:ln w="635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129" name="community challenges/campaigns"/>
                <p:cNvSpPr txBox="1"/>
                <p:nvPr/>
              </p:nvSpPr>
              <p:spPr>
                <a:xfrm>
                  <a:off x="59960" y="236154"/>
                  <a:ext cx="6775603" cy="63093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>
                  <a:lvl1pPr>
                    <a:defRPr sz="3200"/>
                  </a:lvl1pPr>
                </a:lstStyle>
                <a:p>
                  <a:r>
                    <a:rPr dirty="0"/>
                    <a:t>community challenges/campaigns </a:t>
                  </a:r>
                </a:p>
              </p:txBody>
            </p:sp>
          </p:grpSp>
          <p:grpSp>
            <p:nvGrpSpPr>
              <p:cNvPr id="133" name="Group"/>
              <p:cNvGrpSpPr/>
              <p:nvPr/>
            </p:nvGrpSpPr>
            <p:grpSpPr>
              <a:xfrm>
                <a:off x="9084114" y="-1701243"/>
                <a:ext cx="576833" cy="1756277"/>
                <a:chOff x="0" y="0"/>
                <a:chExt cx="576832" cy="1756276"/>
              </a:xfrm>
            </p:grpSpPr>
            <p:sp>
              <p:nvSpPr>
                <p:cNvPr id="131" name="Line"/>
                <p:cNvSpPr/>
                <p:nvPr/>
              </p:nvSpPr>
              <p:spPr>
                <a:xfrm flipV="1">
                  <a:off x="550332" y="0"/>
                  <a:ext cx="1" cy="1756277"/>
                </a:xfrm>
                <a:prstGeom prst="line">
                  <a:avLst/>
                </a:prstGeom>
                <a:noFill/>
                <a:ln w="635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132" name="Line"/>
                <p:cNvSpPr/>
                <p:nvPr/>
              </p:nvSpPr>
              <p:spPr>
                <a:xfrm flipH="1" flipV="1">
                  <a:off x="0" y="25399"/>
                  <a:ext cx="576833" cy="2"/>
                </a:xfrm>
                <a:prstGeom prst="line">
                  <a:avLst/>
                </a:prstGeom>
                <a:noFill/>
                <a:ln w="63500" cap="flat">
                  <a:solidFill>
                    <a:srgbClr val="0000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</p:grpSp>
          <p:grpSp>
            <p:nvGrpSpPr>
              <p:cNvPr id="136" name="Group"/>
              <p:cNvGrpSpPr/>
              <p:nvPr/>
            </p:nvGrpSpPr>
            <p:grpSpPr>
              <a:xfrm flipH="1">
                <a:off x="1649300" y="-1701243"/>
                <a:ext cx="576834" cy="1756277"/>
                <a:chOff x="0" y="0"/>
                <a:chExt cx="576832" cy="1756276"/>
              </a:xfrm>
            </p:grpSpPr>
            <p:sp>
              <p:nvSpPr>
                <p:cNvPr id="134" name="Line"/>
                <p:cNvSpPr/>
                <p:nvPr/>
              </p:nvSpPr>
              <p:spPr>
                <a:xfrm flipV="1">
                  <a:off x="550332" y="0"/>
                  <a:ext cx="1" cy="1756277"/>
                </a:xfrm>
                <a:prstGeom prst="line">
                  <a:avLst/>
                </a:prstGeom>
                <a:noFill/>
                <a:ln w="63500" cap="flat">
                  <a:solidFill>
                    <a:srgbClr val="000000"/>
                  </a:solidFill>
                  <a:prstDash val="solid"/>
                  <a:miter lim="400000"/>
                  <a:headEnd type="triangle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135" name="Line"/>
                <p:cNvSpPr/>
                <p:nvPr/>
              </p:nvSpPr>
              <p:spPr>
                <a:xfrm flipH="1" flipV="1">
                  <a:off x="0" y="25399"/>
                  <a:ext cx="576833" cy="2"/>
                </a:xfrm>
                <a:prstGeom prst="line">
                  <a:avLst/>
                </a:prstGeom>
                <a:noFill/>
                <a:ln w="635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</p:grpSp>
          <p:sp>
            <p:nvSpPr>
              <p:cNvPr id="137" name="Simulation"/>
              <p:cNvSpPr txBox="1"/>
              <p:nvPr/>
            </p:nvSpPr>
            <p:spPr>
              <a:xfrm>
                <a:off x="618744" y="1293483"/>
                <a:ext cx="2115821" cy="6309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3200" i="1">
                    <a:solidFill>
                      <a:schemeClr val="accent4">
                        <a:hueOff val="-1081314"/>
                        <a:satOff val="4338"/>
                        <a:lumOff val="-8931"/>
                      </a:schemeClr>
                    </a:solidFill>
                  </a:defRPr>
                </a:lvl1pPr>
              </a:lstStyle>
              <a:p>
                <a:r>
                  <a:t>Simulation</a:t>
                </a:r>
              </a:p>
            </p:txBody>
          </p:sp>
          <p:sp>
            <p:nvSpPr>
              <p:cNvPr id="138" name="Analysis"/>
              <p:cNvSpPr txBox="1"/>
              <p:nvPr/>
            </p:nvSpPr>
            <p:spPr>
              <a:xfrm>
                <a:off x="4834592" y="1293483"/>
                <a:ext cx="1642772" cy="6309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3200" i="1">
                    <a:solidFill>
                      <a:schemeClr val="accent4">
                        <a:hueOff val="-1081314"/>
                        <a:satOff val="4338"/>
                        <a:lumOff val="-8931"/>
                      </a:schemeClr>
                    </a:solidFill>
                  </a:defRPr>
                </a:lvl1pPr>
              </a:lstStyle>
              <a:p>
                <a:r>
                  <a:t>Analysis</a:t>
                </a:r>
              </a:p>
            </p:txBody>
          </p:sp>
          <p:sp>
            <p:nvSpPr>
              <p:cNvPr id="139" name="Validation"/>
              <p:cNvSpPr txBox="1"/>
              <p:nvPr/>
            </p:nvSpPr>
            <p:spPr>
              <a:xfrm>
                <a:off x="8646844" y="1293483"/>
                <a:ext cx="1975207" cy="6309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3200" i="1">
                    <a:solidFill>
                      <a:schemeClr val="accent4">
                        <a:hueOff val="-1081314"/>
                        <a:satOff val="4338"/>
                        <a:lumOff val="-8931"/>
                      </a:schemeClr>
                    </a:solidFill>
                  </a:defRPr>
                </a:lvl1pPr>
              </a:lstStyle>
              <a:p>
                <a:r>
                  <a:t>Validation</a:t>
                </a:r>
              </a:p>
            </p:txBody>
          </p:sp>
        </p:grpSp>
        <p:pic>
          <p:nvPicPr>
            <p:cNvPr id="141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145823"/>
              <a:ext cx="1115538" cy="8902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2" name="camelLogoWithMargin-card.png" descr="camelLogoWithMargin-card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89508" y="1602970"/>
              <a:ext cx="936720" cy="7473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4" name="High-fidelity thermosphere density data download from the CHAMP, GRACE, GRACE-FO, GOCE, and Swarm missions @ ftp://thermosphere.tudelft.nl…"/>
          <p:cNvSpPr txBox="1"/>
          <p:nvPr/>
        </p:nvSpPr>
        <p:spPr>
          <a:xfrm>
            <a:off x="385929" y="7006851"/>
            <a:ext cx="12232942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33375" indent="-333375" algn="l">
              <a:buSzPct val="145000"/>
              <a:buChar char="•"/>
            </a:pPr>
            <a:r>
              <a:rPr dirty="0"/>
              <a:t>High-fidelity thermosphere density data download from the CHAMP, GRACE, GRACE-FO, GOCE, and Swarm missions @ ftp://</a:t>
            </a:r>
            <a:r>
              <a:rPr dirty="0" err="1"/>
              <a:t>thermosphere.tudelft.nl</a:t>
            </a:r>
            <a:endParaRPr dirty="0"/>
          </a:p>
          <a:p>
            <a:pPr marL="333375" indent="-333375" algn="l">
              <a:buSzPct val="145000"/>
              <a:buChar char="•"/>
            </a:pPr>
            <a:r>
              <a:rPr dirty="0"/>
              <a:t>Reformatted observation dataset is publicly accessible </a:t>
            </a:r>
          </a:p>
          <a:p>
            <a:pPr algn="l"/>
            <a:r>
              <a:rPr lang="en-US" dirty="0"/>
              <a:t>    </a:t>
            </a:r>
            <a:r>
              <a:rPr dirty="0"/>
              <a:t>@ </a:t>
            </a:r>
            <a:r>
              <a:rPr u="sng" dirty="0">
                <a:hlinkClick r:id="rId5"/>
              </a:rPr>
              <a:t>https://git.smce.nasa.gov/ccmc-share/camel-data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807712" y="9309100"/>
            <a:ext cx="266726" cy="4064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5</a:t>
            </a:fld>
            <a:endParaRPr/>
          </a:p>
        </p:txBody>
      </p:sp>
      <p:sp>
        <p:nvSpPr>
          <p:cNvPr id="147" name="In the current project, multiple unique time periods during storm times are selected for the assessment.…"/>
          <p:cNvSpPr txBox="1">
            <a:spLocks noGrp="1"/>
          </p:cNvSpPr>
          <p:nvPr>
            <p:ph type="body" sz="half" idx="4294967295"/>
          </p:nvPr>
        </p:nvSpPr>
        <p:spPr>
          <a:xfrm>
            <a:off x="147848" y="1358295"/>
            <a:ext cx="12709104" cy="2566082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500"/>
              </a:spcBef>
              <a:defRPr sz="2700"/>
            </a:pPr>
            <a:r>
              <a:rPr dirty="0"/>
              <a:t>In the current project, multiple unique </a:t>
            </a:r>
            <a:r>
              <a:rPr b="1" dirty="0">
                <a:latin typeface="GRAPHIK-SEMIBOLD" panose="020B0503030202060203" pitchFamily="34" charset="77"/>
                <a:ea typeface="Graphik-SemiboldItalic"/>
                <a:cs typeface="Graphik-SemiboldItalic"/>
                <a:sym typeface="Graphik Semibold"/>
              </a:rPr>
              <a:t>time periods</a:t>
            </a:r>
            <a:r>
              <a:rPr dirty="0"/>
              <a:t> during storm times are selected for the assessment.</a:t>
            </a:r>
          </a:p>
          <a:p>
            <a:pPr>
              <a:spcBef>
                <a:spcPts val="1500"/>
              </a:spcBef>
              <a:defRPr sz="2700"/>
            </a:pPr>
            <a:r>
              <a:rPr dirty="0"/>
              <a:t>In addition to the </a:t>
            </a:r>
            <a:r>
              <a:rPr lang="en-US" dirty="0"/>
              <a:t>aforementioned models</a:t>
            </a:r>
            <a:r>
              <a:rPr dirty="0"/>
              <a:t>, </a:t>
            </a:r>
            <a:r>
              <a:rPr b="1" dirty="0">
                <a:latin typeface="GRAPHIK-SEMIBOLD" panose="020B0503030202060203" pitchFamily="34" charset="77"/>
                <a:ea typeface="+mn-ea"/>
                <a:cs typeface="Graphik-SemiboldItalic"/>
                <a:sym typeface="Graphik Semibold"/>
              </a:rPr>
              <a:t>NRLMSIS 2.0, GITM, WACCM-X</a:t>
            </a:r>
            <a:r>
              <a:rPr dirty="0"/>
              <a:t> </a:t>
            </a:r>
            <a:r>
              <a:rPr lang="en-US" dirty="0"/>
              <a:t>were</a:t>
            </a:r>
            <a:r>
              <a:rPr dirty="0"/>
              <a:t> run in-house at </a:t>
            </a:r>
            <a:r>
              <a:rPr dirty="0">
                <a:solidFill>
                  <a:schemeClr val="accent1">
                    <a:lumOff val="-13575"/>
                  </a:schemeClr>
                </a:solidFill>
              </a:rPr>
              <a:t>CCMC Runs-on-Request system</a:t>
            </a:r>
            <a:r>
              <a:rPr dirty="0"/>
              <a:t> and accessed.</a:t>
            </a:r>
          </a:p>
        </p:txBody>
      </p:sp>
      <p:sp>
        <p:nvSpPr>
          <p:cNvPr id="148" name="Thermosphere model assessment:…"/>
          <p:cNvSpPr txBox="1">
            <a:spLocks noGrp="1"/>
          </p:cNvSpPr>
          <p:nvPr>
            <p:ph type="title"/>
          </p:nvPr>
        </p:nvSpPr>
        <p:spPr>
          <a:xfrm>
            <a:off x="108215" y="-101600"/>
            <a:ext cx="12788370" cy="1721183"/>
          </a:xfrm>
          <a:prstGeom prst="rect">
            <a:avLst/>
          </a:prstGeom>
        </p:spPr>
        <p:txBody>
          <a:bodyPr/>
          <a:lstStyle/>
          <a:p>
            <a:pPr>
              <a:defRPr sz="5000"/>
            </a:pPr>
            <a:r>
              <a:t>Thermosphere model assessment: </a:t>
            </a:r>
          </a:p>
          <a:p>
            <a:pPr>
              <a:defRPr sz="5000"/>
            </a:pPr>
            <a:r>
              <a:t>CCMC involvement Ⅰ</a:t>
            </a:r>
          </a:p>
        </p:txBody>
      </p:sp>
      <p:sp>
        <p:nvSpPr>
          <p:cNvPr id="149" name="Rectangle"/>
          <p:cNvSpPr/>
          <p:nvPr/>
        </p:nvSpPr>
        <p:spPr>
          <a:xfrm>
            <a:off x="823482" y="3726821"/>
            <a:ext cx="10968571" cy="5237898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50" name="Runs-on-Request (ROR) is a free service open to any user interested in running the space science/space weather models hosted at the CCMC. Simulation output can also be directly downloaded at result pages."/>
          <p:cNvSpPr txBox="1"/>
          <p:nvPr/>
        </p:nvSpPr>
        <p:spPr>
          <a:xfrm>
            <a:off x="1054152" y="7139875"/>
            <a:ext cx="8076086" cy="1579920"/>
          </a:xfrm>
          <a:prstGeom prst="rect">
            <a:avLst/>
          </a:prstGeom>
          <a:ln w="381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/>
            <a:r>
              <a:rPr b="1" dirty="0">
                <a:solidFill>
                  <a:schemeClr val="accent1">
                    <a:lumOff val="-13575"/>
                  </a:schemeClr>
                </a:solidFill>
                <a:latin typeface="GRAPHIK-SEMIBOLD" panose="020B0503030202060203" pitchFamily="34" charset="77"/>
                <a:ea typeface="Graphik-SemiboldItalic"/>
                <a:cs typeface="Graphik-SemiboldItalic"/>
                <a:sym typeface="Graphik Semibold"/>
              </a:rPr>
              <a:t>Runs-on-Request (ROR)</a:t>
            </a:r>
            <a:r>
              <a:rPr dirty="0"/>
              <a:t> </a:t>
            </a:r>
            <a:r>
              <a:rPr dirty="0">
                <a:solidFill>
                  <a:schemeClr val="accent1">
                    <a:lumOff val="-13575"/>
                  </a:schemeClr>
                </a:solidFill>
              </a:rPr>
              <a:t>is a free service open to any user interested in running the space science/space weather models hosted at the CCMC. Simulation output can also be directly downloaded at result pages.</a:t>
            </a:r>
          </a:p>
        </p:txBody>
      </p:sp>
      <p:sp>
        <p:nvSpPr>
          <p:cNvPr id="151" name="NRLMSIS 2.0"/>
          <p:cNvSpPr/>
          <p:nvPr/>
        </p:nvSpPr>
        <p:spPr>
          <a:xfrm>
            <a:off x="1138690" y="5453090"/>
            <a:ext cx="2565761" cy="762001"/>
          </a:xfrm>
          <a:prstGeom prst="rect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t>NRLMSIS 2.0</a:t>
            </a:r>
          </a:p>
        </p:txBody>
      </p:sp>
      <p:sp>
        <p:nvSpPr>
          <p:cNvPr id="152" name="JB2008"/>
          <p:cNvSpPr/>
          <p:nvPr/>
        </p:nvSpPr>
        <p:spPr>
          <a:xfrm>
            <a:off x="3815616" y="5453090"/>
            <a:ext cx="2553158" cy="762001"/>
          </a:xfrm>
          <a:prstGeom prst="rect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3500">
                <a:solidFill>
                  <a:srgbClr val="FFFFFF"/>
                </a:solidFill>
              </a:defRPr>
            </a:lvl1pPr>
          </a:lstStyle>
          <a:p>
            <a:r>
              <a:t>JB2008</a:t>
            </a:r>
          </a:p>
        </p:txBody>
      </p:sp>
      <p:sp>
        <p:nvSpPr>
          <p:cNvPr id="153" name="GITM"/>
          <p:cNvSpPr/>
          <p:nvPr/>
        </p:nvSpPr>
        <p:spPr>
          <a:xfrm>
            <a:off x="1138690" y="6254075"/>
            <a:ext cx="2565761" cy="762001"/>
          </a:xfrm>
          <a:prstGeom prst="rect">
            <a:avLst/>
          </a:prstGeom>
          <a:solidFill>
            <a:srgbClr val="92929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3500">
                <a:solidFill>
                  <a:srgbClr val="FFFFFF"/>
                </a:solidFill>
              </a:defRPr>
            </a:lvl1pPr>
          </a:lstStyle>
          <a:p>
            <a:r>
              <a:t>GITM</a:t>
            </a:r>
          </a:p>
        </p:txBody>
      </p:sp>
      <p:sp>
        <p:nvSpPr>
          <p:cNvPr id="154" name="TIE-GCM"/>
          <p:cNvSpPr/>
          <p:nvPr/>
        </p:nvSpPr>
        <p:spPr>
          <a:xfrm>
            <a:off x="3809314" y="6254075"/>
            <a:ext cx="2565761" cy="762001"/>
          </a:xfrm>
          <a:prstGeom prst="rect">
            <a:avLst/>
          </a:prstGeom>
          <a:solidFill>
            <a:srgbClr val="92929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3500">
                <a:solidFill>
                  <a:srgbClr val="FFFFFF"/>
                </a:solidFill>
              </a:defRPr>
            </a:lvl1pPr>
          </a:lstStyle>
          <a:p>
            <a:r>
              <a:t>TIE-GCM</a:t>
            </a:r>
          </a:p>
        </p:txBody>
      </p:sp>
      <p:sp>
        <p:nvSpPr>
          <p:cNvPr id="155" name="CTIPe"/>
          <p:cNvSpPr/>
          <p:nvPr/>
        </p:nvSpPr>
        <p:spPr>
          <a:xfrm>
            <a:off x="6479939" y="6254075"/>
            <a:ext cx="2565761" cy="762001"/>
          </a:xfrm>
          <a:prstGeom prst="rect">
            <a:avLst/>
          </a:prstGeom>
          <a:solidFill>
            <a:srgbClr val="92929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3500">
                <a:solidFill>
                  <a:srgbClr val="FFFFFF"/>
                </a:solidFill>
              </a:defRPr>
            </a:lvl1pPr>
          </a:lstStyle>
          <a:p>
            <a:r>
              <a:t>CTIPe</a:t>
            </a:r>
          </a:p>
        </p:txBody>
      </p:sp>
      <p:sp>
        <p:nvSpPr>
          <p:cNvPr id="156" name="DTM2013"/>
          <p:cNvSpPr/>
          <p:nvPr/>
        </p:nvSpPr>
        <p:spPr>
          <a:xfrm>
            <a:off x="6479938" y="5453090"/>
            <a:ext cx="2565761" cy="762001"/>
          </a:xfrm>
          <a:prstGeom prst="rect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t>DTM2013</a:t>
            </a:r>
          </a:p>
        </p:txBody>
      </p:sp>
      <p:sp>
        <p:nvSpPr>
          <p:cNvPr id="157" name="WACCM-X"/>
          <p:cNvSpPr/>
          <p:nvPr/>
        </p:nvSpPr>
        <p:spPr>
          <a:xfrm>
            <a:off x="9156864" y="5453090"/>
            <a:ext cx="2565761" cy="762001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3500">
                <a:solidFill>
                  <a:srgbClr val="FFFFFF"/>
                </a:solidFill>
              </a:defRPr>
            </a:lvl1pPr>
          </a:lstStyle>
          <a:p>
            <a:r>
              <a:t>WACCM-X</a:t>
            </a:r>
          </a:p>
        </p:txBody>
      </p:sp>
      <p:pic>
        <p:nvPicPr>
          <p:cNvPr id="158" name="Screenshot 2022-12-30 at 20.27.18.png" descr="Screenshot 2022-12-30 at 20.27.1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9767" y="6582483"/>
            <a:ext cx="2377353" cy="2298633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CCMC Model Catalog"/>
          <p:cNvSpPr txBox="1"/>
          <p:nvPr/>
        </p:nvSpPr>
        <p:spPr>
          <a:xfrm>
            <a:off x="9037777" y="6172757"/>
            <a:ext cx="2701333" cy="511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l">
              <a:defRPr sz="2000"/>
            </a:lvl1pPr>
          </a:lstStyle>
          <a:p>
            <a:r>
              <a:t>CCMC Model Catalog</a:t>
            </a:r>
          </a:p>
        </p:txBody>
      </p:sp>
      <p:sp>
        <p:nvSpPr>
          <p:cNvPr id="160" name="semi-empirical…"/>
          <p:cNvSpPr txBox="1"/>
          <p:nvPr/>
        </p:nvSpPr>
        <p:spPr>
          <a:xfrm>
            <a:off x="1138690" y="3602320"/>
            <a:ext cx="10583935" cy="203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3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semi-empirical </a:t>
            </a:r>
          </a:p>
          <a:p>
            <a:pPr algn="l">
              <a:defRPr sz="33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>
                <a:solidFill>
                  <a:srgbClr val="5E5E5E"/>
                </a:solidFill>
              </a:rPr>
              <a:t>physics-based</a:t>
            </a:r>
            <a:r>
              <a:rPr dirty="0"/>
              <a:t> </a:t>
            </a:r>
            <a:r>
              <a:rPr dirty="0">
                <a:solidFill>
                  <a:srgbClr val="5E5E5E"/>
                </a:solidFill>
              </a:rPr>
              <a:t>thermosphere</a:t>
            </a:r>
          </a:p>
          <a:p>
            <a:pPr algn="l">
              <a:defRPr sz="33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>
                <a:solidFill>
                  <a:schemeClr val="accent5"/>
                </a:solidFill>
              </a:rPr>
              <a:t>physics-based</a:t>
            </a:r>
            <a:r>
              <a:rPr dirty="0"/>
              <a:t> </a:t>
            </a:r>
            <a:r>
              <a:rPr dirty="0">
                <a:solidFill>
                  <a:schemeClr val="accent5"/>
                </a:solidFill>
              </a:rPr>
              <a:t>whole atm.</a:t>
            </a:r>
          </a:p>
        </p:txBody>
      </p:sp>
      <p:sp>
        <p:nvSpPr>
          <p:cNvPr id="161" name="WAM-IPE"/>
          <p:cNvSpPr/>
          <p:nvPr/>
        </p:nvSpPr>
        <p:spPr>
          <a:xfrm>
            <a:off x="9156864" y="4639406"/>
            <a:ext cx="2565761" cy="762001"/>
          </a:xfrm>
          <a:prstGeom prst="rect">
            <a:avLst/>
          </a:prstGeom>
          <a:ln w="25400">
            <a:solidFill>
              <a:schemeClr val="accent5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35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r>
              <a:t>WAM-IPE</a:t>
            </a:r>
          </a:p>
        </p:txBody>
      </p:sp>
      <p:sp>
        <p:nvSpPr>
          <p:cNvPr id="162" name="DTM2020"/>
          <p:cNvSpPr/>
          <p:nvPr/>
        </p:nvSpPr>
        <p:spPr>
          <a:xfrm>
            <a:off x="6479939" y="4639406"/>
            <a:ext cx="2565761" cy="762001"/>
          </a:xfrm>
          <a:prstGeom prst="rect">
            <a:avLst/>
          </a:prstGeom>
          <a:ln w="25400">
            <a:solidFill>
              <a:schemeClr val="accent4">
                <a:hueOff val="-1081314"/>
                <a:satOff val="4338"/>
                <a:lumOff val="-8931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35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lvl1pPr>
          </a:lstStyle>
          <a:p>
            <a:r>
              <a:t>DTM2020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807712" y="9309100"/>
            <a:ext cx="266726" cy="4064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6</a:t>
            </a:fld>
            <a:endParaRPr/>
          </a:p>
        </p:txBody>
      </p:sp>
      <p:sp>
        <p:nvSpPr>
          <p:cNvPr id="165" name="The CCMC-hosted physics-based model flythrough is conducted by…"/>
          <p:cNvSpPr txBox="1">
            <a:spLocks noGrp="1"/>
          </p:cNvSpPr>
          <p:nvPr>
            <p:ph type="body" sz="quarter" idx="4294967295"/>
          </p:nvPr>
        </p:nvSpPr>
        <p:spPr>
          <a:xfrm>
            <a:off x="32677" y="1927202"/>
            <a:ext cx="5700963" cy="2566082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500"/>
              </a:spcBef>
              <a:defRPr sz="2500"/>
            </a:pPr>
            <a:r>
              <a:t>The CCMC-hosted physics-based model flythrough is conducted by</a:t>
            </a:r>
          </a:p>
          <a:p>
            <a:pPr marL="0" indent="0">
              <a:spcBef>
                <a:spcPts val="1500"/>
              </a:spcBef>
              <a:buSzTx/>
              <a:buNone/>
              <a:defRPr sz="2500"/>
            </a:pPr>
            <a:endParaRPr/>
          </a:p>
          <a:p>
            <a:pPr>
              <a:spcBef>
                <a:spcPts val="1500"/>
              </a:spcBef>
              <a:defRPr sz="2500"/>
            </a:pPr>
            <a:r>
              <a:t>Simplify validation workflow.</a:t>
            </a:r>
          </a:p>
        </p:txBody>
      </p:sp>
      <p:sp>
        <p:nvSpPr>
          <p:cNvPr id="166" name="Thermosphere model assessment:…"/>
          <p:cNvSpPr txBox="1">
            <a:spLocks noGrp="1"/>
          </p:cNvSpPr>
          <p:nvPr>
            <p:ph type="title"/>
          </p:nvPr>
        </p:nvSpPr>
        <p:spPr>
          <a:xfrm>
            <a:off x="-511240" y="218948"/>
            <a:ext cx="6788798" cy="1749553"/>
          </a:xfrm>
          <a:prstGeom prst="rect">
            <a:avLst/>
          </a:prstGeom>
        </p:spPr>
        <p:txBody>
          <a:bodyPr/>
          <a:lstStyle/>
          <a:p>
            <a:pPr>
              <a:defRPr sz="2800"/>
            </a:pPr>
            <a:r>
              <a:t>Thermosphere model assessment: </a:t>
            </a:r>
          </a:p>
          <a:p>
            <a:pPr>
              <a:defRPr sz="2800"/>
            </a:pPr>
            <a:r>
              <a:t>CCMC involvement Ⅱ</a:t>
            </a:r>
          </a:p>
        </p:txBody>
      </p:sp>
      <p:sp>
        <p:nvSpPr>
          <p:cNvPr id="167" name="Kamodo is a Python open-source software package developed by the CCMC, which offers a model-agnostic satellite flythrough capability."/>
          <p:cNvSpPr txBox="1"/>
          <p:nvPr/>
        </p:nvSpPr>
        <p:spPr>
          <a:xfrm>
            <a:off x="51727" y="4633333"/>
            <a:ext cx="5662863" cy="1579920"/>
          </a:xfrm>
          <a:prstGeom prst="rect">
            <a:avLst/>
          </a:prstGeom>
          <a:ln w="38100">
            <a:solidFill>
              <a:schemeClr val="accent4">
                <a:hueOff val="-1081314"/>
                <a:satOff val="4338"/>
                <a:lumOff val="-8931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rPr dirty="0" err="1"/>
              <a:t>Kamodo</a:t>
            </a:r>
            <a:r>
              <a:rPr dirty="0"/>
              <a:t> is a Python open-source software package developed by the CCMC, which offers a </a:t>
            </a:r>
            <a:r>
              <a:rPr b="1" dirty="0">
                <a:latin typeface="GRAPHIK-SEMIBOLD" panose="020B0503030202060203" pitchFamily="34" charset="77"/>
                <a:ea typeface="Graphik-SemiboldItalic"/>
                <a:cs typeface="Graphik-SemiboldItalic"/>
                <a:sym typeface="Graphik Semibold"/>
              </a:rPr>
              <a:t>model-agnostic</a:t>
            </a:r>
            <a:r>
              <a:rPr dirty="0"/>
              <a:t> satellite flythrough capability.</a:t>
            </a:r>
          </a:p>
        </p:txBody>
      </p:sp>
      <p:pic>
        <p:nvPicPr>
          <p:cNvPr id="168" name="Group" descr="Group"/>
          <p:cNvPicPr>
            <a:picLocks noChangeAspect="1"/>
          </p:cNvPicPr>
          <p:nvPr/>
        </p:nvPicPr>
        <p:blipFill>
          <a:blip r:embed="rId2"/>
          <a:srcRect l="10903" t="10986" r="10903" b="10986"/>
          <a:stretch>
            <a:fillRect/>
          </a:stretch>
        </p:blipFill>
        <p:spPr>
          <a:xfrm>
            <a:off x="1778896" y="6432084"/>
            <a:ext cx="2208526" cy="21830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kamodo1.png" descr="kamodo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9153" y="1234830"/>
            <a:ext cx="7061105" cy="34268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kamodo2.png" descr="kamodo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9153" y="5085804"/>
            <a:ext cx="7061105" cy="21830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375" y="3187627"/>
            <a:ext cx="1644490" cy="548164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Kamodo GitHub repo"/>
          <p:cNvSpPr txBox="1"/>
          <p:nvPr/>
        </p:nvSpPr>
        <p:spPr>
          <a:xfrm>
            <a:off x="1532493" y="8588338"/>
            <a:ext cx="2701332" cy="511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l">
              <a:defRPr sz="2000"/>
            </a:lvl1pPr>
          </a:lstStyle>
          <a:p>
            <a:r>
              <a:t>Kamodo GitHub repo</a:t>
            </a:r>
          </a:p>
        </p:txBody>
      </p:sp>
      <p:sp>
        <p:nvSpPr>
          <p:cNvPr id="173" name="Simulation Output"/>
          <p:cNvSpPr txBox="1"/>
          <p:nvPr/>
        </p:nvSpPr>
        <p:spPr>
          <a:xfrm>
            <a:off x="7647034" y="110982"/>
            <a:ext cx="3385343" cy="699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l">
              <a:defRPr sz="3000"/>
            </a:lvl1pPr>
          </a:lstStyle>
          <a:p>
            <a:r>
              <a:t>Simulation Output</a:t>
            </a:r>
          </a:p>
        </p:txBody>
      </p:sp>
      <p:sp>
        <p:nvSpPr>
          <p:cNvPr id="174" name="Line"/>
          <p:cNvSpPr/>
          <p:nvPr/>
        </p:nvSpPr>
        <p:spPr>
          <a:xfrm>
            <a:off x="9339705" y="770833"/>
            <a:ext cx="1" cy="40640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75" name="fly.png" descr="fly.png"/>
          <p:cNvPicPr>
            <a:picLocks noChangeAspect="1"/>
          </p:cNvPicPr>
          <p:nvPr/>
        </p:nvPicPr>
        <p:blipFill>
          <a:blip r:embed="rId6"/>
          <a:srcRect b="68880"/>
          <a:stretch>
            <a:fillRect/>
          </a:stretch>
        </p:blipFill>
        <p:spPr>
          <a:xfrm>
            <a:off x="5597299" y="7483691"/>
            <a:ext cx="7061060" cy="1616301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Line"/>
          <p:cNvSpPr/>
          <p:nvPr/>
        </p:nvSpPr>
        <p:spPr>
          <a:xfrm>
            <a:off x="9339705" y="7317823"/>
            <a:ext cx="1" cy="40640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807712" y="9309100"/>
            <a:ext cx="266726" cy="4064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7</a:t>
            </a:fld>
            <a:endParaRPr/>
          </a:p>
        </p:txBody>
      </p:sp>
      <p:sp>
        <p:nvSpPr>
          <p:cNvPr id="179" name="Thermosphere model assessment:…"/>
          <p:cNvSpPr txBox="1">
            <a:spLocks noGrp="1"/>
          </p:cNvSpPr>
          <p:nvPr>
            <p:ph type="title"/>
          </p:nvPr>
        </p:nvSpPr>
        <p:spPr>
          <a:xfrm>
            <a:off x="108215" y="-64176"/>
            <a:ext cx="12788370" cy="2159001"/>
          </a:xfrm>
          <a:prstGeom prst="rect">
            <a:avLst/>
          </a:prstGeom>
        </p:spPr>
        <p:txBody>
          <a:bodyPr/>
          <a:lstStyle/>
          <a:p>
            <a:pPr>
              <a:defRPr sz="5000"/>
            </a:pPr>
            <a:r>
              <a:t>Thermosphere model assessment: </a:t>
            </a:r>
          </a:p>
          <a:p>
            <a:pPr>
              <a:defRPr sz="5000"/>
            </a:pPr>
            <a:r>
              <a:t>CCMC involvement Ⅲ</a:t>
            </a:r>
          </a:p>
        </p:txBody>
      </p:sp>
      <p:sp>
        <p:nvSpPr>
          <p:cNvPr id="180" name="The neutral density validation project is built upon the CAMEL (Comprehensive Assessment of Models and Events Using Library Tools) framework developed and hosted by the NASA CCMC."/>
          <p:cNvSpPr txBox="1">
            <a:spLocks noGrp="1"/>
          </p:cNvSpPr>
          <p:nvPr>
            <p:ph type="body" sz="half" idx="4294967295"/>
          </p:nvPr>
        </p:nvSpPr>
        <p:spPr>
          <a:xfrm>
            <a:off x="235858" y="2015182"/>
            <a:ext cx="12533084" cy="2048606"/>
          </a:xfrm>
          <a:prstGeom prst="rect">
            <a:avLst/>
          </a:prstGeom>
        </p:spPr>
        <p:txBody>
          <a:bodyPr/>
          <a:lstStyle/>
          <a:p>
            <a:pPr>
              <a:defRPr sz="2800"/>
            </a:pPr>
            <a:r>
              <a:rPr dirty="0"/>
              <a:t>The neutral density validation project is built upon the </a:t>
            </a:r>
            <a:r>
              <a:rPr b="1" dirty="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GRAPHIK-SEMIBOLD" panose="020B0503030202060203" pitchFamily="34" charset="77"/>
                <a:ea typeface="Graphik-SemiboldItalic"/>
                <a:cs typeface="Graphik-SemiboldItalic"/>
                <a:sym typeface="Graphik Semibold"/>
              </a:rPr>
              <a:t>CAMEL</a:t>
            </a:r>
            <a:r>
              <a:rPr dirty="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rPr>
              <a:t> (Comprehensive Assessment of Models and Events Using Library Tools)</a:t>
            </a:r>
            <a:r>
              <a:rPr dirty="0"/>
              <a:t> framework developed and hosted by the NASA CCMC. </a:t>
            </a:r>
          </a:p>
        </p:txBody>
      </p:sp>
      <p:grpSp>
        <p:nvGrpSpPr>
          <p:cNvPr id="184" name="Group"/>
          <p:cNvGrpSpPr/>
          <p:nvPr/>
        </p:nvGrpSpPr>
        <p:grpSpPr>
          <a:xfrm>
            <a:off x="166851" y="4145825"/>
            <a:ext cx="12671098" cy="3531351"/>
            <a:chOff x="0" y="0"/>
            <a:chExt cx="12671096" cy="3531350"/>
          </a:xfrm>
        </p:grpSpPr>
        <p:pic>
          <p:nvPicPr>
            <p:cNvPr id="181" name="Screenshot 2023-07-28 at 17.04.19.png" descr="Screenshot 2023-07-28 at 17.04.19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469" y="92176"/>
              <a:ext cx="6295980" cy="10335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2" name="Image" descr="Image"/>
            <p:cNvPicPr>
              <a:picLocks noChangeAspect="1"/>
            </p:cNvPicPr>
            <p:nvPr/>
          </p:nvPicPr>
          <p:blipFill>
            <a:blip r:embed="rId3"/>
            <a:srcRect b="14895"/>
            <a:stretch>
              <a:fillRect/>
            </a:stretch>
          </p:blipFill>
          <p:spPr>
            <a:xfrm>
              <a:off x="6336031" y="0"/>
              <a:ext cx="6335066" cy="35313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3" name="Image" descr="Image"/>
            <p:cNvPicPr>
              <a:picLocks noChangeAspect="1"/>
            </p:cNvPicPr>
            <p:nvPr/>
          </p:nvPicPr>
          <p:blipFill>
            <a:blip r:embed="rId3"/>
            <a:srcRect t="84384"/>
            <a:stretch>
              <a:fillRect/>
            </a:stretch>
          </p:blipFill>
          <p:spPr>
            <a:xfrm>
              <a:off x="0" y="1100413"/>
              <a:ext cx="6335066" cy="6479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5" name="https://webserver1.ccmc.gsfc.nasa.gov/camel/NeutralDensity/"/>
          <p:cNvSpPr txBox="1"/>
          <p:nvPr/>
        </p:nvSpPr>
        <p:spPr>
          <a:xfrm>
            <a:off x="3748591" y="8249966"/>
            <a:ext cx="8854441" cy="49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/>
            </a:lvl1pPr>
          </a:lstStyle>
          <a:p>
            <a:r>
              <a:t>https://webserver1.ccmc.gsfc.nasa.gov/camel/NeutralDensity/</a:t>
            </a:r>
          </a:p>
        </p:txBody>
      </p:sp>
      <p:pic>
        <p:nvPicPr>
          <p:cNvPr id="186" name="Screenshot 2023-07-29 at 19.11.30.png" descr="Screenshot 2023-07-29 at 19.11.3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457" y="5990630"/>
            <a:ext cx="2764329" cy="27515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CAMEL Neutral Density Validation:…"/>
          <p:cNvSpPr txBox="1">
            <a:spLocks noGrp="1"/>
          </p:cNvSpPr>
          <p:nvPr>
            <p:ph type="title"/>
          </p:nvPr>
        </p:nvSpPr>
        <p:spPr>
          <a:xfrm>
            <a:off x="1861541" y="186555"/>
            <a:ext cx="11143259" cy="2159001"/>
          </a:xfrm>
          <a:prstGeom prst="rect">
            <a:avLst/>
          </a:prstGeom>
        </p:spPr>
        <p:txBody>
          <a:bodyPr/>
          <a:lstStyle/>
          <a:p>
            <a:pPr>
              <a:defRPr sz="5500"/>
            </a:pPr>
            <a:r>
              <a:rPr dirty="0"/>
              <a:t>CAMEL Neutral Density Validation: </a:t>
            </a:r>
          </a:p>
          <a:p>
            <a:pPr>
              <a:defRPr sz="5500"/>
            </a:pPr>
            <a:r>
              <a:rPr dirty="0"/>
              <a:t>Definition of storm phase</a:t>
            </a:r>
          </a:p>
        </p:txBody>
      </p:sp>
      <p:sp>
        <p:nvSpPr>
          <p:cNvPr id="1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807712" y="9309100"/>
            <a:ext cx="266726" cy="4064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8</a:t>
            </a:fld>
            <a:endParaRPr/>
          </a:p>
        </p:txBody>
      </p:sp>
      <p:pic>
        <p:nvPicPr>
          <p:cNvPr id="190" name="Screenshot 2023-07-28 at 17.04.19.png" descr="Screenshot 2023-07-28 at 17.04.19.png"/>
          <p:cNvPicPr>
            <a:picLocks noChangeAspect="1"/>
          </p:cNvPicPr>
          <p:nvPr/>
        </p:nvPicPr>
        <p:blipFill>
          <a:blip r:embed="rId4"/>
          <a:srcRect r="80279"/>
          <a:stretch>
            <a:fillRect/>
          </a:stretch>
        </p:blipFill>
        <p:spPr>
          <a:xfrm>
            <a:off x="244619" y="623515"/>
            <a:ext cx="1544000" cy="12852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Screen Recording 2023-07-30 at 14.07.51.mov" descr="Screen Recording 2023-07-30 at 14.07.51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2579511"/>
            <a:ext cx="13004800" cy="63217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66" fill="hold"/>
                                        <p:tgtEl>
                                          <p:spTgt spid="1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9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CAMEL Neutral Density Validation: Definition of storm phase"/>
          <p:cNvSpPr txBox="1">
            <a:spLocks noGrp="1"/>
          </p:cNvSpPr>
          <p:nvPr>
            <p:ph type="title"/>
          </p:nvPr>
        </p:nvSpPr>
        <p:spPr>
          <a:xfrm>
            <a:off x="1861541" y="186555"/>
            <a:ext cx="11143259" cy="2159001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</a:lstStyle>
          <a:p>
            <a:r>
              <a:rPr dirty="0"/>
              <a:t>CAMEL Neutral Density Validation: Definition of storm phase</a:t>
            </a:r>
          </a:p>
        </p:txBody>
      </p:sp>
      <p:sp>
        <p:nvSpPr>
          <p:cNvPr id="19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807712" y="9309100"/>
            <a:ext cx="266726" cy="4064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9</a:t>
            </a:fld>
            <a:endParaRPr/>
          </a:p>
        </p:txBody>
      </p:sp>
      <p:pic>
        <p:nvPicPr>
          <p:cNvPr id="195" name="Screenshot 2023-07-28 at 17.04.19.png" descr="Screenshot 2023-07-28 at 17.04.19.png"/>
          <p:cNvPicPr>
            <a:picLocks noChangeAspect="1"/>
          </p:cNvPicPr>
          <p:nvPr/>
        </p:nvPicPr>
        <p:blipFill>
          <a:blip r:embed="rId2"/>
          <a:srcRect r="80279"/>
          <a:stretch>
            <a:fillRect/>
          </a:stretch>
        </p:blipFill>
        <p:spPr>
          <a:xfrm>
            <a:off x="244619" y="623515"/>
            <a:ext cx="1544000" cy="12852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Screenshot 2023-07-29 at 19.28.07.png" descr="Screenshot 2023-07-29 at 19.28.0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001" y="2812829"/>
            <a:ext cx="9410798" cy="3889797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pre-storm"/>
          <p:cNvSpPr txBox="1"/>
          <p:nvPr/>
        </p:nvSpPr>
        <p:spPr>
          <a:xfrm>
            <a:off x="2738370" y="2515896"/>
            <a:ext cx="1559662" cy="49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Graphik-Medium"/>
                <a:ea typeface="Graphik-Medium"/>
                <a:cs typeface="Graphik-Medium"/>
                <a:sym typeface="Graphik Medium"/>
              </a:defRPr>
            </a:lvl1pPr>
          </a:lstStyle>
          <a:p>
            <a:r>
              <a:t>pre-storm</a:t>
            </a:r>
          </a:p>
        </p:txBody>
      </p:sp>
      <p:sp>
        <p:nvSpPr>
          <p:cNvPr id="198" name="main"/>
          <p:cNvSpPr txBox="1"/>
          <p:nvPr/>
        </p:nvSpPr>
        <p:spPr>
          <a:xfrm>
            <a:off x="4566373" y="2515896"/>
            <a:ext cx="831191" cy="49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Graphik-Medium"/>
                <a:ea typeface="Graphik-Medium"/>
                <a:cs typeface="Graphik-Medium"/>
                <a:sym typeface="Graphik Medium"/>
              </a:defRPr>
            </a:lvl1pPr>
          </a:lstStyle>
          <a:p>
            <a:r>
              <a:t>main</a:t>
            </a:r>
          </a:p>
        </p:txBody>
      </p:sp>
      <p:sp>
        <p:nvSpPr>
          <p:cNvPr id="199" name="recovery"/>
          <p:cNvSpPr txBox="1"/>
          <p:nvPr/>
        </p:nvSpPr>
        <p:spPr>
          <a:xfrm>
            <a:off x="7049895" y="2515896"/>
            <a:ext cx="1396290" cy="49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Graphik-Medium"/>
                <a:ea typeface="Graphik-Medium"/>
                <a:cs typeface="Graphik-Medium"/>
                <a:sym typeface="Graphik Medium"/>
              </a:defRPr>
            </a:lvl1pPr>
          </a:lstStyle>
          <a:p>
            <a:r>
              <a:t>recovery</a:t>
            </a:r>
          </a:p>
        </p:txBody>
      </p:sp>
      <p:sp>
        <p:nvSpPr>
          <p:cNvPr id="200" name="post-storm"/>
          <p:cNvSpPr txBox="1"/>
          <p:nvPr/>
        </p:nvSpPr>
        <p:spPr>
          <a:xfrm>
            <a:off x="9277873" y="2515896"/>
            <a:ext cx="1714806" cy="49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Graphik-Medium"/>
                <a:ea typeface="Graphik-Medium"/>
                <a:cs typeface="Graphik-Medium"/>
                <a:sym typeface="Graphik Medium"/>
              </a:defRPr>
            </a:lvl1pPr>
          </a:lstStyle>
          <a:p>
            <a:r>
              <a:t>post-storm</a:t>
            </a:r>
          </a:p>
        </p:txBody>
      </p:sp>
      <p:sp>
        <p:nvSpPr>
          <p:cNvPr id="201" name="Line"/>
          <p:cNvSpPr/>
          <p:nvPr/>
        </p:nvSpPr>
        <p:spPr>
          <a:xfrm>
            <a:off x="6097864" y="3211634"/>
            <a:ext cx="3300352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02" name="Line"/>
          <p:cNvSpPr/>
          <p:nvPr/>
        </p:nvSpPr>
        <p:spPr>
          <a:xfrm>
            <a:off x="4210046" y="3211634"/>
            <a:ext cx="1543845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03" name="36 hours"/>
          <p:cNvSpPr txBox="1"/>
          <p:nvPr/>
        </p:nvSpPr>
        <p:spPr>
          <a:xfrm>
            <a:off x="7060715" y="3154265"/>
            <a:ext cx="1374649" cy="49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36 hours</a:t>
            </a:r>
          </a:p>
        </p:txBody>
      </p:sp>
      <p:sp>
        <p:nvSpPr>
          <p:cNvPr id="204" name="18 hours"/>
          <p:cNvSpPr txBox="1"/>
          <p:nvPr/>
        </p:nvSpPr>
        <p:spPr>
          <a:xfrm>
            <a:off x="4327715" y="3154265"/>
            <a:ext cx="1308507" cy="49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18 hours</a:t>
            </a:r>
          </a:p>
        </p:txBody>
      </p:sp>
      <p:sp>
        <p:nvSpPr>
          <p:cNvPr id="205" name="Dst min"/>
          <p:cNvSpPr txBox="1"/>
          <p:nvPr/>
        </p:nvSpPr>
        <p:spPr>
          <a:xfrm rot="16200000">
            <a:off x="5066223" y="4266585"/>
            <a:ext cx="1215543" cy="49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solidFill>
                  <a:schemeClr val="accent5"/>
                </a:solidFill>
                <a:latin typeface="Graphik-Medium"/>
                <a:ea typeface="Graphik-Medium"/>
                <a:cs typeface="Graphik-Medium"/>
                <a:sym typeface="Graphik Medium"/>
              </a:defRPr>
            </a:lvl1pPr>
          </a:lstStyle>
          <a:p>
            <a:r>
              <a:t>Dst min</a:t>
            </a:r>
          </a:p>
        </p:txBody>
      </p:sp>
      <p:sp>
        <p:nvSpPr>
          <p:cNvPr id="206" name="Line"/>
          <p:cNvSpPr/>
          <p:nvPr/>
        </p:nvSpPr>
        <p:spPr>
          <a:xfrm>
            <a:off x="2966442" y="5442351"/>
            <a:ext cx="1103517" cy="1"/>
          </a:xfrm>
          <a:prstGeom prst="line">
            <a:avLst/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07" name="debias"/>
          <p:cNvSpPr txBox="1"/>
          <p:nvPr/>
        </p:nvSpPr>
        <p:spPr>
          <a:xfrm>
            <a:off x="2978552" y="4891625"/>
            <a:ext cx="1079298" cy="49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Graphik-Medium"/>
                <a:ea typeface="Graphik-Medium"/>
                <a:cs typeface="Graphik-Medium"/>
                <a:sym typeface="Graphik Medium"/>
              </a:defRPr>
            </a:lvl1pPr>
          </a:lstStyle>
          <a:p>
            <a:r>
              <a:t>debias</a:t>
            </a:r>
          </a:p>
        </p:txBody>
      </p:sp>
      <p:sp>
        <p:nvSpPr>
          <p:cNvPr id="208" name="metrics (Bruinsma+, 2021):…"/>
          <p:cNvSpPr txBox="1"/>
          <p:nvPr/>
        </p:nvSpPr>
        <p:spPr>
          <a:xfrm>
            <a:off x="3309892" y="6940586"/>
            <a:ext cx="6385016" cy="2130553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33375" indent="-333375" algn="l">
              <a:buSzPct val="145000"/>
              <a:buChar char="•"/>
              <a:defRPr>
                <a:latin typeface="Graphik-Medium"/>
                <a:ea typeface="Graphik-Medium"/>
                <a:cs typeface="Graphik-Medium"/>
                <a:sym typeface="Graphik Medium"/>
              </a:defRPr>
            </a:pPr>
            <a:r>
              <a:t>metrics (Bruinsma+, 2021):</a:t>
            </a:r>
          </a:p>
          <a:p>
            <a:pPr marL="777875" lvl="1" indent="-333375" algn="l">
              <a:buSzPct val="145000"/>
              <a:buChar char="•"/>
            </a:pPr>
            <a:r>
              <a:t>mean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normalized (debiased)</a:t>
            </a:r>
            <a:r>
              <a:t> O/C ratio</a:t>
            </a:r>
          </a:p>
          <a:p>
            <a:pPr marL="777875" lvl="1" indent="-333375" algn="l">
              <a:buSzPct val="145000"/>
              <a:buChar char="•"/>
            </a:pPr>
            <a:r>
              <a:t>standard deviation</a:t>
            </a:r>
          </a:p>
          <a:p>
            <a:pPr algn="l"/>
            <a:r>
              <a:t>O: observation</a:t>
            </a:r>
          </a:p>
          <a:p>
            <a:pPr algn="l"/>
            <a:r>
              <a:t>C: computed (model solution)</a:t>
            </a:r>
          </a:p>
        </p:txBody>
      </p:sp>
      <p:sp>
        <p:nvSpPr>
          <p:cNvPr id="209" name="storm phase"/>
          <p:cNvSpPr txBox="1"/>
          <p:nvPr/>
        </p:nvSpPr>
        <p:spPr>
          <a:xfrm>
            <a:off x="60536" y="2515896"/>
            <a:ext cx="1912011" cy="49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Graphik-Medium"/>
                <a:ea typeface="Graphik-Medium"/>
                <a:cs typeface="Graphik-Medium"/>
                <a:sym typeface="Graphik Medium"/>
              </a:defRPr>
            </a:lvl1pPr>
          </a:lstStyle>
          <a:p>
            <a:r>
              <a:t>storm phase</a:t>
            </a:r>
          </a:p>
        </p:txBody>
      </p:sp>
      <p:sp>
        <p:nvSpPr>
          <p:cNvPr id="210" name="Line"/>
          <p:cNvSpPr/>
          <p:nvPr/>
        </p:nvSpPr>
        <p:spPr>
          <a:xfrm>
            <a:off x="2060258" y="2762022"/>
            <a:ext cx="590400" cy="1"/>
          </a:xfrm>
          <a:prstGeom prst="line">
            <a:avLst/>
          </a:prstGeom>
          <a:ln w="50800">
            <a:solidFill>
              <a:schemeClr val="accent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ill Sans SemiBold"/>
        <a:ea typeface="Gill Sans SemiBold"/>
        <a:cs typeface="Gill Sans SemiBold"/>
      </a:majorFont>
      <a:minorFont>
        <a:latin typeface="Gill Sans SemiBold"/>
        <a:ea typeface="Gill Sans SemiBold"/>
        <a:cs typeface="Gill Sans SemiBol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raphik"/>
            <a:ea typeface="Graphik"/>
            <a:cs typeface="Graphik"/>
            <a:sym typeface="Graphi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ill Sans SemiBold"/>
        <a:ea typeface="Gill Sans SemiBold"/>
        <a:cs typeface="Gill Sans SemiBold"/>
      </a:majorFont>
      <a:minorFont>
        <a:latin typeface="Gill Sans SemiBold"/>
        <a:ea typeface="Gill Sans SemiBold"/>
        <a:cs typeface="Gill Sans SemiBol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raphik"/>
            <a:ea typeface="Graphik"/>
            <a:cs typeface="Graphik"/>
            <a:sym typeface="Graphi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810</Words>
  <Application>Microsoft Macintosh PowerPoint</Application>
  <PresentationFormat>Custom</PresentationFormat>
  <Paragraphs>189</Paragraphs>
  <Slides>15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Cambria Math</vt:lpstr>
      <vt:lpstr>Courier</vt:lpstr>
      <vt:lpstr>Gill Sans</vt:lpstr>
      <vt:lpstr>Gill Sans SemiBold</vt:lpstr>
      <vt:lpstr>Graphik</vt:lpstr>
      <vt:lpstr>Graphik-Light</vt:lpstr>
      <vt:lpstr>Graphik-Medium</vt:lpstr>
      <vt:lpstr>GRAPHIK-SEMIBOLD</vt:lpstr>
      <vt:lpstr>Helvetica Neue</vt:lpstr>
      <vt:lpstr>Helvetica Neue Medium</vt:lpstr>
      <vt:lpstr>Helvetica Neue Thin</vt:lpstr>
      <vt:lpstr>White</vt:lpstr>
      <vt:lpstr>Assessment of thermospheric models in NASA/CCMC ecosystem</vt:lpstr>
      <vt:lpstr>Aerodynamic Drag in the Thermosphere  = Space Object Positioning Error</vt:lpstr>
      <vt:lpstr>COSPAR ISWAT initiative:   Thermosphere model assessment under storm conditions</vt:lpstr>
      <vt:lpstr>Thermosphere model assessment:  dataset &amp; CCMC involvement</vt:lpstr>
      <vt:lpstr>Thermosphere model assessment:  CCMC involvement Ⅰ</vt:lpstr>
      <vt:lpstr>Thermosphere model assessment:  CCMC involvement Ⅱ</vt:lpstr>
      <vt:lpstr>Thermosphere model assessment:  CCMC involvement Ⅲ</vt:lpstr>
      <vt:lpstr>CAMEL Neutral Density Validation:  Definition of storm phase</vt:lpstr>
      <vt:lpstr>CAMEL Neutral Density Validation: Definition of storm phase</vt:lpstr>
      <vt:lpstr>CAMEL Neutral Density Validation: Single Event Data Plots</vt:lpstr>
      <vt:lpstr>CAMEL Neutral Density Validation:  Skillscore - Mean of Normalized Density Ratio</vt:lpstr>
      <vt:lpstr>Future outlook: unify drivers for model assessment</vt:lpstr>
      <vt:lpstr>Future outlook: unify drivers for model assessment</vt:lpstr>
      <vt:lpstr>PowerPoint Presentation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Assessment of thermospheric models in NASA/CCMC ecosystem</dc:title>
  <cp:lastModifiedBy>Wang, Jack C. (GSFC-6740)[CATHOLIC UNIV OF AMERICA]</cp:lastModifiedBy>
  <cp:revision>12</cp:revision>
  <dcterms:modified xsi:type="dcterms:W3CDTF">2023-10-09T21:00:56Z</dcterms:modified>
</cp:coreProperties>
</file>