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  <p:sldMasterId id="2147483667" r:id="rId2"/>
  </p:sldMasterIdLst>
  <p:notesMasterIdLst>
    <p:notesMasterId r:id="rId8"/>
  </p:notesMasterIdLst>
  <p:sldIdLst>
    <p:sldId id="256" r:id="rId3"/>
    <p:sldId id="257" r:id="rId4"/>
    <p:sldId id="259" r:id="rId5"/>
    <p:sldId id="260" r:id="rId6"/>
    <p:sldId id="258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Helvetica Neue" panose="02000503000000020004" pitchFamily="2" charset="0"/>
      <p:regular r:id="rId13"/>
      <p:bold r:id="rId14"/>
      <p:italic r:id="rId15"/>
      <p:boldItalic r:id="rId16"/>
    </p:embeddedFont>
    <p:embeddedFont>
      <p:font typeface="Open Sans" panose="020B060603050402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>
        <p:scale>
          <a:sx n="80" d="100"/>
          <a:sy n="80" d="100"/>
        </p:scale>
        <p:origin x="1136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4f747aac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4f747aac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4f747aace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4f747aace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2"/>
          <p:cNvSpPr txBox="1"/>
          <p:nvPr/>
        </p:nvSpPr>
        <p:spPr>
          <a:xfrm>
            <a:off x="7698259" y="24713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" name="Google Shape;88;p12"/>
          <p:cNvSpPr txBox="1"/>
          <p:nvPr/>
        </p:nvSpPr>
        <p:spPr>
          <a:xfrm>
            <a:off x="7698259" y="24713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1"/>
          </p:nvPr>
        </p:nvSpPr>
        <p:spPr>
          <a:xfrm>
            <a:off x="838200" y="1252330"/>
            <a:ext cx="10515600" cy="4924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838200" y="1252330"/>
            <a:ext cx="10515600" cy="4924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CCMC_image2.tiff"/>
          <p:cNvPicPr preferRelativeResize="0"/>
          <p:nvPr/>
        </p:nvPicPr>
        <p:blipFill rotWithShape="1">
          <a:blip r:embed="rId11">
            <a:alphaModFix amt="11000"/>
          </a:blip>
          <a:srcRect l="1115" t="41729" r="787" b="35081"/>
          <a:stretch/>
        </p:blipFill>
        <p:spPr>
          <a:xfrm>
            <a:off x="0" y="0"/>
            <a:ext cx="12192000" cy="31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397986" y="56642"/>
            <a:ext cx="108811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 descr="NASA Logo small.gif                                            00003952STAAC Graphics MP              ABA78158: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246979" y="83943"/>
            <a:ext cx="939338" cy="8067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838200" y="1252330"/>
            <a:ext cx="10515600" cy="4924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285757" y="11260"/>
            <a:ext cx="952148" cy="95214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1" descr="CCMC_image2.tiff"/>
          <p:cNvPicPr preferRelativeResize="0"/>
          <p:nvPr/>
        </p:nvPicPr>
        <p:blipFill rotWithShape="1">
          <a:blip r:embed="rId11">
            <a:alphaModFix amt="11000"/>
          </a:blip>
          <a:srcRect l="1115" t="41729" r="787" b="35081"/>
          <a:stretch/>
        </p:blipFill>
        <p:spPr>
          <a:xfrm>
            <a:off x="0" y="0"/>
            <a:ext cx="12192000" cy="31232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>
            <a:off x="838200" y="1252330"/>
            <a:ext cx="10515600" cy="4924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" name="Google Shape;78;p11"/>
          <p:cNvSpPr txBox="1"/>
          <p:nvPr/>
        </p:nvSpPr>
        <p:spPr>
          <a:xfrm>
            <a:off x="78639" y="11260"/>
            <a:ext cx="21332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CCMC 2022 Workshop</a:t>
            </a:r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1"/>
          <p:cNvSpPr txBox="1"/>
          <p:nvPr/>
        </p:nvSpPr>
        <p:spPr>
          <a:xfrm>
            <a:off x="8884024" y="-1350"/>
            <a:ext cx="33044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Community Coordinated Modeling Center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ctrTitle"/>
          </p:nvPr>
        </p:nvSpPr>
        <p:spPr>
          <a:xfrm>
            <a:off x="1030014" y="1132874"/>
            <a:ext cx="1013197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sz="4800" dirty="0">
                <a:effectLst/>
                <a:latin typeface="Helvetica" pitchFamily="2" charset="0"/>
              </a:rPr>
              <a:t>NASA CCMC Model Validation Efforts Toward Open Science</a:t>
            </a:r>
            <a:endParaRPr sz="4800" dirty="0"/>
          </a:p>
        </p:txBody>
      </p:sp>
      <p:sp>
        <p:nvSpPr>
          <p:cNvPr id="145" name="Google Shape;145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Min-Yang Chou1,2, Jia Yue1,2, Jack Wang1,2, J. D. Huba3, Mostafa El Alaoui1,2, Maria M. Kuznetsova1, Lutz Rastätter1, Chiu Wiegand1, Tina Tsui1, Maksym Petrenko1</a:t>
            </a:r>
            <a:endParaRPr lang="en-US" sz="2400" b="0" dirty="0">
              <a:effectLst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en-US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0194B8-2619-48E5-6034-01CE98C0D456}"/>
              </a:ext>
            </a:extLst>
          </p:cNvPr>
          <p:cNvSpPr txBox="1"/>
          <p:nvPr/>
        </p:nvSpPr>
        <p:spPr>
          <a:xfrm>
            <a:off x="1311553" y="5006061"/>
            <a:ext cx="103670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NASA Goddard Space Flight Center, Community Coordinated Modeling Center, Greenbelt, MD, USA,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Department of Physics, Catholic University of America, Washington, DC, USA,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Syntek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Technologies, Fairfax, VA, USA,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>
            <a:spLocks noGrp="1"/>
          </p:cNvSpPr>
          <p:nvPr>
            <p:ph type="title"/>
          </p:nvPr>
        </p:nvSpPr>
        <p:spPr>
          <a:xfrm>
            <a:off x="603138" y="12355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CCMC ionospheric TEC validation</a:t>
            </a:r>
            <a:endParaRPr dirty="0"/>
          </a:p>
        </p:txBody>
      </p:sp>
      <p:pic>
        <p:nvPicPr>
          <p:cNvPr id="4" name="Picture 20" descr="Details are in the caption following the image">
            <a:extLst>
              <a:ext uri="{FF2B5EF4-FFF2-40B4-BE49-F238E27FC236}">
                <a16:creationId xmlns:a16="http://schemas.microsoft.com/office/drawing/2014/main" id="{82E866D4-B9BA-4973-A296-F69D9625A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72"/>
          <a:stretch/>
        </p:blipFill>
        <p:spPr bwMode="auto">
          <a:xfrm>
            <a:off x="5583621" y="4269894"/>
            <a:ext cx="6019799" cy="220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FA7CFC-F253-83F8-B789-7836DDFE3DB0}"/>
              </a:ext>
            </a:extLst>
          </p:cNvPr>
          <p:cNvSpPr txBox="1"/>
          <p:nvPr/>
        </p:nvSpPr>
        <p:spPr>
          <a:xfrm>
            <a:off x="235062" y="1078317"/>
            <a:ext cx="11353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NASA Goddard Space Flight Center Community Coordinated Modeling Center is a multi-agency partnership aimed at the research to support the dissemination and development of advanced space science and space weather models. </a:t>
            </a:r>
            <a:endParaRPr lang="en-US" sz="16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92B7A7-7F15-1C86-0466-A6DF443762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83"/>
          <a:stretch/>
        </p:blipFill>
        <p:spPr>
          <a:xfrm>
            <a:off x="-89162" y="1824427"/>
            <a:ext cx="5450607" cy="5260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9823B4-05B8-AA95-341E-7D2249D8BE00}"/>
              </a:ext>
            </a:extLst>
          </p:cNvPr>
          <p:cNvSpPr txBox="1"/>
          <p:nvPr/>
        </p:nvSpPr>
        <p:spPr>
          <a:xfrm>
            <a:off x="5037221" y="1824427"/>
            <a:ext cx="715477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+mn-lt"/>
              </a:rPr>
              <a:t>The CCMC hosts a large suite of state-of-the-art ionospheric models developed by the broad space weather and aeronomy community, providing the community access to these modern models to support space weather and space physics research. </a:t>
            </a:r>
            <a:endParaRPr lang="en-US" sz="1600" dirty="0">
              <a:solidFill>
                <a:prstClr val="black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Validation of modeled total electron content (TEC) from 14 ionospheric models, including empirical, physics-based, and data assimilation (DA) models, hosted by the NASA/NSF CCMC, NOAA SWPC, and NASA JPL.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C1D1E"/>
                </a:solidFill>
                <a:effectLst/>
                <a:latin typeface="+mn-lt"/>
              </a:rPr>
              <a:t>Multiple metrics and skill scores are used to assess the performance of ionospheric models in capturing storm time TEC anomaly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F4CE8E-843E-9C60-481B-E70FA4F59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482" y="1530704"/>
            <a:ext cx="6088121" cy="4460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3AC811-85FF-C553-4066-B380839C1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74" y="3440443"/>
            <a:ext cx="4704687" cy="2562071"/>
          </a:xfrm>
          <a:prstGeom prst="rect">
            <a:avLst/>
          </a:prstGeom>
        </p:spPr>
      </p:pic>
      <p:sp>
        <p:nvSpPr>
          <p:cNvPr id="13" name="Google Shape;150;p22">
            <a:extLst>
              <a:ext uri="{FF2B5EF4-FFF2-40B4-BE49-F238E27FC236}">
                <a16:creationId xmlns:a16="http://schemas.microsoft.com/office/drawing/2014/main" id="{B0834A81-332D-C75D-0CBA-9B467C38308D}"/>
              </a:ext>
            </a:extLst>
          </p:cNvPr>
          <p:cNvSpPr txBox="1">
            <a:spLocks/>
          </p:cNvSpPr>
          <p:nvPr/>
        </p:nvSpPr>
        <p:spPr>
          <a:xfrm>
            <a:off x="297026" y="64168"/>
            <a:ext cx="9023437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/>
              <a:t>Ionospheric foF2 validation with ground-based ionosonde stations.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BC85C5-1C3E-D704-CD24-AA88EB97424A}"/>
              </a:ext>
            </a:extLst>
          </p:cNvPr>
          <p:cNvSpPr txBox="1"/>
          <p:nvPr/>
        </p:nvSpPr>
        <p:spPr>
          <a:xfrm>
            <a:off x="441405" y="1753436"/>
            <a:ext cx="52856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Ionospheric critical frequency (foF2) validation is important since it greatly impacts the HF radio wave communications.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foF2 validation during the 2021 November Storm is conducted at CCMC.</a:t>
            </a:r>
          </a:p>
        </p:txBody>
      </p:sp>
    </p:spTree>
    <p:extLst>
      <p:ext uri="{BB962C8B-B14F-4D97-AF65-F5344CB8AC3E}">
        <p14:creationId xmlns:p14="http://schemas.microsoft.com/office/powerpoint/2010/main" val="1141484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269F06-61CB-989E-8415-947A50932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972" y="1684485"/>
            <a:ext cx="6203028" cy="4724399"/>
          </a:xfrm>
          <a:prstGeom prst="rect">
            <a:avLst/>
          </a:prstGeom>
        </p:spPr>
      </p:pic>
      <p:pic>
        <p:nvPicPr>
          <p:cNvPr id="4" name="Picture 3" descr="A diagram of a diagram&#10;&#10;Description automatically generated">
            <a:extLst>
              <a:ext uri="{FF2B5EF4-FFF2-40B4-BE49-F238E27FC236}">
                <a16:creationId xmlns:a16="http://schemas.microsoft.com/office/drawing/2014/main" id="{EDDAA830-7D2E-5EF6-E005-26291C449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26" y="3693663"/>
            <a:ext cx="5819494" cy="3048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561628-0BC4-B8A5-8665-8AE49B203BFA}"/>
              </a:ext>
            </a:extLst>
          </p:cNvPr>
          <p:cNvSpPr txBox="1"/>
          <p:nvPr/>
        </p:nvSpPr>
        <p:spPr>
          <a:xfrm>
            <a:off x="105259" y="1418381"/>
            <a:ext cx="62030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Address the limitation of ground-based instrument availability over oceanic regions.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The F7/C2 electron density has systematic errors that can introduce uncertainty in model validation.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OSSE is conducted to simulate F7/C2 observations using CCMC ionospheric models (OSSE truth).</a:t>
            </a:r>
            <a:endParaRPr lang="en-US" sz="2000" dirty="0"/>
          </a:p>
        </p:txBody>
      </p:sp>
      <p:sp>
        <p:nvSpPr>
          <p:cNvPr id="7" name="Google Shape;150;p22">
            <a:extLst>
              <a:ext uri="{FF2B5EF4-FFF2-40B4-BE49-F238E27FC236}">
                <a16:creationId xmlns:a16="http://schemas.microsoft.com/office/drawing/2014/main" id="{28DDB763-85E2-494C-F303-229B766F3B70}"/>
              </a:ext>
            </a:extLst>
          </p:cNvPr>
          <p:cNvSpPr txBox="1">
            <a:spLocks/>
          </p:cNvSpPr>
          <p:nvPr/>
        </p:nvSpPr>
        <p:spPr>
          <a:xfrm>
            <a:off x="297026" y="64168"/>
            <a:ext cx="9921795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/>
              <a:t>Ionospheric foF2 validation with FORMOSAT-7/COSMIC2 satellite</a:t>
            </a:r>
          </a:p>
        </p:txBody>
      </p:sp>
    </p:spTree>
    <p:extLst>
      <p:ext uri="{BB962C8B-B14F-4D97-AF65-F5344CB8AC3E}">
        <p14:creationId xmlns:p14="http://schemas.microsoft.com/office/powerpoint/2010/main" val="1627411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>
            <a:spLocks noGrp="1"/>
          </p:cNvSpPr>
          <p:nvPr>
            <p:ph type="title"/>
          </p:nvPr>
        </p:nvSpPr>
        <p:spPr>
          <a:xfrm>
            <a:off x="192506" y="643330"/>
            <a:ext cx="9063790" cy="609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3200" b="1" dirty="0"/>
              <a:t>Executable Model Validation Paper is Available at CCMC </a:t>
            </a:r>
            <a:br>
              <a:rPr lang="en-US" sz="3200" b="1" dirty="0"/>
            </a:br>
            <a:endParaRPr sz="3200" dirty="0"/>
          </a:p>
        </p:txBody>
      </p:sp>
      <p:sp>
        <p:nvSpPr>
          <p:cNvPr id="160" name="Google Shape;160;p23"/>
          <p:cNvSpPr txBox="1">
            <a:spLocks noGrp="1"/>
          </p:cNvSpPr>
          <p:nvPr>
            <p:ph type="body" idx="1"/>
          </p:nvPr>
        </p:nvSpPr>
        <p:spPr>
          <a:xfrm>
            <a:off x="838200" y="1252330"/>
            <a:ext cx="10515600" cy="492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9E88849A-F964-6B7C-2D9C-9BFC5EBB4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2330"/>
            <a:ext cx="6376737" cy="5155887"/>
          </a:xfrm>
          <a:prstGeom prst="rect">
            <a:avLst/>
          </a:prstGeom>
        </p:spPr>
      </p:pic>
      <p:pic>
        <p:nvPicPr>
          <p:cNvPr id="10" name="Picture 9" descr="A screenshot of a website&#10;&#10;Description automatically generated">
            <a:extLst>
              <a:ext uri="{FF2B5EF4-FFF2-40B4-BE49-F238E27FC236}">
                <a16:creationId xmlns:a16="http://schemas.microsoft.com/office/drawing/2014/main" id="{B8F18489-F888-52B2-199E-1348234F3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573" y="947830"/>
            <a:ext cx="4822227" cy="2154750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8AB4EBF-F12C-0910-9873-C5289AA3D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316" y="2853304"/>
            <a:ext cx="6018684" cy="3932526"/>
          </a:xfrm>
          <a:prstGeom prst="rect">
            <a:avLst/>
          </a:prstGeom>
        </p:spPr>
      </p:pic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1A53E854-53A7-277D-00B2-A489677E5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1579" y="5027025"/>
            <a:ext cx="1738564" cy="17149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CMC 2022 Workshop - Logos">
  <a:themeElements>
    <a:clrScheme name="CCMC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059A6"/>
      </a:accent1>
      <a:accent2>
        <a:srgbClr val="E6982A"/>
      </a:accent2>
      <a:accent3>
        <a:srgbClr val="A5A5A5"/>
      </a:accent3>
      <a:accent4>
        <a:srgbClr val="F6CE98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CMC 2022 Workshop - No Logos">
  <a:themeElements>
    <a:clrScheme name="CCMC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059A6"/>
      </a:accent1>
      <a:accent2>
        <a:srgbClr val="E6982A"/>
      </a:accent2>
      <a:accent3>
        <a:srgbClr val="A5A5A5"/>
      </a:accent3>
      <a:accent4>
        <a:srgbClr val="F6CE98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320</Words>
  <Application>Microsoft Macintosh PowerPoint</Application>
  <PresentationFormat>Widescreen</PresentationFormat>
  <Paragraphs>18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Helvetica</vt:lpstr>
      <vt:lpstr>Calibri</vt:lpstr>
      <vt:lpstr>Open Sans</vt:lpstr>
      <vt:lpstr>Helvetica Neue</vt:lpstr>
      <vt:lpstr>Arial</vt:lpstr>
      <vt:lpstr>CCMC 2022 Workshop - Logos</vt:lpstr>
      <vt:lpstr>1_CCMC 2022 Workshop - No Logos</vt:lpstr>
      <vt:lpstr>NASA CCMC Model Validation Efforts Toward Open Science</vt:lpstr>
      <vt:lpstr>CCMC ionospheric TEC validation</vt:lpstr>
      <vt:lpstr>PowerPoint Presentation</vt:lpstr>
      <vt:lpstr>PowerPoint Presentation</vt:lpstr>
      <vt:lpstr>Executable Model Validation Paper is Available at CCMC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NASA CCMC Model Validation Efforts Toward Open Science</dc:title>
  <cp:lastModifiedBy>Chou, Min-Yang (GSFC-6740)[CATHOLIC UNIV OF AMERICA]</cp:lastModifiedBy>
  <cp:revision>5</cp:revision>
  <dcterms:modified xsi:type="dcterms:W3CDTF">2023-10-09T15:30:29Z</dcterms:modified>
</cp:coreProperties>
</file>