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5"/>
    <p:sldMasterId id="2147483773" r:id="rId6"/>
    <p:sldMasterId id="2147483786" r:id="rId7"/>
    <p:sldMasterId id="2147483818" r:id="rId8"/>
  </p:sldMasterIdLst>
  <p:notesMasterIdLst>
    <p:notesMasterId r:id="rId18"/>
  </p:notesMasterIdLst>
  <p:handoutMasterIdLst>
    <p:handoutMasterId r:id="rId19"/>
  </p:handoutMasterIdLst>
  <p:sldIdLst>
    <p:sldId id="256" r:id="rId9"/>
    <p:sldId id="260" r:id="rId10"/>
    <p:sldId id="261" r:id="rId11"/>
    <p:sldId id="269" r:id="rId12"/>
    <p:sldId id="263" r:id="rId13"/>
    <p:sldId id="264" r:id="rId14"/>
    <p:sldId id="266" r:id="rId15"/>
    <p:sldId id="267" r:id="rId16"/>
    <p:sldId id="268" r:id="rId17"/>
  </p:sldIdLst>
  <p:sldSz cx="10160000" cy="5715000"/>
  <p:notesSz cx="6797675" cy="9926638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56"/>
            <p14:sldId id="260"/>
            <p14:sldId id="261"/>
            <p14:sldId id="269"/>
            <p14:sldId id="263"/>
            <p14:sldId id="264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23" userDrawn="1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F3576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52811" autoAdjust="0"/>
  </p:normalViewPr>
  <p:slideViewPr>
    <p:cSldViewPr snapToGrid="0" snapToObjects="1">
      <p:cViewPr varScale="1">
        <p:scale>
          <a:sx n="80" d="100"/>
          <a:sy n="80" d="100"/>
        </p:scale>
        <p:origin x="2376" y="48"/>
      </p:cViewPr>
      <p:guideLst>
        <p:guide orient="horz" pos="1823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2275" y="-3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F6E66-82E6-4599-9A26-B79AEFD5F9A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AA65E16-A6DF-4150-ACE7-1C29573F47E6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2000" dirty="0" err="1" smtClean="0">
              <a:solidFill>
                <a:schemeClr val="tx1"/>
              </a:solidFill>
            </a:rPr>
            <a:t>December</a:t>
          </a:r>
          <a:r>
            <a:rPr lang="fr-FR" sz="2000" dirty="0" smtClean="0">
              <a:solidFill>
                <a:schemeClr val="tx1"/>
              </a:solidFill>
            </a:rPr>
            <a:t> 2023</a:t>
          </a:r>
          <a:r>
            <a:rPr lang="fr-FR" sz="2400" dirty="0" smtClean="0">
              <a:solidFill>
                <a:schemeClr val="tx1"/>
              </a:solidFill>
            </a:rPr>
            <a:t>: </a:t>
          </a:r>
          <a:r>
            <a:rPr lang="fr-FR" sz="1800" dirty="0" smtClean="0">
              <a:solidFill>
                <a:srgbClr val="FF0000"/>
              </a:solidFill>
            </a:rPr>
            <a:t>REGARDS</a:t>
          </a:r>
          <a:r>
            <a:rPr lang="fr-FR" sz="1800" dirty="0" smtClean="0">
              <a:solidFill>
                <a:schemeClr val="tx1"/>
              </a:solidFill>
            </a:rPr>
            <a:t> replaces SIPAD</a:t>
          </a:r>
          <a:endParaRPr lang="fr-FR" sz="1800" dirty="0">
            <a:solidFill>
              <a:schemeClr val="tx1"/>
            </a:solidFill>
          </a:endParaRPr>
        </a:p>
      </dgm:t>
    </dgm:pt>
    <dgm:pt modelId="{D1980693-3633-4ABF-A172-31252F2CC507}" type="parTrans" cxnId="{3388D751-C032-4F30-9349-05D15066EC98}">
      <dgm:prSet/>
      <dgm:spPr/>
      <dgm:t>
        <a:bodyPr/>
        <a:lstStyle/>
        <a:p>
          <a:endParaRPr lang="fr-FR"/>
        </a:p>
      </dgm:t>
    </dgm:pt>
    <dgm:pt modelId="{77BA6456-5470-4BB2-AE2C-6A62E43D374C}" type="sibTrans" cxnId="{3388D751-C032-4F30-9349-05D15066EC98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0F392CD9-ED07-47BF-8A72-22A14130D46D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From 2024: </a:t>
          </a:r>
        </a:p>
        <a:p>
          <a:r>
            <a:rPr lang="en-US" sz="1800" noProof="0" dirty="0" smtClean="0">
              <a:solidFill>
                <a:schemeClr val="tx1"/>
              </a:solidFill>
            </a:rPr>
            <a:t>REGARDS + CDPP valorization tools </a:t>
          </a:r>
          <a:r>
            <a:rPr lang="en-US" sz="1800" noProof="0" dirty="0" smtClean="0">
              <a:solidFill>
                <a:srgbClr val="FF0000"/>
              </a:solidFill>
            </a:rPr>
            <a:t>reinforced</a:t>
          </a:r>
          <a:endParaRPr lang="fr-FR" sz="1800" dirty="0">
            <a:solidFill>
              <a:srgbClr val="FF0000"/>
            </a:solidFill>
          </a:endParaRPr>
        </a:p>
      </dgm:t>
    </dgm:pt>
    <dgm:pt modelId="{26B67C01-0972-4F3A-9254-6498215FA7F6}" type="parTrans" cxnId="{ACA7732E-2051-4819-AA34-1EBE72372551}">
      <dgm:prSet/>
      <dgm:spPr/>
      <dgm:t>
        <a:bodyPr/>
        <a:lstStyle/>
        <a:p>
          <a:endParaRPr lang="fr-FR"/>
        </a:p>
      </dgm:t>
    </dgm:pt>
    <dgm:pt modelId="{BD5DC5B6-F9CD-4465-9109-9FE9F10C4A0A}" type="sibTrans" cxnId="{ACA7732E-2051-4819-AA34-1EBE72372551}">
      <dgm:prSet/>
      <dgm:spPr/>
      <dgm:t>
        <a:bodyPr/>
        <a:lstStyle/>
        <a:p>
          <a:endParaRPr lang="fr-FR"/>
        </a:p>
      </dgm:t>
    </dgm:pt>
    <dgm:pt modelId="{5177102B-DC34-43B6-9557-DB2A833241FE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200" noProof="0" dirty="0" smtClean="0">
              <a:solidFill>
                <a:schemeClr val="tx1"/>
              </a:solidFill>
            </a:rPr>
            <a:t>Mid 2024- end 2024 : </a:t>
          </a:r>
        </a:p>
        <a:p>
          <a:r>
            <a:rPr lang="en-US" sz="1800" noProof="0" dirty="0" smtClean="0">
              <a:solidFill>
                <a:schemeClr val="tx1"/>
              </a:solidFill>
            </a:rPr>
            <a:t>data migration, new long term storage system</a:t>
          </a:r>
          <a:endParaRPr lang="fr-FR" sz="1800" dirty="0">
            <a:solidFill>
              <a:schemeClr val="tx1"/>
            </a:solidFill>
          </a:endParaRPr>
        </a:p>
      </dgm:t>
    </dgm:pt>
    <dgm:pt modelId="{DA63C104-80E7-4A89-8723-86AE147BE31F}" type="sibTrans" cxnId="{C2317C3B-84E3-4178-903E-834B8257E5E5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fr-FR"/>
        </a:p>
      </dgm:t>
    </dgm:pt>
    <dgm:pt modelId="{2BF48F1B-1814-4619-BE08-8C8F9EF904AB}" type="parTrans" cxnId="{C2317C3B-84E3-4178-903E-834B8257E5E5}">
      <dgm:prSet/>
      <dgm:spPr/>
      <dgm:t>
        <a:bodyPr/>
        <a:lstStyle/>
        <a:p>
          <a:endParaRPr lang="fr-FR"/>
        </a:p>
      </dgm:t>
    </dgm:pt>
    <dgm:pt modelId="{F38C2F43-E5E9-432A-85AF-CC8BC0E03A52}" type="pres">
      <dgm:prSet presAssocID="{982F6E66-82E6-4599-9A26-B79AEFD5F9A4}" presName="outerComposite" presStyleCnt="0">
        <dgm:presLayoutVars>
          <dgm:chMax val="5"/>
          <dgm:dir/>
          <dgm:resizeHandles val="exact"/>
        </dgm:presLayoutVars>
      </dgm:prSet>
      <dgm:spPr/>
    </dgm:pt>
    <dgm:pt modelId="{78E0F20C-2642-423B-8DD8-85F658AF27F0}" type="pres">
      <dgm:prSet presAssocID="{982F6E66-82E6-4599-9A26-B79AEFD5F9A4}" presName="dummyMaxCanvas" presStyleCnt="0">
        <dgm:presLayoutVars/>
      </dgm:prSet>
      <dgm:spPr/>
    </dgm:pt>
    <dgm:pt modelId="{747E0874-F16F-4820-9F97-C79559E27FCC}" type="pres">
      <dgm:prSet presAssocID="{982F6E66-82E6-4599-9A26-B79AEFD5F9A4}" presName="ThreeNodes_1" presStyleLbl="node1" presStyleIdx="0" presStyleCnt="3" custScaleX="35828" custLinFactNeighborX="-29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090214-FDC9-4CF1-B667-0A41ED63259A}" type="pres">
      <dgm:prSet presAssocID="{982F6E66-82E6-4599-9A26-B79AEFD5F9A4}" presName="ThreeNodes_2" presStyleLbl="node1" presStyleIdx="1" presStyleCnt="3" custScaleX="60317" custScaleY="73357" custLinFactNeighborX="28665" custLinFactNeighborY="-18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45919C-989A-4910-842E-AADF7BD528F5}" type="pres">
      <dgm:prSet presAssocID="{982F6E66-82E6-4599-9A26-B79AEFD5F9A4}" presName="ThreeNodes_3" presStyleLbl="node1" presStyleIdx="2" presStyleCnt="3" custScaleX="79506" custScaleY="83771" custLinFactNeighborX="10247" custLinFactNeighborY="-46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BC64BF-1B51-4156-B66E-E202EB62D35B}" type="pres">
      <dgm:prSet presAssocID="{982F6E66-82E6-4599-9A26-B79AEFD5F9A4}" presName="ThreeConn_1-2" presStyleLbl="fgAccFollowNode1" presStyleIdx="0" presStyleCnt="2" custScaleX="63623" custScaleY="65350" custLinFactX="-200000" custLinFactY="73077" custLinFactNeighborX="-279256" custLinFactNeighborY="100000">
        <dgm:presLayoutVars>
          <dgm:bulletEnabled val="1"/>
        </dgm:presLayoutVars>
      </dgm:prSet>
      <dgm:spPr/>
    </dgm:pt>
    <dgm:pt modelId="{17F9AFA9-8B65-4842-8DC4-5C84D0BE45A5}" type="pres">
      <dgm:prSet presAssocID="{982F6E66-82E6-4599-9A26-B79AEFD5F9A4}" presName="ThreeConn_2-3" presStyleLbl="fgAccFollowNode1" presStyleIdx="1" presStyleCnt="2" custScaleX="71812" custScaleY="76121" custLinFactX="-184971" custLinFactY="-80287" custLinFactNeighborX="-200000" custLinFactNeighborY="-100000">
        <dgm:presLayoutVars>
          <dgm:bulletEnabled val="1"/>
        </dgm:presLayoutVars>
      </dgm:prSet>
      <dgm:spPr/>
    </dgm:pt>
    <dgm:pt modelId="{664DF3BD-3315-4EBB-BC6F-587EE42ADCB0}" type="pres">
      <dgm:prSet presAssocID="{982F6E66-82E6-4599-9A26-B79AEFD5F9A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EE9D80-3CFC-4ED6-9260-FB17A66D2D5A}" type="pres">
      <dgm:prSet presAssocID="{982F6E66-82E6-4599-9A26-B79AEFD5F9A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D988E-AAC5-4AF3-A859-E1C182564A23}" type="pres">
      <dgm:prSet presAssocID="{982F6E66-82E6-4599-9A26-B79AEFD5F9A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A7732E-2051-4819-AA34-1EBE72372551}" srcId="{982F6E66-82E6-4599-9A26-B79AEFD5F9A4}" destId="{0F392CD9-ED07-47BF-8A72-22A14130D46D}" srcOrd="2" destOrd="0" parTransId="{26B67C01-0972-4F3A-9254-6498215FA7F6}" sibTransId="{BD5DC5B6-F9CD-4465-9109-9FE9F10C4A0A}"/>
    <dgm:cxn modelId="{1A0FF263-6DA5-4B0D-869F-47AD7A496209}" type="presOf" srcId="{5177102B-DC34-43B6-9557-DB2A833241FE}" destId="{ACEE9D80-3CFC-4ED6-9260-FB17A66D2D5A}" srcOrd="1" destOrd="0" presId="urn:microsoft.com/office/officeart/2005/8/layout/vProcess5"/>
    <dgm:cxn modelId="{4821D97F-C8EB-4ACC-811D-71CCC7B1BCE6}" type="presOf" srcId="{AAA65E16-A6DF-4150-ACE7-1C29573F47E6}" destId="{664DF3BD-3315-4EBB-BC6F-587EE42ADCB0}" srcOrd="1" destOrd="0" presId="urn:microsoft.com/office/officeart/2005/8/layout/vProcess5"/>
    <dgm:cxn modelId="{F8406464-C23D-4618-B3C9-1CC608A45C92}" type="presOf" srcId="{0F392CD9-ED07-47BF-8A72-22A14130D46D}" destId="{C17D988E-AAC5-4AF3-A859-E1C182564A23}" srcOrd="1" destOrd="0" presId="urn:microsoft.com/office/officeart/2005/8/layout/vProcess5"/>
    <dgm:cxn modelId="{3388D751-C032-4F30-9349-05D15066EC98}" srcId="{982F6E66-82E6-4599-9A26-B79AEFD5F9A4}" destId="{AAA65E16-A6DF-4150-ACE7-1C29573F47E6}" srcOrd="0" destOrd="0" parTransId="{D1980693-3633-4ABF-A172-31252F2CC507}" sibTransId="{77BA6456-5470-4BB2-AE2C-6A62E43D374C}"/>
    <dgm:cxn modelId="{C2317C3B-84E3-4178-903E-834B8257E5E5}" srcId="{982F6E66-82E6-4599-9A26-B79AEFD5F9A4}" destId="{5177102B-DC34-43B6-9557-DB2A833241FE}" srcOrd="1" destOrd="0" parTransId="{2BF48F1B-1814-4619-BE08-8C8F9EF904AB}" sibTransId="{DA63C104-80E7-4A89-8723-86AE147BE31F}"/>
    <dgm:cxn modelId="{8D6EF4ED-3269-4387-899C-35D9B866324F}" type="presOf" srcId="{982F6E66-82E6-4599-9A26-B79AEFD5F9A4}" destId="{F38C2F43-E5E9-432A-85AF-CC8BC0E03A52}" srcOrd="0" destOrd="0" presId="urn:microsoft.com/office/officeart/2005/8/layout/vProcess5"/>
    <dgm:cxn modelId="{BD298760-B219-445A-9DEB-5BC558590464}" type="presOf" srcId="{77BA6456-5470-4BB2-AE2C-6A62E43D374C}" destId="{56BC64BF-1B51-4156-B66E-E202EB62D35B}" srcOrd="0" destOrd="0" presId="urn:microsoft.com/office/officeart/2005/8/layout/vProcess5"/>
    <dgm:cxn modelId="{C6BC1921-D2D7-4E83-A6CD-140C863206F0}" type="presOf" srcId="{AAA65E16-A6DF-4150-ACE7-1C29573F47E6}" destId="{747E0874-F16F-4820-9F97-C79559E27FCC}" srcOrd="0" destOrd="0" presId="urn:microsoft.com/office/officeart/2005/8/layout/vProcess5"/>
    <dgm:cxn modelId="{8FBD15A6-732D-4ED0-98CC-A95C85553FB9}" type="presOf" srcId="{5177102B-DC34-43B6-9557-DB2A833241FE}" destId="{03090214-FDC9-4CF1-B667-0A41ED63259A}" srcOrd="0" destOrd="0" presId="urn:microsoft.com/office/officeart/2005/8/layout/vProcess5"/>
    <dgm:cxn modelId="{29294DDD-6E31-41BE-9E68-4BB0E1BF0BBE}" type="presOf" srcId="{DA63C104-80E7-4A89-8723-86AE147BE31F}" destId="{17F9AFA9-8B65-4842-8DC4-5C84D0BE45A5}" srcOrd="0" destOrd="0" presId="urn:microsoft.com/office/officeart/2005/8/layout/vProcess5"/>
    <dgm:cxn modelId="{F12A6B53-D4A0-4559-BCB2-66D42B19F518}" type="presOf" srcId="{0F392CD9-ED07-47BF-8A72-22A14130D46D}" destId="{2D45919C-989A-4910-842E-AADF7BD528F5}" srcOrd="0" destOrd="0" presId="urn:microsoft.com/office/officeart/2005/8/layout/vProcess5"/>
    <dgm:cxn modelId="{EEDBAD6C-5110-4672-981B-0DE61B83D1AA}" type="presParOf" srcId="{F38C2F43-E5E9-432A-85AF-CC8BC0E03A52}" destId="{78E0F20C-2642-423B-8DD8-85F658AF27F0}" srcOrd="0" destOrd="0" presId="urn:microsoft.com/office/officeart/2005/8/layout/vProcess5"/>
    <dgm:cxn modelId="{57C810F5-CEA2-4948-8E6D-DB29654251A2}" type="presParOf" srcId="{F38C2F43-E5E9-432A-85AF-CC8BC0E03A52}" destId="{747E0874-F16F-4820-9F97-C79559E27FCC}" srcOrd="1" destOrd="0" presId="urn:microsoft.com/office/officeart/2005/8/layout/vProcess5"/>
    <dgm:cxn modelId="{021759F7-495B-4F6F-A0D4-A6FD3A6490D0}" type="presParOf" srcId="{F38C2F43-E5E9-432A-85AF-CC8BC0E03A52}" destId="{03090214-FDC9-4CF1-B667-0A41ED63259A}" srcOrd="2" destOrd="0" presId="urn:microsoft.com/office/officeart/2005/8/layout/vProcess5"/>
    <dgm:cxn modelId="{A8910C58-7B47-4EA1-9F00-9A0C63DD62EF}" type="presParOf" srcId="{F38C2F43-E5E9-432A-85AF-CC8BC0E03A52}" destId="{2D45919C-989A-4910-842E-AADF7BD528F5}" srcOrd="3" destOrd="0" presId="urn:microsoft.com/office/officeart/2005/8/layout/vProcess5"/>
    <dgm:cxn modelId="{BB934CE9-724D-49C3-949E-D0BFB500F5EE}" type="presParOf" srcId="{F38C2F43-E5E9-432A-85AF-CC8BC0E03A52}" destId="{56BC64BF-1B51-4156-B66E-E202EB62D35B}" srcOrd="4" destOrd="0" presId="urn:microsoft.com/office/officeart/2005/8/layout/vProcess5"/>
    <dgm:cxn modelId="{39B93BB3-7167-4D54-A662-6FFE5716FB4F}" type="presParOf" srcId="{F38C2F43-E5E9-432A-85AF-CC8BC0E03A52}" destId="{17F9AFA9-8B65-4842-8DC4-5C84D0BE45A5}" srcOrd="5" destOrd="0" presId="urn:microsoft.com/office/officeart/2005/8/layout/vProcess5"/>
    <dgm:cxn modelId="{6AAAADCF-903B-45DC-865C-5FA14C14D2DD}" type="presParOf" srcId="{F38C2F43-E5E9-432A-85AF-CC8BC0E03A52}" destId="{664DF3BD-3315-4EBB-BC6F-587EE42ADCB0}" srcOrd="6" destOrd="0" presId="urn:microsoft.com/office/officeart/2005/8/layout/vProcess5"/>
    <dgm:cxn modelId="{AAD3687F-7B03-4292-A6B0-4E198181CF2C}" type="presParOf" srcId="{F38C2F43-E5E9-432A-85AF-CC8BC0E03A52}" destId="{ACEE9D80-3CFC-4ED6-9260-FB17A66D2D5A}" srcOrd="7" destOrd="0" presId="urn:microsoft.com/office/officeart/2005/8/layout/vProcess5"/>
    <dgm:cxn modelId="{BFFB1B31-967F-423F-89C1-E32750090C57}" type="presParOf" srcId="{F38C2F43-E5E9-432A-85AF-CC8BC0E03A52}" destId="{C17D988E-AAC5-4AF3-A859-E1C182564A2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E0874-F16F-4820-9F97-C79559E27FCC}">
      <dsp:nvSpPr>
        <dsp:cNvPr id="0" name=""/>
        <dsp:cNvSpPr/>
      </dsp:nvSpPr>
      <dsp:spPr>
        <a:xfrm>
          <a:off x="191194" y="0"/>
          <a:ext cx="2708631" cy="135466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>
              <a:solidFill>
                <a:schemeClr val="tx1"/>
              </a:solidFill>
            </a:rPr>
            <a:t>December</a:t>
          </a:r>
          <a:r>
            <a:rPr lang="fr-FR" sz="2000" kern="1200" dirty="0" smtClean="0">
              <a:solidFill>
                <a:schemeClr val="tx1"/>
              </a:solidFill>
            </a:rPr>
            <a:t> 2023</a:t>
          </a:r>
          <a:r>
            <a:rPr lang="fr-FR" sz="2400" kern="1200" dirty="0" smtClean="0">
              <a:solidFill>
                <a:schemeClr val="tx1"/>
              </a:solidFill>
            </a:rPr>
            <a:t>: </a:t>
          </a:r>
          <a:r>
            <a:rPr lang="fr-FR" sz="1800" kern="1200" dirty="0" smtClean="0">
              <a:solidFill>
                <a:srgbClr val="FF0000"/>
              </a:solidFill>
            </a:rPr>
            <a:t>REGARDS</a:t>
          </a:r>
          <a:r>
            <a:rPr lang="fr-FR" sz="1800" kern="1200" dirty="0" smtClean="0">
              <a:solidFill>
                <a:schemeClr val="tx1"/>
              </a:solidFill>
            </a:rPr>
            <a:t> replaces SIPAD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230871" y="39677"/>
        <a:ext cx="2133978" cy="1275312"/>
      </dsp:txXfrm>
    </dsp:sp>
    <dsp:sp modelId="{03090214-FDC9-4CF1-B667-0A41ED63259A}">
      <dsp:nvSpPr>
        <dsp:cNvPr id="0" name=""/>
        <dsp:cNvSpPr/>
      </dsp:nvSpPr>
      <dsp:spPr>
        <a:xfrm>
          <a:off x="4334206" y="1735506"/>
          <a:ext cx="4560024" cy="9937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chemeClr val="tx1"/>
              </a:solidFill>
            </a:rPr>
            <a:t>Mid 2024- end 2024 :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chemeClr val="tx1"/>
              </a:solidFill>
            </a:rPr>
            <a:t>data migration, new long term storage system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363312" y="1764612"/>
        <a:ext cx="3568345" cy="935530"/>
      </dsp:txXfrm>
    </dsp:sp>
    <dsp:sp modelId="{2D45919C-989A-4910-842E-AADF7BD528F5}">
      <dsp:nvSpPr>
        <dsp:cNvPr id="0" name=""/>
        <dsp:cNvSpPr/>
      </dsp:nvSpPr>
      <dsp:spPr>
        <a:xfrm>
          <a:off x="2883501" y="3207320"/>
          <a:ext cx="6010731" cy="113481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chemeClr val="tx1"/>
              </a:solidFill>
            </a:rPr>
            <a:t>From 2024: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chemeClr val="tx1"/>
              </a:solidFill>
            </a:rPr>
            <a:t>REGARDS + CDPP valorization tools </a:t>
          </a:r>
          <a:r>
            <a:rPr lang="en-US" sz="1800" kern="1200" noProof="0" dirty="0" smtClean="0">
              <a:solidFill>
                <a:srgbClr val="FF0000"/>
              </a:solidFill>
            </a:rPr>
            <a:t>reinforced</a:t>
          </a:r>
          <a:endParaRPr lang="fr-FR" sz="1800" kern="1200" dirty="0">
            <a:solidFill>
              <a:srgbClr val="FF0000"/>
            </a:solidFill>
          </a:endParaRPr>
        </a:p>
      </dsp:txBody>
      <dsp:txXfrm>
        <a:off x="2916739" y="3240558"/>
        <a:ext cx="4713819" cy="1068341"/>
      </dsp:txXfrm>
    </dsp:sp>
    <dsp:sp modelId="{56BC64BF-1B51-4156-B66E-E202EB62D35B}">
      <dsp:nvSpPr>
        <dsp:cNvPr id="0" name=""/>
        <dsp:cNvSpPr/>
      </dsp:nvSpPr>
      <dsp:spPr>
        <a:xfrm>
          <a:off x="2619711" y="2703842"/>
          <a:ext cx="560221" cy="575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 dirty="0"/>
        </a:p>
      </dsp:txBody>
      <dsp:txXfrm>
        <a:off x="2745761" y="2703842"/>
        <a:ext cx="308121" cy="436773"/>
      </dsp:txXfrm>
    </dsp:sp>
    <dsp:sp modelId="{17F9AFA9-8B65-4842-8DC4-5C84D0BE45A5}">
      <dsp:nvSpPr>
        <dsp:cNvPr id="0" name=""/>
        <dsp:cNvSpPr/>
      </dsp:nvSpPr>
      <dsp:spPr>
        <a:xfrm>
          <a:off x="4080936" y="1116346"/>
          <a:ext cx="632328" cy="670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>
        <a:off x="4223210" y="1116346"/>
        <a:ext cx="347780" cy="513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90B6F-BF13-44B5-A70B-9B0E0CDA0BAD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73861-82D3-4F83-8AD4-A55780812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35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200" dirty="0"/>
          </a:p>
          <a:p>
            <a:pPr lvl="0">
              <a:defRPr/>
            </a:pPr>
            <a:r>
              <a:rPr lang="fr-FR" sz="120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05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05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65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39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69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61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434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59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56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1" y="4938432"/>
            <a:ext cx="1735324" cy="571500"/>
          </a:xfrm>
          <a:prstGeom prst="rect">
            <a:avLst/>
          </a:prstGeom>
        </p:spPr>
      </p:pic>
      <p:pic>
        <p:nvPicPr>
          <p:cNvPr id="5" name="Picture 4" descr="D:\Utilisateurs\jocteurf\Documents\00_DNO-SC\00_S-DIR\00_CHANTIERS DNO-SC\11_CHANTIER COMMUNICATION\FOCSE 2018\FOCSE VECTO\path333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27" y="3741003"/>
            <a:ext cx="2902346" cy="10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23169"/>
            <a:ext cx="33147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492602"/>
            <a:ext cx="7620000" cy="4001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0"/>
            <a:ext cx="7620000" cy="263277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492602"/>
            <a:ext cx="3820160" cy="4001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0"/>
            <a:ext cx="3820160" cy="263277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526" y="545031"/>
            <a:ext cx="721218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525" y="186356"/>
            <a:ext cx="7212189" cy="2777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19253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6"/>
          </p:nvPr>
        </p:nvSpPr>
        <p:spPr>
          <a:xfrm>
            <a:off x="4462463" y="250825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1774825"/>
            <a:ext cx="8636000" cy="1225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458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62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275" y="367188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3275" y="2422525"/>
            <a:ext cx="86360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308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95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56200" y="1333500"/>
            <a:ext cx="4495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542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1279525"/>
            <a:ext cx="4489450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8000" y="1812925"/>
            <a:ext cx="4489450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60963" y="1279525"/>
            <a:ext cx="4491037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60963" y="1812925"/>
            <a:ext cx="4491037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76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774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11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227013"/>
            <a:ext cx="3343275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1925" y="227013"/>
            <a:ext cx="5680075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8000" y="1195388"/>
            <a:ext cx="3343275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30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0725" y="4000500"/>
            <a:ext cx="60960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90725" y="511175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90725" y="4473575"/>
            <a:ext cx="60960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825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97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66000" y="228600"/>
            <a:ext cx="2286000" cy="4876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056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57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5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72" y="512307"/>
            <a:ext cx="1472228" cy="7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38" y="802248"/>
            <a:ext cx="1199144" cy="6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1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2982-AC94-4F73-AFEA-CC62696906C7}" type="datetimeFigureOut">
              <a:rPr lang="fr-FR" smtClean="0"/>
              <a:t>06/10/2023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71863" y="5297488"/>
            <a:ext cx="3216275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81863" y="5297488"/>
            <a:ext cx="2370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C8BD-E668-47FD-87C4-E303A3D827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6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pp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>
          <a:xfrm>
            <a:off x="336884" y="2434471"/>
            <a:ext cx="9615638" cy="646331"/>
          </a:xfrm>
        </p:spPr>
        <p:txBody>
          <a:bodyPr/>
          <a:lstStyle/>
          <a:p>
            <a:r>
              <a:rPr lang="en-US" noProof="0" dirty="0" smtClean="0"/>
              <a:t>IHDEA 2023 Meeting</a:t>
            </a:r>
            <a:br>
              <a:rPr lang="en-US" noProof="0" dirty="0" smtClean="0"/>
            </a:br>
            <a:r>
              <a:rPr lang="en-US" noProof="0" dirty="0" smtClean="0">
                <a:solidFill>
                  <a:srgbClr val="0099FF"/>
                </a:solidFill>
              </a:rPr>
              <a:t>CDPP/CNES highlights</a:t>
            </a:r>
            <a:endParaRPr lang="en-US" noProof="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77526" y="560420"/>
            <a:ext cx="7389737" cy="369332"/>
          </a:xfrm>
        </p:spPr>
        <p:txBody>
          <a:bodyPr/>
          <a:lstStyle/>
          <a:p>
            <a:r>
              <a:rPr lang="en-US" dirty="0" smtClean="0"/>
              <a:t>History and c</a:t>
            </a:r>
            <a:r>
              <a:rPr lang="en-US" noProof="0" dirty="0" err="1" smtClean="0"/>
              <a:t>ontext</a:t>
            </a:r>
            <a:r>
              <a:rPr lang="en-US" noProof="0" dirty="0" smtClean="0"/>
              <a:t> (reminder)</a:t>
            </a:r>
            <a:endParaRPr lang="en-US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1062112" y="1087120"/>
            <a:ext cx="8292904" cy="4090936"/>
          </a:xfrm>
        </p:spPr>
        <p:txBody>
          <a:bodyPr>
            <a:normAutofit fontScale="77500" lnSpcReduction="20000"/>
          </a:bodyPr>
          <a:lstStyle/>
          <a:p>
            <a:r>
              <a:rPr lang="en-US" noProof="0" dirty="0" smtClean="0"/>
              <a:t>CDPP* activities are "historically" split into two connected activities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Long Term preservation, under CNES responsibility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Scientific valorization, under CNRS/INSU responsibility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2 separated databases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CDPP archive in CNES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AMDA tool database in IRAP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2 different data models “historically” created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"CDPP model" for the archive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"AMDA model"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Limited consistency </a:t>
            </a:r>
            <a:r>
              <a:rPr lang="en-US" dirty="0" smtClean="0">
                <a:sym typeface="Wingdings" panose="05000000000000000000" pitchFamily="2" charset="2"/>
              </a:rPr>
              <a:t> Limited interfaces and possibilities for sophisticated interactions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1300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* More information on CDPP </a:t>
            </a:r>
            <a:r>
              <a:rPr lang="en-US" sz="13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server </a:t>
            </a:r>
            <a:r>
              <a:rPr lang="en-US" sz="13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  <a:hlinkClick r:id="rId3"/>
              </a:rPr>
              <a:t>http://www.cdpp.eu</a:t>
            </a:r>
            <a:r>
              <a:rPr lang="en-US" sz="1300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  <a:hlinkClick r:id="rId3"/>
              </a:rPr>
              <a:t>/</a:t>
            </a:r>
            <a:endParaRPr lang="en-US" sz="1300" i="1" dirty="0" smtClean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9" name="Sous-titre 5"/>
          <p:cNvSpPr txBox="1">
            <a:spLocks/>
          </p:cNvSpPr>
          <p:nvPr/>
        </p:nvSpPr>
        <p:spPr>
          <a:xfrm>
            <a:off x="331611" y="209550"/>
            <a:ext cx="7212189" cy="27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IHDEA 2023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340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77526" y="560420"/>
            <a:ext cx="7389737" cy="369332"/>
          </a:xfrm>
        </p:spPr>
        <p:txBody>
          <a:bodyPr/>
          <a:lstStyle/>
          <a:p>
            <a:r>
              <a:rPr lang="en-US" noProof="0" dirty="0" smtClean="0"/>
              <a:t>Goals</a:t>
            </a:r>
            <a:endParaRPr lang="en-US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865163" y="1087120"/>
            <a:ext cx="8675715" cy="40909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Standardization and coherence of CDPP data models</a:t>
            </a:r>
            <a:endParaRPr lang="en-US" noProof="0" dirty="0" smtClean="0"/>
          </a:p>
          <a:p>
            <a:pPr marL="685746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Need </a:t>
            </a:r>
            <a:r>
              <a:rPr lang="en-US" dirty="0">
                <a:sym typeface="Wingdings" panose="05000000000000000000" pitchFamily="2" charset="2"/>
              </a:rPr>
              <a:t>to 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      * Be compliant to community standards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      * Use the same model for all the CDPP </a:t>
            </a:r>
            <a:r>
              <a:rPr lang="en-US" dirty="0" smtClean="0">
                <a:sym typeface="Wingdings" panose="05000000000000000000" pitchFamily="2" charset="2"/>
              </a:rPr>
              <a:t>tools</a:t>
            </a:r>
          </a:p>
          <a:p>
            <a:pPr marL="685746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Coordinated actions between CNES and IRAP to achieve :</a:t>
            </a:r>
          </a:p>
          <a:p>
            <a:pPr marL="965743" lvl="2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Better usability</a:t>
            </a:r>
          </a:p>
          <a:p>
            <a:pPr marL="965743" lvl="2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Better interaction/integration between CDPP tools</a:t>
            </a:r>
            <a:endParaRPr lang="en-US" dirty="0">
              <a:sym typeface="Wingdings" panose="05000000000000000000" pitchFamily="2" charset="2"/>
            </a:endParaRPr>
          </a:p>
          <a:p>
            <a:pPr marL="965743" lvl="2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Offer new possibilities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As examples :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* Using archive data directly in CDPP scientific tools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* Offer an unified access to the two databases (common tree, common search criteria,…)</a:t>
            </a:r>
          </a:p>
        </p:txBody>
      </p:sp>
      <p:sp>
        <p:nvSpPr>
          <p:cNvPr id="9" name="Sous-titre 5"/>
          <p:cNvSpPr txBox="1">
            <a:spLocks/>
          </p:cNvSpPr>
          <p:nvPr/>
        </p:nvSpPr>
        <p:spPr>
          <a:xfrm>
            <a:off x="331611" y="209550"/>
            <a:ext cx="7212189" cy="27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IHDEA </a:t>
            </a:r>
            <a:r>
              <a:rPr lang="fr-FR" sz="1200" dirty="0" smtClean="0"/>
              <a:t>2023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038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77526" y="560420"/>
            <a:ext cx="7389737" cy="369332"/>
          </a:xfrm>
        </p:spPr>
        <p:txBody>
          <a:bodyPr/>
          <a:lstStyle/>
          <a:p>
            <a:r>
              <a:rPr lang="en-US" dirty="0"/>
              <a:t>Archive roadmap</a:t>
            </a:r>
            <a:endParaRPr lang="en-US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1056640" y="1087120"/>
            <a:ext cx="8161867" cy="430080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1</a:t>
            </a:r>
            <a:r>
              <a:rPr lang="en-US" baseline="30000" noProof="0" dirty="0" smtClean="0"/>
              <a:t>st</a:t>
            </a:r>
            <a:r>
              <a:rPr lang="en-US" noProof="0" dirty="0" smtClean="0"/>
              <a:t> phase, CDPP </a:t>
            </a:r>
            <a:r>
              <a:rPr lang="en-US" noProof="0" dirty="0" smtClean="0"/>
              <a:t>archive in CNES is </a:t>
            </a:r>
            <a:r>
              <a:rPr lang="en-US" dirty="0" smtClean="0"/>
              <a:t>proceeding to a </a:t>
            </a:r>
            <a:r>
              <a:rPr lang="en-US" dirty="0" smtClean="0">
                <a:solidFill>
                  <a:srgbClr val="FF0000"/>
                </a:solidFill>
              </a:rPr>
              <a:t>global migration</a:t>
            </a:r>
            <a:endParaRPr lang="en-US" noProof="0" dirty="0" smtClean="0">
              <a:solidFill>
                <a:srgbClr val="FF0000"/>
              </a:solidFill>
            </a:endParaRP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software migration from SIPAD archiving system to REGARDS new tool (CNES softwares)</a:t>
            </a:r>
          </a:p>
          <a:p>
            <a:pPr marL="685746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smtClean="0"/>
              <a:t>new data model, compliant with </a:t>
            </a:r>
            <a:r>
              <a:rPr lang="en-US" dirty="0" smtClean="0"/>
              <a:t>SPASE</a:t>
            </a:r>
          </a:p>
          <a:p>
            <a:pPr marL="685746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DOI </a:t>
            </a:r>
            <a:r>
              <a:rPr lang="en-US" dirty="0" smtClean="0"/>
              <a:t>implementation</a:t>
            </a:r>
            <a:endParaRPr lang="en-US" dirty="0"/>
          </a:p>
          <a:p>
            <a:pPr marL="685746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data treatment and ingestion chains migration (for 22 space missions, some of them still in flight)</a:t>
            </a:r>
          </a:p>
          <a:p>
            <a:pPr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This step is nearly finished</a:t>
            </a:r>
            <a:r>
              <a:rPr lang="en-US" b="1" dirty="0">
                <a:sym typeface="Wingdings" panose="05000000000000000000" pitchFamily="2" charset="2"/>
              </a:rPr>
              <a:t>, REGARDS will replace SIPAD by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end of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2023</a:t>
            </a:r>
            <a:endParaRPr lang="en-US" dirty="0" smtClean="0">
              <a:solidFill>
                <a:srgbClr val="FF0000"/>
              </a:solidFill>
            </a:endParaRP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/>
              <a:t>A long term infrastructure migration </a:t>
            </a:r>
            <a:r>
              <a:rPr lang="en-US" dirty="0" smtClean="0"/>
              <a:t>renewal due to current system </a:t>
            </a:r>
            <a:r>
              <a:rPr lang="en-US" dirty="0" smtClean="0"/>
              <a:t>obsolescence.</a:t>
            </a:r>
          </a:p>
          <a:p>
            <a:pPr lvl="1" indent="0">
              <a:buNone/>
            </a:pPr>
            <a:r>
              <a:rPr lang="en-US" dirty="0" smtClean="0"/>
              <a:t>This </a:t>
            </a:r>
            <a:r>
              <a:rPr lang="en-US" dirty="0" smtClean="0"/>
              <a:t>will imply a data migration that should not impact </a:t>
            </a:r>
            <a:r>
              <a:rPr lang="en-US" dirty="0" smtClean="0"/>
              <a:t>user </a:t>
            </a:r>
            <a:r>
              <a:rPr lang="en-US" dirty="0" smtClean="0"/>
              <a:t>access to the archive (</a:t>
            </a:r>
            <a:r>
              <a:rPr lang="en-US" b="1" dirty="0" smtClean="0"/>
              <a:t>planned </a:t>
            </a:r>
            <a:r>
              <a:rPr lang="en-US" b="1" dirty="0"/>
              <a:t>end-2024</a:t>
            </a:r>
            <a:r>
              <a:rPr lang="en-US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In a 2</a:t>
            </a:r>
            <a:r>
              <a:rPr lang="en-US" baseline="30000" noProof="0" dirty="0" smtClean="0"/>
              <a:t>nd</a:t>
            </a:r>
            <a:r>
              <a:rPr lang="en-US" noProof="0" dirty="0" smtClean="0"/>
              <a:t> phase, </a:t>
            </a:r>
            <a:r>
              <a:rPr lang="en-US" noProof="0" dirty="0" smtClean="0">
                <a:solidFill>
                  <a:srgbClr val="FF0000"/>
                </a:solidFill>
              </a:rPr>
              <a:t>integration with CDPP valorization tools </a:t>
            </a:r>
            <a:r>
              <a:rPr lang="en-US" noProof="0" dirty="0" smtClean="0"/>
              <a:t>will be reinforced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Visualization and command of the AMDA data through the Archive/REGARDS data tree</a:t>
            </a:r>
            <a:br>
              <a:rPr lang="en-US" dirty="0" smtClean="0"/>
            </a:br>
            <a:r>
              <a:rPr lang="en-US" dirty="0" smtClean="0"/>
              <a:t>Common search with common criteria (ex. search all Cassini data in both databases)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Activity will begin in 2024</a:t>
            </a:r>
            <a:endParaRPr lang="en-US" dirty="0" smtClean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noProof="0" dirty="0" smtClean="0"/>
              <a:t>Archive data in the new storage infrastructure will be accessible by the CDPP tools</a:t>
            </a:r>
            <a:r>
              <a:rPr lang="en-US" dirty="0"/>
              <a:t> </a:t>
            </a:r>
            <a:r>
              <a:rPr lang="en-US" dirty="0" smtClean="0"/>
              <a:t>(webservices, OV protocols)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Performance will depend of the new storage infra availability (CNES data center common product)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     but CDPP software developments will begin in 2024</a:t>
            </a:r>
            <a:endParaRPr lang="en-US" dirty="0" smtClean="0"/>
          </a:p>
        </p:txBody>
      </p:sp>
      <p:sp>
        <p:nvSpPr>
          <p:cNvPr id="9" name="Sous-titre 5"/>
          <p:cNvSpPr txBox="1">
            <a:spLocks/>
          </p:cNvSpPr>
          <p:nvPr/>
        </p:nvSpPr>
        <p:spPr>
          <a:xfrm>
            <a:off x="331611" y="209550"/>
            <a:ext cx="7212189" cy="27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IHDEA </a:t>
            </a:r>
            <a:r>
              <a:rPr lang="fr-FR" sz="1200" dirty="0" smtClean="0"/>
              <a:t>2023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803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77526" y="560420"/>
            <a:ext cx="7389737" cy="369332"/>
          </a:xfrm>
        </p:spPr>
        <p:txBody>
          <a:bodyPr/>
          <a:lstStyle/>
          <a:p>
            <a:r>
              <a:rPr lang="en-US" dirty="0"/>
              <a:t>Archive roadmap</a:t>
            </a:r>
            <a:endParaRPr lang="en-US" noProof="0" dirty="0"/>
          </a:p>
        </p:txBody>
      </p:sp>
      <p:sp>
        <p:nvSpPr>
          <p:cNvPr id="9" name="Sous-titre 5"/>
          <p:cNvSpPr txBox="1">
            <a:spLocks/>
          </p:cNvSpPr>
          <p:nvPr/>
        </p:nvSpPr>
        <p:spPr>
          <a:xfrm>
            <a:off x="331611" y="209550"/>
            <a:ext cx="7212189" cy="27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IHDEA </a:t>
            </a:r>
            <a:r>
              <a:rPr lang="fr-FR" sz="1200" dirty="0" smtClean="0"/>
              <a:t>2023</a:t>
            </a:r>
            <a:endParaRPr lang="fr-FR" sz="120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401117748"/>
              </p:ext>
            </p:extLst>
          </p:nvPr>
        </p:nvGraphicFramePr>
        <p:xfrm>
          <a:off x="770467" y="902960"/>
          <a:ext cx="8894233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9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77526" y="421921"/>
            <a:ext cx="7566324" cy="646331"/>
          </a:xfrm>
        </p:spPr>
        <p:txBody>
          <a:bodyPr/>
          <a:lstStyle/>
          <a:p>
            <a:r>
              <a:rPr lang="en-US" dirty="0" smtClean="0"/>
              <a:t>Archive </a:t>
            </a:r>
            <a:r>
              <a:rPr lang="en-US" dirty="0"/>
              <a:t>main activities since last IHDEA </a:t>
            </a:r>
            <a:r>
              <a:rPr lang="en-US" dirty="0" smtClean="0"/>
              <a:t>meeting 1/2</a:t>
            </a:r>
            <a:endParaRPr lang="en-US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742950" y="1280623"/>
            <a:ext cx="8143663" cy="4128405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REGARDS tool developments </a:t>
            </a:r>
            <a:r>
              <a:rPr lang="en-US" b="0" dirty="0" smtClean="0"/>
              <a:t>(Roadmap : One version per quarter).</a:t>
            </a:r>
          </a:p>
          <a:p>
            <a:pPr marL="685746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Current version (V1.13.1) is available and used for CDPP archive end of migration validations. </a:t>
            </a:r>
          </a:p>
          <a:p>
            <a:pPr marL="685746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Next Version 1.14 will be used for the opening of the archive to the users.</a:t>
            </a:r>
          </a:p>
          <a:p>
            <a:pPr lvl="1" indent="0">
              <a:lnSpc>
                <a:spcPct val="120000"/>
              </a:lnSpc>
              <a:buNone/>
            </a:pP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Data model migration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datasets (&gt; 1000) are now described according to SPASE data model</a:t>
            </a:r>
            <a:endParaRPr lang="en-US" noProof="0" dirty="0" smtClean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noProof="0" dirty="0" smtClean="0"/>
              <a:t>he new data model is now implemented (slight evolutions have been performed in SPASE standard to take into account CDPP specifications)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ingestion chains have been developed and are operational with Regards (for the moment exploitation on both systems)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migration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Documents migration is nearly finished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migration is finished</a:t>
            </a:r>
          </a:p>
        </p:txBody>
      </p:sp>
      <p:sp>
        <p:nvSpPr>
          <p:cNvPr id="9" name="Sous-titre 5"/>
          <p:cNvSpPr txBox="1">
            <a:spLocks/>
          </p:cNvSpPr>
          <p:nvPr/>
        </p:nvSpPr>
        <p:spPr>
          <a:xfrm>
            <a:off x="331611" y="209550"/>
            <a:ext cx="7212189" cy="27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IHDEA </a:t>
            </a:r>
            <a:r>
              <a:rPr lang="fr-FR" sz="1200" dirty="0" smtClean="0"/>
              <a:t>2023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271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77526" y="421921"/>
            <a:ext cx="7556799" cy="646331"/>
          </a:xfrm>
        </p:spPr>
        <p:txBody>
          <a:bodyPr/>
          <a:lstStyle/>
          <a:p>
            <a:r>
              <a:rPr lang="en-US" dirty="0" smtClean="0"/>
              <a:t>Archive </a:t>
            </a:r>
            <a:r>
              <a:rPr lang="en-US" dirty="0"/>
              <a:t>main activities since last IHDEA </a:t>
            </a:r>
            <a:r>
              <a:rPr lang="en-US" dirty="0" smtClean="0"/>
              <a:t>meeting 2/2</a:t>
            </a:r>
            <a:endParaRPr lang="en-US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759654" y="1378634"/>
            <a:ext cx="8282746" cy="37994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DOI implementation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noProof="0" dirty="0" smtClean="0"/>
              <a:t>ne </a:t>
            </a:r>
            <a:r>
              <a:rPr lang="en-US" noProof="0" dirty="0" smtClean="0"/>
              <a:t>DOI per dataset generated and included in SPASE </a:t>
            </a:r>
            <a:r>
              <a:rPr lang="en-US" noProof="0" dirty="0" smtClean="0"/>
              <a:t>metadata</a:t>
            </a:r>
            <a:endParaRPr lang="en-US" noProof="0" dirty="0" smtClean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Landing page accessible</a:t>
            </a:r>
          </a:p>
          <a:p>
            <a:pPr marL="965743" lvl="2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 </a:t>
            </a:r>
            <a:r>
              <a:rPr lang="en-US" dirty="0" smtClean="0"/>
              <a:t>A</a:t>
            </a:r>
            <a:r>
              <a:rPr lang="en-US" noProof="0" dirty="0" err="1" smtClean="0"/>
              <a:t>ccessURL</a:t>
            </a:r>
            <a:r>
              <a:rPr lang="en-US" noProof="0" dirty="0" smtClean="0"/>
              <a:t> : direct link to dataset soon implemented</a:t>
            </a:r>
          </a:p>
          <a:p>
            <a:pPr lvl="1" indent="0">
              <a:buNone/>
            </a:pP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HPDE SPASE repository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All SPASE metadata generated and transferred on HPDE repository</a:t>
            </a:r>
          </a:p>
          <a:p>
            <a:pPr lvl="1" indent="0">
              <a:buNone/>
            </a:pPr>
            <a:r>
              <a:rPr lang="fr-FR" b="1" dirty="0" smtClean="0"/>
              <a:t>https://hpde.io/CNES/</a:t>
            </a:r>
            <a:endParaRPr lang="en-US" b="1" dirty="0" smtClean="0">
              <a:sym typeface="Wingdings" panose="05000000000000000000" pitchFamily="2" charset="2"/>
            </a:endParaRPr>
          </a:p>
        </p:txBody>
      </p:sp>
      <p:sp>
        <p:nvSpPr>
          <p:cNvPr id="9" name="Sous-titre 5"/>
          <p:cNvSpPr txBox="1">
            <a:spLocks/>
          </p:cNvSpPr>
          <p:nvPr/>
        </p:nvSpPr>
        <p:spPr>
          <a:xfrm>
            <a:off x="331611" y="209550"/>
            <a:ext cx="7212189" cy="27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IHDEA </a:t>
            </a:r>
            <a:r>
              <a:rPr lang="fr-FR" sz="1200" dirty="0" smtClean="0"/>
              <a:t>2023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70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5"/>
          <p:cNvSpPr txBox="1">
            <a:spLocks/>
          </p:cNvSpPr>
          <p:nvPr/>
        </p:nvSpPr>
        <p:spPr>
          <a:xfrm>
            <a:off x="331611" y="209550"/>
            <a:ext cx="7212189" cy="27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IHDEA </a:t>
            </a:r>
            <a:r>
              <a:rPr lang="fr-FR" sz="1200" dirty="0" smtClean="0"/>
              <a:t>2023</a:t>
            </a:r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75" y="859138"/>
            <a:ext cx="5865092" cy="40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5"/>
          <p:cNvSpPr txBox="1">
            <a:spLocks/>
          </p:cNvSpPr>
          <p:nvPr/>
        </p:nvSpPr>
        <p:spPr>
          <a:xfrm>
            <a:off x="331611" y="209550"/>
            <a:ext cx="7212189" cy="27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IHDEA </a:t>
            </a:r>
            <a:r>
              <a:rPr lang="fr-FR" sz="1200" dirty="0" smtClean="0"/>
              <a:t>2023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4" y="1098884"/>
            <a:ext cx="8829436" cy="4276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611" y="626204"/>
            <a:ext cx="1508746" cy="33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Soon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0e229-d1f0-4dea-859f-b8c45efabb7a"/>
    <Reference xmlns="1480e229-d1f0-4dea-859f-b8c45efabb7a" xsi:nil="true"/>
    <Versiondudocument xmlns="1480e229-d1f0-4dea-859f-b8c45efabb7a" xsi:nil="true"/>
    <m87c471c6bd344bca5d69bd9ba6ed2b9 xmlns="1480e229-d1f0-4dea-859f-b8c45efabb7a">
      <Terms xmlns="http://schemas.microsoft.com/office/infopath/2007/PartnerControls"/>
    </m87c471c6bd344bca5d69bd9ba6ed2b9>
    <Datedudocument xmlns="1480e229-d1f0-4dea-859f-b8c45efabb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43899476-92d5-47bd-aa4b-8ef5a50c3054" ContentTypeId="0x0101008BA2EC32BB3849CFA34975D0F55D50D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CNES" ma:contentTypeID="0x0101008BA2EC32BB3849CFA34975D0F55D50D000399DBDDB76B967439207F59340367342" ma:contentTypeVersion="0" ma:contentTypeDescription="Document utilisable au sein du contexte CNES." ma:contentTypeScope="" ma:versionID="9457d4c68d40767b56edae1a821eeb4f">
  <xsd:schema xmlns:xsd="http://www.w3.org/2001/XMLSchema" xmlns:xs="http://www.w3.org/2001/XMLSchema" xmlns:p="http://schemas.microsoft.com/office/2006/metadata/properties" xmlns:ns2="1480e229-d1f0-4dea-859f-b8c45efabb7a" targetNamespace="http://schemas.microsoft.com/office/2006/metadata/properties" ma:root="true" ma:fieldsID="dc40b287d1acdc15d59c25d5af0cb774" ns2:_="">
    <xsd:import namespace="1480e229-d1f0-4dea-859f-b8c45efabb7a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Versiondudocument" minOccurs="0"/>
                <xsd:element ref="ns2:Datedudocument" minOccurs="0"/>
                <xsd:element ref="ns2:m87c471c6bd344bca5d69bd9ba6ed2b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éférence du document" ma:internalName="Reference">
      <xsd:simpleType>
        <xsd:restriction base="dms:Text">
          <xsd:maxLength value="255"/>
        </xsd:restriction>
      </xsd:simpleType>
    </xsd:element>
    <xsd:element name="Versiondudocument" ma:index="9" nillable="true" ma:displayName="Version du document" ma:internalName="Versiondudocument">
      <xsd:simpleType>
        <xsd:restriction base="dms:Text">
          <xsd:maxLength value="255"/>
        </xsd:restriction>
      </xsd:simpleType>
    </xsd:element>
    <xsd:element name="Datedudocument" ma:index="10" nillable="true" ma:displayName="Date du document" ma:format="DateOnly" ma:internalName="Datedudocument">
      <xsd:simpleType>
        <xsd:restriction base="dms:DateTime"/>
      </xsd:simpleType>
    </xsd:element>
    <xsd:element name="m87c471c6bd344bca5d69bd9ba6ed2b9" ma:index="11" nillable="true" ma:taxonomy="true" ma:internalName="m87c471c6bd344bca5d69bd9ba6ed2b9" ma:taxonomyFieldName="Classification" ma:displayName="Classification" ma:default="" ma:fieldId="{687c471c-6bd3-44bc-a5d6-9bd9ba6ed2b9}" ma:sspId="43899476-92d5-47bd-aa4b-8ef5a50c3054" ma:termSetId="b5b6ba9c-22e9-463a-bed9-64f797704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8004fef-492f-4bd5-a34e-6090d276748d}" ma:internalName="TaxCatchAll" ma:showField="CatchAllData" ma:web="cafe380e-d649-4419-991e-c07f35d00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8004fef-492f-4bd5-a34e-6090d276748d}" ma:internalName="TaxCatchAllLabel" ma:readOnly="true" ma:showField="CatchAllDataLabel" ma:web="cafe380e-d649-4419-991e-c07f35d00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6A867-4093-432E-8127-59A54A2971D7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1480e229-d1f0-4dea-859f-b8c45efabb7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7DBAA-3D7B-49E0-884D-B4F08D328CB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284597E-0E6F-42A2-A545-D690E21BD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0e229-d1f0-4dea-859f-b8c45efabb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29452</TotalTime>
  <Words>617</Words>
  <Application>Microsoft Office PowerPoint</Application>
  <PresentationFormat>Personnalisé</PresentationFormat>
  <Paragraphs>88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Wingdings</vt:lpstr>
      <vt:lpstr>CNES - Diapos Titre</vt:lpstr>
      <vt:lpstr>CNES - Sommaires</vt:lpstr>
      <vt:lpstr>CNES - Texte</vt:lpstr>
      <vt:lpstr>Conception personnalisée</vt:lpstr>
      <vt:lpstr>IHDEA 2023 Meeting CDPP/CNES highlights</vt:lpstr>
      <vt:lpstr>History and context (reminder)</vt:lpstr>
      <vt:lpstr>Goals</vt:lpstr>
      <vt:lpstr>Archive roadmap</vt:lpstr>
      <vt:lpstr>Archive roadmap</vt:lpstr>
      <vt:lpstr>Archive main activities since last IHDEA meeting 1/2</vt:lpstr>
      <vt:lpstr>Archive main activities since last IHDEA meeting 2/2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IHDEA 2022 - CDPP/CNES Highlights - ND</dc:title>
  <dc:creator>Dufourg Nicolas</dc:creator>
  <cp:lastModifiedBy>Boucon Daniele</cp:lastModifiedBy>
  <cp:revision>616</cp:revision>
  <cp:lastPrinted>2018-06-13T06:33:59Z</cp:lastPrinted>
  <dcterms:created xsi:type="dcterms:W3CDTF">2017-04-10T17:55:28Z</dcterms:created>
  <dcterms:modified xsi:type="dcterms:W3CDTF">2023-10-06T16:06:02Z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26;#Kourou|10e6e4f8-5444-4c46-91d9-1d88f2248fca;#1;# Paris 2|e5d5a7c2-9e1f-49dd-b608-1d310d9817dc;#8;# Paris|808df145-e770-4e55-a124-c99bdc3fc87b;#2;# Toulouse|4631c293-d816-4767-8a32-a2fe4467ee72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0x0101008BA2EC32BB3849CFA34975D0F55D50D000399DBDDB76B967439207F59340367342</vt:lpwstr>
  </property>
  <property fmtid="{D5CDD505-2E9C-101B-9397-08002B2CF9AE}" pid="7" name="Affiliation">
    <vt:lpwstr>CNES</vt:lpwstr>
  </property>
  <property fmtid="{D5CDD505-2E9C-101B-9397-08002B2CF9AE}" pid="8" name="n23abec99e074c2aa90fa92cbc1c54cd">
    <vt:lpwstr/>
  </property>
  <property fmtid="{D5CDD505-2E9C-101B-9397-08002B2CF9AE}" pid="9" name="n5aee8f940e84a44a9d0a82d1e7cc607">
    <vt:lpwstr/>
  </property>
  <property fmtid="{D5CDD505-2E9C-101B-9397-08002B2CF9AE}" pid="10" name="m87c471c6bd344bca5d69bd9ba6ed2b9">
    <vt:lpwstr/>
  </property>
  <property fmtid="{D5CDD505-2E9C-101B-9397-08002B2CF9AE}" pid="11" name="_dlc_DocIdItemGuid">
    <vt:lpwstr>1c3228fb-f132-498b-940d-b12b0a5b03f8</vt:lpwstr>
  </property>
</Properties>
</file>