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271" r:id="rId17"/>
    <p:sldId id="288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DC8DD-BB4E-AA47-BEF5-D31C924E671D}" v="1" dt="2023-10-12T07:39:14.352"/>
    <p1510:client id="{39BECB04-8F3D-9D46-B44F-8671A75F5663}" v="1" dt="2023-10-12T07:40:30.506"/>
    <p1510:client id="{D1E65FCA-2771-3D43-BCD1-4503FABCE6BE}" v="33" dt="2023-10-12T07:22:30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/>
    <p:restoredTop sz="84304"/>
  </p:normalViewPr>
  <p:slideViewPr>
    <p:cSldViewPr snapToGrid="0">
      <p:cViewPr varScale="1">
        <p:scale>
          <a:sx n="97" d="100"/>
          <a:sy n="97" d="100"/>
        </p:scale>
        <p:origin x="1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内田　ヘルベルト陽仁" userId="3cb768ed-b392-46bd-a361-f4360c6bbe59" providerId="ADAL" clId="{5370C91F-BFEE-B94E-B7E4-36ED94985D0F}"/>
    <pc:docChg chg="modSld">
      <pc:chgData name="内田　ヘルベルト陽仁" userId="3cb768ed-b392-46bd-a361-f4360c6bbe59" providerId="ADAL" clId="{5370C91F-BFEE-B94E-B7E4-36ED94985D0F}" dt="2023-10-12T07:43:29.633" v="2"/>
      <pc:docMkLst>
        <pc:docMk/>
      </pc:docMkLst>
      <pc:sldChg chg="modSp mod">
        <pc:chgData name="内田　ヘルベルト陽仁" userId="3cb768ed-b392-46bd-a361-f4360c6bbe59" providerId="ADAL" clId="{5370C91F-BFEE-B94E-B7E4-36ED94985D0F}" dt="2023-10-12T07:43:29.633" v="2"/>
        <pc:sldMkLst>
          <pc:docMk/>
          <pc:sldMk cId="4021775226" sldId="271"/>
        </pc:sldMkLst>
        <pc:spChg chg="mod">
          <ac:chgData name="内田　ヘルベルト陽仁" userId="3cb768ed-b392-46bd-a361-f4360c6bbe59" providerId="ADAL" clId="{5370C91F-BFEE-B94E-B7E4-36ED94985D0F}" dt="2023-10-12T07:43:29.633" v="2"/>
          <ac:spMkLst>
            <pc:docMk/>
            <pc:sldMk cId="4021775226" sldId="271"/>
            <ac:spMk id="4" creationId="{12825E01-02E1-2E93-3C1C-84AFCC2CF5A0}"/>
          </ac:spMkLst>
        </pc:spChg>
      </pc:sldChg>
    </pc:docChg>
  </pc:docChgLst>
  <pc:docChgLst>
    <pc:chgData name="内田　ヘルベルト陽仁" userId="3cb768ed-b392-46bd-a361-f4360c6bbe59" providerId="ADAL" clId="{D1E65FCA-2771-3D43-BCD1-4503FABCE6BE}"/>
    <pc:docChg chg="modSld">
      <pc:chgData name="内田　ヘルベルト陽仁" userId="3cb768ed-b392-46bd-a361-f4360c6bbe59" providerId="ADAL" clId="{D1E65FCA-2771-3D43-BCD1-4503FABCE6BE}" dt="2023-10-12T07:26:37.790" v="39" actId="20577"/>
      <pc:docMkLst>
        <pc:docMk/>
      </pc:docMkLst>
      <pc:sldChg chg="modSp mod">
        <pc:chgData name="内田　ヘルベルト陽仁" userId="3cb768ed-b392-46bd-a361-f4360c6bbe59" providerId="ADAL" clId="{D1E65FCA-2771-3D43-BCD1-4503FABCE6BE}" dt="2023-10-12T07:26:37.790" v="39" actId="20577"/>
        <pc:sldMkLst>
          <pc:docMk/>
          <pc:sldMk cId="979690388" sldId="299"/>
        </pc:sldMkLst>
        <pc:spChg chg="mod">
          <ac:chgData name="内田　ヘルベルト陽仁" userId="3cb768ed-b392-46bd-a361-f4360c6bbe59" providerId="ADAL" clId="{D1E65FCA-2771-3D43-BCD1-4503FABCE6BE}" dt="2023-10-12T07:26:37.790" v="39" actId="20577"/>
          <ac:spMkLst>
            <pc:docMk/>
            <pc:sldMk cId="979690388" sldId="299"/>
            <ac:spMk id="4" creationId="{9F8BDED9-8306-8E13-B7F6-4AF73AD37AA6}"/>
          </ac:spMkLst>
        </pc:spChg>
        <pc:spChg chg="mod">
          <ac:chgData name="内田　ヘルベルト陽仁" userId="3cb768ed-b392-46bd-a361-f4360c6bbe59" providerId="ADAL" clId="{D1E65FCA-2771-3D43-BCD1-4503FABCE6BE}" dt="2023-10-12T07:25:59.777" v="25" actId="20577"/>
          <ac:spMkLst>
            <pc:docMk/>
            <pc:sldMk cId="979690388" sldId="299"/>
            <ac:spMk id="5" creationId="{D58CA1FF-FEF2-07F2-385C-75B396AE53C6}"/>
          </ac:spMkLst>
        </pc:spChg>
      </pc:sldChg>
    </pc:docChg>
  </pc:docChgLst>
  <pc:docChgLst>
    <pc:chgData name="内田　ヘルベルト陽仁" userId="3cb768ed-b392-46bd-a361-f4360c6bbe59" providerId="ADAL" clId="{39BECB04-8F3D-9D46-B44F-8671A75F5663}"/>
    <pc:docChg chg="modSld">
      <pc:chgData name="内田　ヘルベルト陽仁" userId="3cb768ed-b392-46bd-a361-f4360c6bbe59" providerId="ADAL" clId="{39BECB04-8F3D-9D46-B44F-8671A75F5663}" dt="2023-10-12T07:40:30.495" v="0" actId="18331"/>
      <pc:docMkLst>
        <pc:docMk/>
      </pc:docMkLst>
      <pc:sldChg chg="modSp">
        <pc:chgData name="内田　ヘルベルト陽仁" userId="3cb768ed-b392-46bd-a361-f4360c6bbe59" providerId="ADAL" clId="{39BECB04-8F3D-9D46-B44F-8671A75F5663}" dt="2023-10-12T07:40:30.495" v="0" actId="18331"/>
        <pc:sldMkLst>
          <pc:docMk/>
          <pc:sldMk cId="4260327495" sldId="289"/>
        </pc:sldMkLst>
        <pc:picChg chg="mod">
          <ac:chgData name="内田　ヘルベルト陽仁" userId="3cb768ed-b392-46bd-a361-f4360c6bbe59" providerId="ADAL" clId="{39BECB04-8F3D-9D46-B44F-8671A75F5663}" dt="2023-10-12T07:40:30.495" v="0" actId="18331"/>
          <ac:picMkLst>
            <pc:docMk/>
            <pc:sldMk cId="4260327495" sldId="289"/>
            <ac:picMk id="6" creationId="{5BBFCBFA-0028-308A-C822-073D4715C04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E5343F-ADAE-4F46-8565-EC45C6A19C18}" type="doc">
      <dgm:prSet loTypeId="urn:microsoft.com/office/officeart/2005/8/layout/vList5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kumimoji="1" lang="ja-JP" altLang="en-US"/>
        </a:p>
      </dgm:t>
    </dgm:pt>
    <dgm:pt modelId="{D858D573-6861-A04C-8E43-12505AE190A4}">
      <dgm:prSet custT="1"/>
      <dgm:spPr/>
      <dgm:t>
        <a:bodyPr/>
        <a:lstStyle/>
        <a:p>
          <a:r>
            <a:rPr kumimoji="1" lang="en-US" sz="1800" dirty="0"/>
            <a:t>Metadata</a:t>
          </a:r>
          <a:endParaRPr lang="ja-JP" sz="1800"/>
        </a:p>
      </dgm:t>
    </dgm:pt>
    <dgm:pt modelId="{1B28B41F-B4FB-F141-A57B-0BAC6CA1673C}" type="parTrans" cxnId="{8D2FD611-DE40-B749-9361-0027B71FAABE}">
      <dgm:prSet/>
      <dgm:spPr/>
      <dgm:t>
        <a:bodyPr/>
        <a:lstStyle/>
        <a:p>
          <a:endParaRPr kumimoji="1" lang="ja-JP" altLang="en-US"/>
        </a:p>
      </dgm:t>
    </dgm:pt>
    <dgm:pt modelId="{5A7FEA49-E627-4D4A-A1B8-46A799F09475}" type="sibTrans" cxnId="{8D2FD611-DE40-B749-9361-0027B71FAABE}">
      <dgm:prSet/>
      <dgm:spPr/>
      <dgm:t>
        <a:bodyPr/>
        <a:lstStyle/>
        <a:p>
          <a:endParaRPr kumimoji="1" lang="ja-JP" altLang="en-US"/>
        </a:p>
      </dgm:t>
    </dgm:pt>
    <dgm:pt modelId="{B7EA772A-4439-0B40-A1F8-1651841299F7}">
      <dgm:prSet/>
      <dgm:spPr/>
      <dgm:t>
        <a:bodyPr/>
        <a:lstStyle/>
        <a:p>
          <a:r>
            <a:rPr kumimoji="1" lang="en-US" dirty="0"/>
            <a:t>Data (Set) description</a:t>
          </a:r>
          <a:endParaRPr lang="ja-JP"/>
        </a:p>
      </dgm:t>
    </dgm:pt>
    <dgm:pt modelId="{07499DB1-F6B0-DC4E-9C32-A9E212808542}" type="parTrans" cxnId="{09E83E17-4F4D-1D4D-9C4B-A8E6D5A02B15}">
      <dgm:prSet/>
      <dgm:spPr/>
      <dgm:t>
        <a:bodyPr/>
        <a:lstStyle/>
        <a:p>
          <a:endParaRPr kumimoji="1" lang="ja-JP" altLang="en-US"/>
        </a:p>
      </dgm:t>
    </dgm:pt>
    <dgm:pt modelId="{3B4D0F76-CB52-4A4E-91A9-76506432C66B}" type="sibTrans" cxnId="{09E83E17-4F4D-1D4D-9C4B-A8E6D5A02B15}">
      <dgm:prSet/>
      <dgm:spPr/>
      <dgm:t>
        <a:bodyPr/>
        <a:lstStyle/>
        <a:p>
          <a:endParaRPr kumimoji="1" lang="ja-JP" altLang="en-US"/>
        </a:p>
      </dgm:t>
    </dgm:pt>
    <dgm:pt modelId="{210B6147-A1BD-614E-9B67-68FE96626A20}">
      <dgm:prSet custT="1"/>
      <dgm:spPr/>
      <dgm:t>
        <a:bodyPr/>
        <a:lstStyle/>
        <a:p>
          <a:r>
            <a:rPr kumimoji="1" lang="en-US" sz="1800" dirty="0"/>
            <a:t>Snapshot data</a:t>
          </a:r>
          <a:endParaRPr lang="ja-JP" sz="1800"/>
        </a:p>
      </dgm:t>
    </dgm:pt>
    <dgm:pt modelId="{2AE22FE9-3431-7E40-87E1-DDBCF8B68592}" type="parTrans" cxnId="{FF197FD0-0A63-D241-8C11-2E157BB10EE1}">
      <dgm:prSet/>
      <dgm:spPr/>
      <dgm:t>
        <a:bodyPr/>
        <a:lstStyle/>
        <a:p>
          <a:endParaRPr kumimoji="1" lang="ja-JP" altLang="en-US"/>
        </a:p>
      </dgm:t>
    </dgm:pt>
    <dgm:pt modelId="{12A489CB-B31E-E24B-9573-A2D7C9E9D145}" type="sibTrans" cxnId="{FF197FD0-0A63-D241-8C11-2E157BB10EE1}">
      <dgm:prSet/>
      <dgm:spPr/>
      <dgm:t>
        <a:bodyPr/>
        <a:lstStyle/>
        <a:p>
          <a:endParaRPr kumimoji="1" lang="ja-JP" altLang="en-US"/>
        </a:p>
      </dgm:t>
    </dgm:pt>
    <dgm:pt modelId="{21BCFCA8-A1D4-7A44-A209-0DE6DEA8AEB4}">
      <dgm:prSet/>
      <dgm:spPr/>
      <dgm:t>
        <a:bodyPr/>
        <a:lstStyle/>
        <a:p>
          <a:r>
            <a:rPr kumimoji="1" lang="en-US" dirty="0"/>
            <a:t>Data organized by observation file or observation ID</a:t>
          </a:r>
          <a:endParaRPr lang="ja-JP"/>
        </a:p>
      </dgm:t>
    </dgm:pt>
    <dgm:pt modelId="{1BBC24E3-1C57-034D-813D-106B32F32092}" type="parTrans" cxnId="{68C187B7-D423-AD44-84B3-0E727D3047BB}">
      <dgm:prSet/>
      <dgm:spPr/>
      <dgm:t>
        <a:bodyPr/>
        <a:lstStyle/>
        <a:p>
          <a:endParaRPr kumimoji="1" lang="ja-JP" altLang="en-US"/>
        </a:p>
      </dgm:t>
    </dgm:pt>
    <dgm:pt modelId="{882865BD-D130-C84F-A986-FAD330F0028E}" type="sibTrans" cxnId="{68C187B7-D423-AD44-84B3-0E727D3047BB}">
      <dgm:prSet/>
      <dgm:spPr/>
      <dgm:t>
        <a:bodyPr/>
        <a:lstStyle/>
        <a:p>
          <a:endParaRPr kumimoji="1" lang="ja-JP" altLang="en-US"/>
        </a:p>
      </dgm:t>
    </dgm:pt>
    <dgm:pt modelId="{328157A0-8527-1743-9BC4-80A041DE769C}">
      <dgm:prSet custT="1"/>
      <dgm:spPr/>
      <dgm:t>
        <a:bodyPr/>
        <a:lstStyle/>
        <a:p>
          <a:r>
            <a:rPr kumimoji="1" lang="en-US" sz="1800" dirty="0"/>
            <a:t>Monitor data</a:t>
          </a:r>
          <a:endParaRPr lang="ja-JP" sz="1800"/>
        </a:p>
      </dgm:t>
    </dgm:pt>
    <dgm:pt modelId="{0854F350-CAF4-A04A-BB50-F88A4130CEFE}" type="parTrans" cxnId="{CC652C19-4B31-6143-B9EB-77551DCC194C}">
      <dgm:prSet/>
      <dgm:spPr/>
      <dgm:t>
        <a:bodyPr/>
        <a:lstStyle/>
        <a:p>
          <a:endParaRPr kumimoji="1" lang="ja-JP" altLang="en-US"/>
        </a:p>
      </dgm:t>
    </dgm:pt>
    <dgm:pt modelId="{5AB47DD5-7F95-D544-9A56-F20C9AD4D693}" type="sibTrans" cxnId="{CC652C19-4B31-6143-B9EB-77551DCC194C}">
      <dgm:prSet/>
      <dgm:spPr/>
      <dgm:t>
        <a:bodyPr/>
        <a:lstStyle/>
        <a:p>
          <a:endParaRPr kumimoji="1" lang="ja-JP" altLang="en-US"/>
        </a:p>
      </dgm:t>
    </dgm:pt>
    <dgm:pt modelId="{0161D8BE-F29C-2F49-91DC-D083BF0475BD}">
      <dgm:prSet/>
      <dgm:spPr/>
      <dgm:t>
        <a:bodyPr/>
        <a:lstStyle/>
        <a:p>
          <a:r>
            <a:rPr kumimoji="1" lang="en-US"/>
            <a:t>Data organized in continuous time</a:t>
          </a:r>
          <a:endParaRPr lang="ja-JP"/>
        </a:p>
      </dgm:t>
    </dgm:pt>
    <dgm:pt modelId="{00ED9908-9730-7147-8FA3-F649BE55CCD3}" type="parTrans" cxnId="{6B8618A0-C0B0-C54B-AA44-67B12CF88F98}">
      <dgm:prSet/>
      <dgm:spPr/>
      <dgm:t>
        <a:bodyPr/>
        <a:lstStyle/>
        <a:p>
          <a:endParaRPr kumimoji="1" lang="ja-JP" altLang="en-US"/>
        </a:p>
      </dgm:t>
    </dgm:pt>
    <dgm:pt modelId="{17D6801A-6CA3-8341-BE28-CF93E2C93DB2}" type="sibTrans" cxnId="{6B8618A0-C0B0-C54B-AA44-67B12CF88F98}">
      <dgm:prSet/>
      <dgm:spPr/>
      <dgm:t>
        <a:bodyPr/>
        <a:lstStyle/>
        <a:p>
          <a:endParaRPr kumimoji="1" lang="ja-JP" altLang="en-US"/>
        </a:p>
      </dgm:t>
    </dgm:pt>
    <dgm:pt modelId="{FB49BDC0-74C3-0949-9064-EB086C656B02}">
      <dgm:prSet custT="1"/>
      <dgm:spPr/>
      <dgm:t>
        <a:bodyPr/>
        <a:lstStyle/>
        <a:p>
          <a:r>
            <a:rPr kumimoji="1" lang="en-US" sz="1800" dirty="0"/>
            <a:t>Map data</a:t>
          </a:r>
          <a:endParaRPr lang="ja-JP" sz="1800"/>
        </a:p>
      </dgm:t>
    </dgm:pt>
    <dgm:pt modelId="{72AD168A-305A-954B-B3EC-200E52156894}" type="parTrans" cxnId="{F2514BC4-B2FD-E143-A4BF-BA26ECA9CDB6}">
      <dgm:prSet/>
      <dgm:spPr/>
      <dgm:t>
        <a:bodyPr/>
        <a:lstStyle/>
        <a:p>
          <a:endParaRPr kumimoji="1" lang="ja-JP" altLang="en-US"/>
        </a:p>
      </dgm:t>
    </dgm:pt>
    <dgm:pt modelId="{1C4AFD2C-4BEB-224F-AB47-BDFEB62ECE69}" type="sibTrans" cxnId="{F2514BC4-B2FD-E143-A4BF-BA26ECA9CDB6}">
      <dgm:prSet/>
      <dgm:spPr/>
      <dgm:t>
        <a:bodyPr/>
        <a:lstStyle/>
        <a:p>
          <a:endParaRPr kumimoji="1" lang="ja-JP" altLang="en-US"/>
        </a:p>
      </dgm:t>
    </dgm:pt>
    <dgm:pt modelId="{1695BEAB-5B65-1D4D-876D-878379EA4B43}">
      <dgm:prSet/>
      <dgm:spPr/>
      <dgm:t>
        <a:bodyPr/>
        <a:lstStyle/>
        <a:p>
          <a:r>
            <a:rPr kumimoji="1" lang="en-US" dirty="0"/>
            <a:t>Data organized in spatial orientation (mainly created by higher-order processing)</a:t>
          </a:r>
          <a:endParaRPr lang="ja-JP"/>
        </a:p>
      </dgm:t>
    </dgm:pt>
    <dgm:pt modelId="{BE5B0FBF-CC9B-A54E-8DDA-449CCAF7D2E2}" type="parTrans" cxnId="{BBF70925-0B5B-1541-9A67-85DD68C0E3F8}">
      <dgm:prSet/>
      <dgm:spPr/>
      <dgm:t>
        <a:bodyPr/>
        <a:lstStyle/>
        <a:p>
          <a:endParaRPr kumimoji="1" lang="ja-JP" altLang="en-US"/>
        </a:p>
      </dgm:t>
    </dgm:pt>
    <dgm:pt modelId="{AE0FDE5F-D369-A74D-92D3-71E920CFA4BC}" type="sibTrans" cxnId="{BBF70925-0B5B-1541-9A67-85DD68C0E3F8}">
      <dgm:prSet/>
      <dgm:spPr/>
      <dgm:t>
        <a:bodyPr/>
        <a:lstStyle/>
        <a:p>
          <a:endParaRPr kumimoji="1" lang="ja-JP" altLang="en-US"/>
        </a:p>
      </dgm:t>
    </dgm:pt>
    <dgm:pt modelId="{7FE7D3BE-FE21-1D43-980F-BA2C7B68B70C}" type="pres">
      <dgm:prSet presAssocID="{B5E5343F-ADAE-4F46-8565-EC45C6A19C18}" presName="Name0" presStyleCnt="0">
        <dgm:presLayoutVars>
          <dgm:dir/>
          <dgm:animLvl val="lvl"/>
          <dgm:resizeHandles val="exact"/>
        </dgm:presLayoutVars>
      </dgm:prSet>
      <dgm:spPr/>
    </dgm:pt>
    <dgm:pt modelId="{15C224C1-38C6-DE4A-A3B3-ED840DF04EE9}" type="pres">
      <dgm:prSet presAssocID="{D858D573-6861-A04C-8E43-12505AE190A4}" presName="linNode" presStyleCnt="0"/>
      <dgm:spPr/>
    </dgm:pt>
    <dgm:pt modelId="{78C26FD2-A48D-104A-999C-4E7096C6B2CB}" type="pres">
      <dgm:prSet presAssocID="{D858D573-6861-A04C-8E43-12505AE190A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C6E183A-77E7-F040-ABD9-F9EB22EA8A23}" type="pres">
      <dgm:prSet presAssocID="{D858D573-6861-A04C-8E43-12505AE190A4}" presName="descendantText" presStyleLbl="alignAccFollowNode1" presStyleIdx="0" presStyleCnt="4">
        <dgm:presLayoutVars>
          <dgm:bulletEnabled val="1"/>
        </dgm:presLayoutVars>
      </dgm:prSet>
      <dgm:spPr/>
    </dgm:pt>
    <dgm:pt modelId="{F722F304-CECE-9445-8134-B5C30437D580}" type="pres">
      <dgm:prSet presAssocID="{5A7FEA49-E627-4D4A-A1B8-46A799F09475}" presName="sp" presStyleCnt="0"/>
      <dgm:spPr/>
    </dgm:pt>
    <dgm:pt modelId="{DCE33AB4-856C-034A-B4DD-DE4AB0243569}" type="pres">
      <dgm:prSet presAssocID="{210B6147-A1BD-614E-9B67-68FE96626A20}" presName="linNode" presStyleCnt="0"/>
      <dgm:spPr/>
    </dgm:pt>
    <dgm:pt modelId="{6F20BFD4-6D43-0F41-86A1-C7F2C4FE8333}" type="pres">
      <dgm:prSet presAssocID="{210B6147-A1BD-614E-9B67-68FE96626A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8EC9FE6-E52C-214C-A810-B9BA0E3FA935}" type="pres">
      <dgm:prSet presAssocID="{210B6147-A1BD-614E-9B67-68FE96626A20}" presName="descendantText" presStyleLbl="alignAccFollowNode1" presStyleIdx="1" presStyleCnt="4">
        <dgm:presLayoutVars>
          <dgm:bulletEnabled val="1"/>
        </dgm:presLayoutVars>
      </dgm:prSet>
      <dgm:spPr/>
    </dgm:pt>
    <dgm:pt modelId="{DAE66F9B-E679-BA40-919F-8CE62EAE0A14}" type="pres">
      <dgm:prSet presAssocID="{12A489CB-B31E-E24B-9573-A2D7C9E9D145}" presName="sp" presStyleCnt="0"/>
      <dgm:spPr/>
    </dgm:pt>
    <dgm:pt modelId="{A5A3E994-FFD4-E646-9519-EB45C710FDDE}" type="pres">
      <dgm:prSet presAssocID="{328157A0-8527-1743-9BC4-80A041DE769C}" presName="linNode" presStyleCnt="0"/>
      <dgm:spPr/>
    </dgm:pt>
    <dgm:pt modelId="{869314E7-F5F9-EB44-B9F5-AF7F03626742}" type="pres">
      <dgm:prSet presAssocID="{328157A0-8527-1743-9BC4-80A041DE769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DBA6565-6D9B-1147-A362-C0ABAA270986}" type="pres">
      <dgm:prSet presAssocID="{328157A0-8527-1743-9BC4-80A041DE769C}" presName="descendantText" presStyleLbl="alignAccFollowNode1" presStyleIdx="2" presStyleCnt="4">
        <dgm:presLayoutVars>
          <dgm:bulletEnabled val="1"/>
        </dgm:presLayoutVars>
      </dgm:prSet>
      <dgm:spPr/>
    </dgm:pt>
    <dgm:pt modelId="{DA02A54F-A4DB-9342-A30F-19A5440262C9}" type="pres">
      <dgm:prSet presAssocID="{5AB47DD5-7F95-D544-9A56-F20C9AD4D693}" presName="sp" presStyleCnt="0"/>
      <dgm:spPr/>
    </dgm:pt>
    <dgm:pt modelId="{81833650-94CC-1449-B288-019BDF9E19FD}" type="pres">
      <dgm:prSet presAssocID="{FB49BDC0-74C3-0949-9064-EB086C656B02}" presName="linNode" presStyleCnt="0"/>
      <dgm:spPr/>
    </dgm:pt>
    <dgm:pt modelId="{0F2EA646-611E-3148-8EEC-3E5F2600DF9C}" type="pres">
      <dgm:prSet presAssocID="{FB49BDC0-74C3-0949-9064-EB086C656B0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F1FB910-8B31-5D49-A530-927D4474C963}" type="pres">
      <dgm:prSet presAssocID="{FB49BDC0-74C3-0949-9064-EB086C656B0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D2FD611-DE40-B749-9361-0027B71FAABE}" srcId="{B5E5343F-ADAE-4F46-8565-EC45C6A19C18}" destId="{D858D573-6861-A04C-8E43-12505AE190A4}" srcOrd="0" destOrd="0" parTransId="{1B28B41F-B4FB-F141-A57B-0BAC6CA1673C}" sibTransId="{5A7FEA49-E627-4D4A-A1B8-46A799F09475}"/>
    <dgm:cxn modelId="{09E83E17-4F4D-1D4D-9C4B-A8E6D5A02B15}" srcId="{D858D573-6861-A04C-8E43-12505AE190A4}" destId="{B7EA772A-4439-0B40-A1F8-1651841299F7}" srcOrd="0" destOrd="0" parTransId="{07499DB1-F6B0-DC4E-9C32-A9E212808542}" sibTransId="{3B4D0F76-CB52-4A4E-91A9-76506432C66B}"/>
    <dgm:cxn modelId="{CC652C19-4B31-6143-B9EB-77551DCC194C}" srcId="{B5E5343F-ADAE-4F46-8565-EC45C6A19C18}" destId="{328157A0-8527-1743-9BC4-80A041DE769C}" srcOrd="2" destOrd="0" parTransId="{0854F350-CAF4-A04A-BB50-F88A4130CEFE}" sibTransId="{5AB47DD5-7F95-D544-9A56-F20C9AD4D693}"/>
    <dgm:cxn modelId="{BBF70925-0B5B-1541-9A67-85DD68C0E3F8}" srcId="{FB49BDC0-74C3-0949-9064-EB086C656B02}" destId="{1695BEAB-5B65-1D4D-876D-878379EA4B43}" srcOrd="0" destOrd="0" parTransId="{BE5B0FBF-CC9B-A54E-8DDA-449CCAF7D2E2}" sibTransId="{AE0FDE5F-D369-A74D-92D3-71E920CFA4BC}"/>
    <dgm:cxn modelId="{7CF7E428-CEA8-EB4B-890C-28064FC36B06}" type="presOf" srcId="{21BCFCA8-A1D4-7A44-A209-0DE6DEA8AEB4}" destId="{88EC9FE6-E52C-214C-A810-B9BA0E3FA935}" srcOrd="0" destOrd="0" presId="urn:microsoft.com/office/officeart/2005/8/layout/vList5"/>
    <dgm:cxn modelId="{6D9B6338-F03B-6846-A253-54D54194EBEF}" type="presOf" srcId="{B7EA772A-4439-0B40-A1F8-1651841299F7}" destId="{FC6E183A-77E7-F040-ABD9-F9EB22EA8A23}" srcOrd="0" destOrd="0" presId="urn:microsoft.com/office/officeart/2005/8/layout/vList5"/>
    <dgm:cxn modelId="{70CEC939-2C5C-5143-92DD-0AE4FADB5D29}" type="presOf" srcId="{B5E5343F-ADAE-4F46-8565-EC45C6A19C18}" destId="{7FE7D3BE-FE21-1D43-980F-BA2C7B68B70C}" srcOrd="0" destOrd="0" presId="urn:microsoft.com/office/officeart/2005/8/layout/vList5"/>
    <dgm:cxn modelId="{BEDA3E4A-CA80-A24F-B2E8-81353F8DAC10}" type="presOf" srcId="{D858D573-6861-A04C-8E43-12505AE190A4}" destId="{78C26FD2-A48D-104A-999C-4E7096C6B2CB}" srcOrd="0" destOrd="0" presId="urn:microsoft.com/office/officeart/2005/8/layout/vList5"/>
    <dgm:cxn modelId="{E8268556-C30F-6C4F-856E-B85F270D99EA}" type="presOf" srcId="{210B6147-A1BD-614E-9B67-68FE96626A20}" destId="{6F20BFD4-6D43-0F41-86A1-C7F2C4FE8333}" srcOrd="0" destOrd="0" presId="urn:microsoft.com/office/officeart/2005/8/layout/vList5"/>
    <dgm:cxn modelId="{FE7A7669-A47A-6644-8F54-9E2A846148A7}" type="presOf" srcId="{328157A0-8527-1743-9BC4-80A041DE769C}" destId="{869314E7-F5F9-EB44-B9F5-AF7F03626742}" srcOrd="0" destOrd="0" presId="urn:microsoft.com/office/officeart/2005/8/layout/vList5"/>
    <dgm:cxn modelId="{DCADE287-67C1-7040-ACCF-FB436174D7AF}" type="presOf" srcId="{FB49BDC0-74C3-0949-9064-EB086C656B02}" destId="{0F2EA646-611E-3148-8EEC-3E5F2600DF9C}" srcOrd="0" destOrd="0" presId="urn:microsoft.com/office/officeart/2005/8/layout/vList5"/>
    <dgm:cxn modelId="{3BF7008F-C8E2-6443-93DE-92484C409046}" type="presOf" srcId="{0161D8BE-F29C-2F49-91DC-D083BF0475BD}" destId="{DDBA6565-6D9B-1147-A362-C0ABAA270986}" srcOrd="0" destOrd="0" presId="urn:microsoft.com/office/officeart/2005/8/layout/vList5"/>
    <dgm:cxn modelId="{6B8618A0-C0B0-C54B-AA44-67B12CF88F98}" srcId="{328157A0-8527-1743-9BC4-80A041DE769C}" destId="{0161D8BE-F29C-2F49-91DC-D083BF0475BD}" srcOrd="0" destOrd="0" parTransId="{00ED9908-9730-7147-8FA3-F649BE55CCD3}" sibTransId="{17D6801A-6CA3-8341-BE28-CF93E2C93DB2}"/>
    <dgm:cxn modelId="{68C187B7-D423-AD44-84B3-0E727D3047BB}" srcId="{210B6147-A1BD-614E-9B67-68FE96626A20}" destId="{21BCFCA8-A1D4-7A44-A209-0DE6DEA8AEB4}" srcOrd="0" destOrd="0" parTransId="{1BBC24E3-1C57-034D-813D-106B32F32092}" sibTransId="{882865BD-D130-C84F-A986-FAD330F0028E}"/>
    <dgm:cxn modelId="{F2514BC4-B2FD-E143-A4BF-BA26ECA9CDB6}" srcId="{B5E5343F-ADAE-4F46-8565-EC45C6A19C18}" destId="{FB49BDC0-74C3-0949-9064-EB086C656B02}" srcOrd="3" destOrd="0" parTransId="{72AD168A-305A-954B-B3EC-200E52156894}" sibTransId="{1C4AFD2C-4BEB-224F-AB47-BDFEB62ECE69}"/>
    <dgm:cxn modelId="{FF197FD0-0A63-D241-8C11-2E157BB10EE1}" srcId="{B5E5343F-ADAE-4F46-8565-EC45C6A19C18}" destId="{210B6147-A1BD-614E-9B67-68FE96626A20}" srcOrd="1" destOrd="0" parTransId="{2AE22FE9-3431-7E40-87E1-DDBCF8B68592}" sibTransId="{12A489CB-B31E-E24B-9573-A2D7C9E9D145}"/>
    <dgm:cxn modelId="{9CC59AEC-1E09-1B45-9B28-B9984996E943}" type="presOf" srcId="{1695BEAB-5B65-1D4D-876D-878379EA4B43}" destId="{AF1FB910-8B31-5D49-A530-927D4474C963}" srcOrd="0" destOrd="0" presId="urn:microsoft.com/office/officeart/2005/8/layout/vList5"/>
    <dgm:cxn modelId="{2303FD4D-77D3-4448-85DE-374DDFE55989}" type="presParOf" srcId="{7FE7D3BE-FE21-1D43-980F-BA2C7B68B70C}" destId="{15C224C1-38C6-DE4A-A3B3-ED840DF04EE9}" srcOrd="0" destOrd="0" presId="urn:microsoft.com/office/officeart/2005/8/layout/vList5"/>
    <dgm:cxn modelId="{432CB496-569E-BF4B-B266-F4AB1FA1A5D9}" type="presParOf" srcId="{15C224C1-38C6-DE4A-A3B3-ED840DF04EE9}" destId="{78C26FD2-A48D-104A-999C-4E7096C6B2CB}" srcOrd="0" destOrd="0" presId="urn:microsoft.com/office/officeart/2005/8/layout/vList5"/>
    <dgm:cxn modelId="{291BA5F1-32C8-4B41-87EA-425437BF39E8}" type="presParOf" srcId="{15C224C1-38C6-DE4A-A3B3-ED840DF04EE9}" destId="{FC6E183A-77E7-F040-ABD9-F9EB22EA8A23}" srcOrd="1" destOrd="0" presId="urn:microsoft.com/office/officeart/2005/8/layout/vList5"/>
    <dgm:cxn modelId="{496AC335-0354-A543-8A25-FBBCA8548431}" type="presParOf" srcId="{7FE7D3BE-FE21-1D43-980F-BA2C7B68B70C}" destId="{F722F304-CECE-9445-8134-B5C30437D580}" srcOrd="1" destOrd="0" presId="urn:microsoft.com/office/officeart/2005/8/layout/vList5"/>
    <dgm:cxn modelId="{3221764A-1DED-A64A-A3D5-581885AAD427}" type="presParOf" srcId="{7FE7D3BE-FE21-1D43-980F-BA2C7B68B70C}" destId="{DCE33AB4-856C-034A-B4DD-DE4AB0243569}" srcOrd="2" destOrd="0" presId="urn:microsoft.com/office/officeart/2005/8/layout/vList5"/>
    <dgm:cxn modelId="{658E9E09-4BBB-5046-95E4-1630A4C3BF5E}" type="presParOf" srcId="{DCE33AB4-856C-034A-B4DD-DE4AB0243569}" destId="{6F20BFD4-6D43-0F41-86A1-C7F2C4FE8333}" srcOrd="0" destOrd="0" presId="urn:microsoft.com/office/officeart/2005/8/layout/vList5"/>
    <dgm:cxn modelId="{3D623834-89DE-9E4D-A11A-E551B80594F8}" type="presParOf" srcId="{DCE33AB4-856C-034A-B4DD-DE4AB0243569}" destId="{88EC9FE6-E52C-214C-A810-B9BA0E3FA935}" srcOrd="1" destOrd="0" presId="urn:microsoft.com/office/officeart/2005/8/layout/vList5"/>
    <dgm:cxn modelId="{DF4F49BE-3E14-E944-BA4E-538EBE839E01}" type="presParOf" srcId="{7FE7D3BE-FE21-1D43-980F-BA2C7B68B70C}" destId="{DAE66F9B-E679-BA40-919F-8CE62EAE0A14}" srcOrd="3" destOrd="0" presId="urn:microsoft.com/office/officeart/2005/8/layout/vList5"/>
    <dgm:cxn modelId="{BE17EE62-0456-694C-9CE2-E1B68F7496CA}" type="presParOf" srcId="{7FE7D3BE-FE21-1D43-980F-BA2C7B68B70C}" destId="{A5A3E994-FFD4-E646-9519-EB45C710FDDE}" srcOrd="4" destOrd="0" presId="urn:microsoft.com/office/officeart/2005/8/layout/vList5"/>
    <dgm:cxn modelId="{CB56D796-98B3-AD4B-A959-902A5428E22B}" type="presParOf" srcId="{A5A3E994-FFD4-E646-9519-EB45C710FDDE}" destId="{869314E7-F5F9-EB44-B9F5-AF7F03626742}" srcOrd="0" destOrd="0" presId="urn:microsoft.com/office/officeart/2005/8/layout/vList5"/>
    <dgm:cxn modelId="{D1EC4A88-C147-3246-9EEC-9D2990207CFE}" type="presParOf" srcId="{A5A3E994-FFD4-E646-9519-EB45C710FDDE}" destId="{DDBA6565-6D9B-1147-A362-C0ABAA270986}" srcOrd="1" destOrd="0" presId="urn:microsoft.com/office/officeart/2005/8/layout/vList5"/>
    <dgm:cxn modelId="{AD8AF666-D1B4-4943-A659-08E8A5121C76}" type="presParOf" srcId="{7FE7D3BE-FE21-1D43-980F-BA2C7B68B70C}" destId="{DA02A54F-A4DB-9342-A30F-19A5440262C9}" srcOrd="5" destOrd="0" presId="urn:microsoft.com/office/officeart/2005/8/layout/vList5"/>
    <dgm:cxn modelId="{F63C4FB1-DD5C-7047-9DB3-37BE2884B9BC}" type="presParOf" srcId="{7FE7D3BE-FE21-1D43-980F-BA2C7B68B70C}" destId="{81833650-94CC-1449-B288-019BDF9E19FD}" srcOrd="6" destOrd="0" presId="urn:microsoft.com/office/officeart/2005/8/layout/vList5"/>
    <dgm:cxn modelId="{C2FE78B4-C538-EB4B-9BE7-7EDC9F8EE31C}" type="presParOf" srcId="{81833650-94CC-1449-B288-019BDF9E19FD}" destId="{0F2EA646-611E-3148-8EEC-3E5F2600DF9C}" srcOrd="0" destOrd="0" presId="urn:microsoft.com/office/officeart/2005/8/layout/vList5"/>
    <dgm:cxn modelId="{D98019BE-B8A5-BB46-BDDF-77A83AF9C213}" type="presParOf" srcId="{81833650-94CC-1449-B288-019BDF9E19FD}" destId="{AF1FB910-8B31-5D49-A530-927D4474C9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E183A-77E7-F040-ABD9-F9EB22EA8A23}">
      <dsp:nvSpPr>
        <dsp:cNvPr id="0" name=""/>
        <dsp:cNvSpPr/>
      </dsp:nvSpPr>
      <dsp:spPr>
        <a:xfrm rot="5400000">
          <a:off x="7172262" y="-3103889"/>
          <a:ext cx="691536" cy="707579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400" kern="1200" dirty="0"/>
            <a:t>Data (Set) description</a:t>
          </a:r>
          <a:endParaRPr lang="ja-JP" sz="1400" kern="1200"/>
        </a:p>
      </dsp:txBody>
      <dsp:txXfrm rot="-5400000">
        <a:off x="3980134" y="121997"/>
        <a:ext cx="7042035" cy="624020"/>
      </dsp:txXfrm>
    </dsp:sp>
    <dsp:sp modelId="{78C26FD2-A48D-104A-999C-4E7096C6B2CB}">
      <dsp:nvSpPr>
        <dsp:cNvPr id="0" name=""/>
        <dsp:cNvSpPr/>
      </dsp:nvSpPr>
      <dsp:spPr>
        <a:xfrm>
          <a:off x="0" y="1797"/>
          <a:ext cx="3980134" cy="8644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/>
            <a:t>Metadata</a:t>
          </a:r>
          <a:endParaRPr lang="ja-JP" sz="1800" kern="1200"/>
        </a:p>
      </dsp:txBody>
      <dsp:txXfrm>
        <a:off x="42198" y="43995"/>
        <a:ext cx="3895738" cy="780024"/>
      </dsp:txXfrm>
    </dsp:sp>
    <dsp:sp modelId="{88EC9FE6-E52C-214C-A810-B9BA0E3FA935}">
      <dsp:nvSpPr>
        <dsp:cNvPr id="0" name=""/>
        <dsp:cNvSpPr/>
      </dsp:nvSpPr>
      <dsp:spPr>
        <a:xfrm rot="5400000">
          <a:off x="7172262" y="-2196248"/>
          <a:ext cx="691536" cy="7075793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400" kern="1200" dirty="0"/>
            <a:t>Data organized by observation file or observation ID</a:t>
          </a:r>
          <a:endParaRPr lang="ja-JP" sz="1400" kern="1200"/>
        </a:p>
      </dsp:txBody>
      <dsp:txXfrm rot="-5400000">
        <a:off x="3980134" y="1029638"/>
        <a:ext cx="7042035" cy="624020"/>
      </dsp:txXfrm>
    </dsp:sp>
    <dsp:sp modelId="{6F20BFD4-6D43-0F41-86A1-C7F2C4FE8333}">
      <dsp:nvSpPr>
        <dsp:cNvPr id="0" name=""/>
        <dsp:cNvSpPr/>
      </dsp:nvSpPr>
      <dsp:spPr>
        <a:xfrm>
          <a:off x="0" y="909438"/>
          <a:ext cx="3980134" cy="86442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/>
            <a:t>Snapshot data</a:t>
          </a:r>
          <a:endParaRPr lang="ja-JP" sz="1800" kern="1200"/>
        </a:p>
      </dsp:txBody>
      <dsp:txXfrm>
        <a:off x="42198" y="951636"/>
        <a:ext cx="3895738" cy="780024"/>
      </dsp:txXfrm>
    </dsp:sp>
    <dsp:sp modelId="{DDBA6565-6D9B-1147-A362-C0ABAA270986}">
      <dsp:nvSpPr>
        <dsp:cNvPr id="0" name=""/>
        <dsp:cNvSpPr/>
      </dsp:nvSpPr>
      <dsp:spPr>
        <a:xfrm rot="5400000">
          <a:off x="7172262" y="-1288606"/>
          <a:ext cx="691536" cy="7075793"/>
        </a:xfrm>
        <a:prstGeom prst="round2Same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400" kern="1200"/>
            <a:t>Data organized in continuous time</a:t>
          </a:r>
          <a:endParaRPr lang="ja-JP" sz="1400" kern="1200"/>
        </a:p>
      </dsp:txBody>
      <dsp:txXfrm rot="-5400000">
        <a:off x="3980134" y="1937280"/>
        <a:ext cx="7042035" cy="624020"/>
      </dsp:txXfrm>
    </dsp:sp>
    <dsp:sp modelId="{869314E7-F5F9-EB44-B9F5-AF7F03626742}">
      <dsp:nvSpPr>
        <dsp:cNvPr id="0" name=""/>
        <dsp:cNvSpPr/>
      </dsp:nvSpPr>
      <dsp:spPr>
        <a:xfrm>
          <a:off x="0" y="1817080"/>
          <a:ext cx="3980134" cy="86442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/>
            <a:t>Monitor data</a:t>
          </a:r>
          <a:endParaRPr lang="ja-JP" sz="1800" kern="1200"/>
        </a:p>
      </dsp:txBody>
      <dsp:txXfrm>
        <a:off x="42198" y="1859278"/>
        <a:ext cx="3895738" cy="780024"/>
      </dsp:txXfrm>
    </dsp:sp>
    <dsp:sp modelId="{AF1FB910-8B31-5D49-A530-927D4474C963}">
      <dsp:nvSpPr>
        <dsp:cNvPr id="0" name=""/>
        <dsp:cNvSpPr/>
      </dsp:nvSpPr>
      <dsp:spPr>
        <a:xfrm rot="5400000">
          <a:off x="7172262" y="-380965"/>
          <a:ext cx="691536" cy="7075793"/>
        </a:xfrm>
        <a:prstGeom prst="round2Same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400" kern="1200" dirty="0"/>
            <a:t>Data organized in spatial orientation (mainly created by higher-order processing)</a:t>
          </a:r>
          <a:endParaRPr lang="ja-JP" sz="1400" kern="1200"/>
        </a:p>
      </dsp:txBody>
      <dsp:txXfrm rot="-5400000">
        <a:off x="3980134" y="2844921"/>
        <a:ext cx="7042035" cy="624020"/>
      </dsp:txXfrm>
    </dsp:sp>
    <dsp:sp modelId="{0F2EA646-611E-3148-8EEC-3E5F2600DF9C}">
      <dsp:nvSpPr>
        <dsp:cNvPr id="0" name=""/>
        <dsp:cNvSpPr/>
      </dsp:nvSpPr>
      <dsp:spPr>
        <a:xfrm>
          <a:off x="0" y="2724721"/>
          <a:ext cx="3980134" cy="8644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/>
            <a:t>Map data</a:t>
          </a:r>
          <a:endParaRPr lang="ja-JP" sz="1800" kern="1200"/>
        </a:p>
      </dsp:txBody>
      <dsp:txXfrm>
        <a:off x="42198" y="2766919"/>
        <a:ext cx="3895738" cy="780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E0D07-CDDE-164B-87BC-4AFBC01C5E6B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F18AA-32FF-3747-B1BC-CF77BFD511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98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F18AA-32FF-3747-B1BC-CF77BFD511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9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F18AA-32FF-3747-B1BC-CF77BFD5112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325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57E525-0805-BD4A-3253-72985B738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8591C90-DF1B-D175-DE73-B35984ECD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9400B6-49A9-E17A-09CB-5FC44BEB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1ABB8C-961D-74C1-D7A6-A209E5AE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4B7E21-E235-F5D5-E96B-9131D2F8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47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00EFD1-EC62-FDEC-82D5-D9608989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51D5910-16A2-BC6D-D5C6-BF8EADC31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47CBB2-BF36-301A-4A68-693B69D1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25D301-F52D-B074-6F87-793FEC23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5350EF-8DFC-1BA5-98F1-262B5AC9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45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E5DD3E9-90F8-87A8-D5FA-BE8B8E810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E40D41A-3CF1-56BC-2019-DED73F6B7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274F56-DEB2-8DAC-9BBE-5DA400B3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803DEE-4BA5-ED14-DC87-3F90A60E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E4C96D-9BFC-2053-79F4-095C7BC5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74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E4230E-4B44-B3A6-8FC7-03EF2C57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35A98-0EB5-2D46-BAEF-8E03E2044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9919FB-DCD9-E737-A616-89B4CA2E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13FE4E-3994-0665-9CC6-9613B1ED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923AA3-1F60-C1C5-B8AC-8068CCFD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90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BC190B-CFA8-D3EB-9827-4A98C085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89437F-40C7-1F82-D843-D064E994C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5AE526-7864-4560-967D-2E499BDB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A84385-394A-7C84-70C7-D3503C13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E12BC5-D6FC-4DD3-7D60-F289E57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67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C996C-7499-9138-8EF8-B8925156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CDD73-4B39-0974-584F-E6A9C4395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11EFA3A-C379-04EE-0FB4-287BBC20C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6FA44D-84BD-07D5-FA01-4393816B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0A2A26-7E0F-2ACD-C588-F08ACB417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FB6ACE-2E27-5064-D8E4-80DB8141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082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20A6DA-C107-90DA-A693-4E1FD250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84773E-D22A-3E7B-E30E-F22826A0B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53824-C700-851F-D6A7-C575C4254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219F3E5-6EC3-9776-A8C7-0B27BA816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153214-1BD5-7E07-594E-38FE7498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97665C4-9374-3773-338E-D0D26E12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514CB03-6653-6662-8C63-508610AD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BAFF49B-9C44-33A8-77C1-C7596A8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6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7228D8-6B01-0D54-8281-056D1E62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201D9D-DAA2-E764-2C74-CB54B628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59D5FA2-95D5-266E-4746-D6D0DA2F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7D512E-A8DF-B94A-337B-E4F2F0CB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06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5D9EBF8-CEA4-09D0-044F-DE2D7C22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C0B7AB-334C-1FA3-363B-65D9673C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F6A45C-0AC5-9255-5C24-27423763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13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638BE6-7297-13E8-2C39-13012561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B60F8F-09C0-AAC4-632D-5E4DF8C4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6E42D42-32AB-0F52-B897-F56C6B527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270CC1D-C5E9-D631-BA11-49145EA6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47D2B2-1083-8BF3-5CB2-B573444A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80E0F3-1F8C-6062-BA6B-5378C1E8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6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A8F461-CCAD-319E-27E2-4F201EA9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1DB1714-C46A-0CF9-C91B-667C5B44C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B37ED5A-7467-17AA-937A-B845F2B4C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74DCDF-D387-9CDD-7C10-291FBE47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6CEA55-54F2-0D3E-2124-009612A5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6329A2-CF0F-8263-CEE0-247FDD43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66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89E586-A313-73AD-9614-AF312AD5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A51D4F2-C97D-5CC9-3C64-B2E2A86B8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3EC933-473A-AF74-28F7-46E62C475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6DE5C-C9E8-B446-90A5-384C67B888B3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9DEB39-3118-290B-D91D-61911C8B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A05976-BA51-0BD4-29D8-1B7079C99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A4E6E-F12A-C240-B85A-08599214CC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3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005C504-7B8D-EFB8-54AD-C30A2837B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3636" y="1939159"/>
            <a:ext cx="8219591" cy="2751086"/>
          </a:xfrm>
        </p:spPr>
        <p:txBody>
          <a:bodyPr>
            <a:normAutofit/>
          </a:bodyPr>
          <a:lstStyle/>
          <a:p>
            <a:pPr algn="r"/>
            <a:r>
              <a:rPr lang="en-US" altLang="ja-JP" sz="4700" b="0" i="0" u="none" strike="noStrike" dirty="0">
                <a:effectLst/>
                <a:latin typeface="Yu Gothic Regular"/>
              </a:rPr>
              <a:t>Status report of</a:t>
            </a:r>
            <a:r>
              <a:rPr lang="en-US" altLang="ja-JP" sz="4700" dirty="0">
                <a:latin typeface="Yu Gothic Regular"/>
              </a:rPr>
              <a:t> </a:t>
            </a:r>
            <a:r>
              <a:rPr lang="en-US" altLang="ja-JP" sz="4700" b="0" i="0" u="none" strike="noStrike" dirty="0">
                <a:effectLst/>
                <a:latin typeface="Yu Gothic Regular"/>
              </a:rPr>
              <a:t>DARTS</a:t>
            </a:r>
            <a:br>
              <a:rPr lang="en-US" altLang="ja-JP" sz="4700" b="0" i="0" u="none" strike="noStrike" dirty="0">
                <a:effectLst/>
                <a:latin typeface="Yu Gothic Regular"/>
              </a:rPr>
            </a:br>
            <a:r>
              <a:rPr lang="en-US" altLang="ja-JP" sz="2800" b="0" i="0" u="none" strike="noStrike" dirty="0">
                <a:effectLst/>
                <a:latin typeface="Yu Gothic Regular"/>
              </a:rPr>
              <a:t> (Data Archives and Transmission System)</a:t>
            </a:r>
            <a:br>
              <a:rPr lang="en-US" altLang="ja-JP" sz="4800" dirty="0">
                <a:latin typeface="Yu Gothic Regular"/>
              </a:rPr>
            </a:br>
            <a:r>
              <a:rPr lang="en-US" altLang="ja-JP" sz="4700" b="0" i="0" u="none" strike="noStrike" dirty="0">
                <a:effectLst/>
                <a:latin typeface="Yu Gothic Regular"/>
              </a:rPr>
              <a:t>at JAXA</a:t>
            </a:r>
            <a:endParaRPr kumimoji="1" lang="ja-JP" altLang="en-US" sz="47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E0D458-BD78-71D2-F070-A2068D155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5202303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kumimoji="1" lang="en-US" altLang="ja-JP" dirty="0"/>
              <a:t>IHDEA Meeting 2023</a:t>
            </a:r>
          </a:p>
          <a:p>
            <a:pPr algn="r"/>
            <a:r>
              <a:rPr kumimoji="1" lang="en-US" altLang="ja-JP" dirty="0"/>
              <a:t>H. Akihito Uchida (</a:t>
            </a:r>
            <a:r>
              <a:rPr lang="en-US" altLang="ja-JP" dirty="0"/>
              <a:t>ISAS/JAXA)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03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Example: Astro Query System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463040"/>
            <a:ext cx="10885516" cy="4278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1600" b="1" dirty="0"/>
              <a:t>Circular search around a celestial location (data from AKARI, XRISM, HITOMI, SUZAKU, ASCA, GINGA, HALCA)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6B18BE-B28F-8963-5030-A084816F2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28" y="2133061"/>
            <a:ext cx="10554143" cy="461068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87269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Ongoing activities on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463040"/>
            <a:ext cx="10885516" cy="42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dirty="0"/>
              <a:t> 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F8BDED9-8306-8E13-B7F6-4AF73AD37AA6}"/>
              </a:ext>
            </a:extLst>
          </p:cNvPr>
          <p:cNvSpPr txBox="1">
            <a:spLocks/>
          </p:cNvSpPr>
          <p:nvPr/>
        </p:nvSpPr>
        <p:spPr>
          <a:xfrm>
            <a:off x="6331527" y="2498518"/>
            <a:ext cx="5652654" cy="280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b="1" dirty="0"/>
              <a:t>Solutions:</a:t>
            </a:r>
            <a:endParaRPr lang="en-US" altLang="ja-JP" sz="1800" dirty="0"/>
          </a:p>
          <a:p>
            <a:r>
              <a:rPr lang="en-US" altLang="ja-JP" sz="1800" dirty="0"/>
              <a:t>Data-driven</a:t>
            </a:r>
            <a:endParaRPr lang="en-US" altLang="ja-JP" sz="600" dirty="0"/>
          </a:p>
          <a:p>
            <a:pPr lvl="1"/>
            <a:r>
              <a:rPr lang="en-US" altLang="ja-JP" sz="1400" dirty="0"/>
              <a:t>Application automatically uses data when added</a:t>
            </a:r>
          </a:p>
          <a:p>
            <a:r>
              <a:rPr lang="en-US" altLang="ja-JP" sz="1800" dirty="0"/>
              <a:t>API and metadata DB</a:t>
            </a:r>
          </a:p>
          <a:p>
            <a:pPr lvl="1"/>
            <a:r>
              <a:rPr lang="en-US" altLang="ja-JP" sz="1400" dirty="0"/>
              <a:t>Programmable data acquisition</a:t>
            </a:r>
            <a:endParaRPr lang="ja-JP" altLang="en-US" sz="1800"/>
          </a:p>
          <a:p>
            <a:r>
              <a:rPr lang="en-US" altLang="ja-JP" sz="1800" dirty="0"/>
              <a:t>Unified infrastructure</a:t>
            </a:r>
          </a:p>
          <a:p>
            <a:pPr lvl="1"/>
            <a:r>
              <a:rPr lang="en-US" altLang="ja-JP" sz="1400" dirty="0"/>
              <a:t>Eliminate barriers between research fields</a:t>
            </a:r>
          </a:p>
          <a:p>
            <a:pPr lvl="1"/>
            <a:r>
              <a:rPr lang="en-US" altLang="ja-JP" sz="1400" dirty="0"/>
              <a:t>Reduce development costs by using cloud platforms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58CA1FF-FEF2-07F2-385C-75B396AE53C6}"/>
              </a:ext>
            </a:extLst>
          </p:cNvPr>
          <p:cNvSpPr txBox="1">
            <a:spLocks/>
          </p:cNvSpPr>
          <p:nvPr/>
        </p:nvSpPr>
        <p:spPr>
          <a:xfrm>
            <a:off x="595748" y="2498519"/>
            <a:ext cx="5652654" cy="280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b="1" dirty="0"/>
              <a:t>Current problems:</a:t>
            </a:r>
            <a:endParaRPr lang="en-US" altLang="ja-JP" sz="1800" dirty="0"/>
          </a:p>
          <a:p>
            <a:r>
              <a:rPr lang="en-US" altLang="ja-JP" sz="1800" dirty="0"/>
              <a:t>Difficult to use valuable data</a:t>
            </a:r>
            <a:endParaRPr lang="ja-JP" altLang="en-US" sz="1400"/>
          </a:p>
          <a:p>
            <a:pPr lvl="1"/>
            <a:r>
              <a:rPr lang="en-US" altLang="ja-JP" sz="1400" dirty="0"/>
              <a:t>Poor accessibility to data that is only available in DARTS</a:t>
            </a:r>
          </a:p>
          <a:p>
            <a:r>
              <a:rPr lang="en-US" altLang="ja-JP" sz="1800" dirty="0"/>
              <a:t>Limitations of UI</a:t>
            </a:r>
            <a:endParaRPr lang="ja-JP" altLang="en-US" sz="1000"/>
          </a:p>
          <a:p>
            <a:pPr lvl="1"/>
            <a:r>
              <a:rPr lang="en-US" altLang="ja-JP" sz="1400" dirty="0"/>
              <a:t>Unsuitable for statistical studies</a:t>
            </a:r>
          </a:p>
          <a:p>
            <a:r>
              <a:rPr lang="en-US" altLang="ja-JP" sz="1800" dirty="0"/>
              <a:t>Boundary of research fields</a:t>
            </a:r>
            <a:endParaRPr lang="en-US" altLang="ja-JP" sz="1000" dirty="0"/>
          </a:p>
          <a:p>
            <a:pPr lvl="1"/>
            <a:r>
              <a:rPr lang="en-US" altLang="ja-JP" sz="1400" dirty="0"/>
              <a:t>Development divided by research fields</a:t>
            </a:r>
          </a:p>
          <a:p>
            <a:pPr lvl="1"/>
            <a:r>
              <a:rPr lang="en-US" altLang="ja-JP" sz="1400" dirty="0"/>
              <a:t>Data characteristics are not considered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1F917D-2576-AEDA-94DC-D36E8FAC445B}"/>
              </a:ext>
            </a:extLst>
          </p:cNvPr>
          <p:cNvSpPr txBox="1"/>
          <p:nvPr/>
        </p:nvSpPr>
        <p:spPr>
          <a:xfrm>
            <a:off x="1489365" y="5712816"/>
            <a:ext cx="8714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1800"/>
              <a:t>⇨</a:t>
            </a:r>
            <a:r>
              <a:rPr lang="en-US" altLang="ja-JP" sz="1800" dirty="0"/>
              <a:t> We try to re-design our system </a:t>
            </a:r>
            <a:r>
              <a:rPr lang="en-US" altLang="ja-JP" sz="1800" b="1" dirty="0"/>
              <a:t>based on the characteristics of the data.</a:t>
            </a:r>
            <a:endParaRPr lang="ja-JP" altLang="en-US" sz="1800" b="1"/>
          </a:p>
        </p:txBody>
      </p:sp>
    </p:spTree>
    <p:extLst>
      <p:ext uri="{BB962C8B-B14F-4D97-AF65-F5344CB8AC3E}">
        <p14:creationId xmlns:p14="http://schemas.microsoft.com/office/powerpoint/2010/main" val="97969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Ongoing activities on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657008"/>
            <a:ext cx="10885516" cy="42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dirty="0"/>
              <a:t> Re-designing concept: based on the characteristics of the data</a:t>
            </a:r>
          </a:p>
        </p:txBody>
      </p:sp>
      <p:graphicFrame>
        <p:nvGraphicFramePr>
          <p:cNvPr id="4" name="コンテンツ プレースホルダー 6">
            <a:extLst>
              <a:ext uri="{FF2B5EF4-FFF2-40B4-BE49-F238E27FC236}">
                <a16:creationId xmlns:a16="http://schemas.microsoft.com/office/drawing/2014/main" id="{02D7A593-BB81-C7EB-B9DD-002A7004E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578095"/>
              </p:ext>
            </p:extLst>
          </p:nvPr>
        </p:nvGraphicFramePr>
        <p:xfrm>
          <a:off x="568036" y="2989811"/>
          <a:ext cx="11055928" cy="3590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F46054-87E8-1711-EA61-9EB7D0937CE5}"/>
              </a:ext>
            </a:extLst>
          </p:cNvPr>
          <p:cNvSpPr txBox="1"/>
          <p:nvPr/>
        </p:nvSpPr>
        <p:spPr>
          <a:xfrm>
            <a:off x="498834" y="24957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/>
              <a:t>Data characteristics in 4 types: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2314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Ongoing activities on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545960"/>
            <a:ext cx="10885516" cy="42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dirty="0"/>
              <a:t> Concept of service configuration and cloud utilization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552A4FD-BD82-404E-063B-5D8C786C4202}"/>
              </a:ext>
            </a:extLst>
          </p:cNvPr>
          <p:cNvGrpSpPr/>
          <p:nvPr/>
        </p:nvGrpSpPr>
        <p:grpSpPr>
          <a:xfrm>
            <a:off x="1775394" y="2018806"/>
            <a:ext cx="8641211" cy="4790331"/>
            <a:chOff x="1204247" y="1272266"/>
            <a:chExt cx="8641211" cy="4790331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143DF76B-EF94-087B-2D8F-1F701C904FA8}"/>
                </a:ext>
              </a:extLst>
            </p:cNvPr>
            <p:cNvSpPr/>
            <p:nvPr/>
          </p:nvSpPr>
          <p:spPr>
            <a:xfrm>
              <a:off x="6284660" y="1551394"/>
              <a:ext cx="3380488" cy="227713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CBE84709-A25F-89CF-6180-ADCCE6E14D6F}"/>
                </a:ext>
              </a:extLst>
            </p:cNvPr>
            <p:cNvSpPr/>
            <p:nvPr/>
          </p:nvSpPr>
          <p:spPr>
            <a:xfrm>
              <a:off x="1528175" y="1551394"/>
              <a:ext cx="3237204" cy="227713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40F2E4-693B-0CF3-1976-A7718DBE7415}"/>
                </a:ext>
              </a:extLst>
            </p:cNvPr>
            <p:cNvSpPr txBox="1"/>
            <p:nvPr/>
          </p:nvSpPr>
          <p:spPr>
            <a:xfrm>
              <a:off x="2823685" y="2137456"/>
              <a:ext cx="146706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Storage</a:t>
              </a:r>
            </a:p>
            <a:p>
              <a:r>
                <a:rPr lang="en-US" altLang="en-US" dirty="0"/>
                <a:t>(Open data)</a:t>
              </a:r>
              <a:endParaRPr kumimoji="1" lang="ja-US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A9A4DDA-668B-8BD4-4087-07BF2BEED091}"/>
                </a:ext>
              </a:extLst>
            </p:cNvPr>
            <p:cNvSpPr txBox="1"/>
            <p:nvPr/>
          </p:nvSpPr>
          <p:spPr>
            <a:xfrm>
              <a:off x="2659699" y="3108891"/>
              <a:ext cx="17950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US" dirty="0"/>
                <a:t>DARTS server</a:t>
              </a: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B62FFF53-5E3E-1992-A5AE-12758D7A796B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3557219" y="2783787"/>
              <a:ext cx="0" cy="32510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8F4F2592-A521-DF16-C740-F7B33AAFD638}"/>
                </a:ext>
              </a:extLst>
            </p:cNvPr>
            <p:cNvCxnSpPr>
              <a:cxnSpLocks/>
              <a:stCxn id="10" idx="2"/>
              <a:endCxn id="38" idx="0"/>
            </p:cNvCxnSpPr>
            <p:nvPr/>
          </p:nvCxnSpPr>
          <p:spPr>
            <a:xfrm>
              <a:off x="3557219" y="3478223"/>
              <a:ext cx="2033574" cy="1255579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6AF374D-C732-ADE5-BCF2-EB3AD550CB9F}"/>
                </a:ext>
              </a:extLst>
            </p:cNvPr>
            <p:cNvSpPr txBox="1"/>
            <p:nvPr/>
          </p:nvSpPr>
          <p:spPr>
            <a:xfrm>
              <a:off x="6630260" y="1595239"/>
              <a:ext cx="30098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US" dirty="0"/>
                <a:t>Cloud</a:t>
              </a:r>
              <a:r>
                <a:rPr lang="en-US" altLang="ja-US" dirty="0"/>
                <a:t> platform</a:t>
              </a:r>
              <a:endParaRPr kumimoji="1" lang="ja-US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E53AAA2-2968-CC88-9CFF-094CB60B2B26}"/>
                </a:ext>
              </a:extLst>
            </p:cNvPr>
            <p:cNvSpPr txBox="1"/>
            <p:nvPr/>
          </p:nvSpPr>
          <p:spPr>
            <a:xfrm>
              <a:off x="6406402" y="2140607"/>
              <a:ext cx="182934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en-US" dirty="0"/>
                <a:t>data for display</a:t>
              </a:r>
              <a:endParaRPr kumimoji="1" lang="ja-US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9BFBC00-9BC9-0728-C165-A8557AC11510}"/>
                </a:ext>
              </a:extLst>
            </p:cNvPr>
            <p:cNvSpPr txBox="1"/>
            <p:nvPr/>
          </p:nvSpPr>
          <p:spPr>
            <a:xfrm>
              <a:off x="6531862" y="2690900"/>
              <a:ext cx="16033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en-US" u="sng" dirty="0"/>
                <a:t>Micro service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D9FC1BB-6776-E976-DAE0-7290699DC479}"/>
                </a:ext>
              </a:extLst>
            </p:cNvPr>
            <p:cNvSpPr txBox="1"/>
            <p:nvPr/>
          </p:nvSpPr>
          <p:spPr>
            <a:xfrm>
              <a:off x="6531862" y="3005477"/>
              <a:ext cx="16033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en-US" u="sng" dirty="0"/>
                <a:t>Micro service</a:t>
              </a:r>
              <a:endParaRPr kumimoji="1" lang="ja-US" altLang="en-US" u="sng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46941FC-0523-B103-CC29-C79D3D86F4DC}"/>
                </a:ext>
              </a:extLst>
            </p:cNvPr>
            <p:cNvSpPr txBox="1"/>
            <p:nvPr/>
          </p:nvSpPr>
          <p:spPr>
            <a:xfrm>
              <a:off x="6542142" y="3305855"/>
              <a:ext cx="16033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en-US" u="sng" dirty="0"/>
                <a:t>Micro service</a:t>
              </a:r>
              <a:endParaRPr kumimoji="1" lang="ja-US" altLang="en-US" u="sng" dirty="0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27A35547-AD37-719B-953F-97924F353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89609" y="2509869"/>
              <a:ext cx="0" cy="23927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74DDEB86-2F7E-AB81-611A-C7CA40DA29D4}"/>
                </a:ext>
              </a:extLst>
            </p:cNvPr>
            <p:cNvCxnSpPr>
              <a:cxnSpLocks/>
            </p:cNvCxnSpPr>
            <p:nvPr/>
          </p:nvCxnSpPr>
          <p:spPr>
            <a:xfrm>
              <a:off x="7242009" y="2514168"/>
              <a:ext cx="0" cy="59472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721D03DE-7628-6E66-5F5D-1AE03F13EFB0}"/>
                </a:ext>
              </a:extLst>
            </p:cNvPr>
            <p:cNvCxnSpPr>
              <a:cxnSpLocks/>
            </p:cNvCxnSpPr>
            <p:nvPr/>
          </p:nvCxnSpPr>
          <p:spPr>
            <a:xfrm>
              <a:off x="7383633" y="2509869"/>
              <a:ext cx="0" cy="91950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6CE98529-30F3-1917-2BC9-DB0C26BE815C}"/>
                </a:ext>
              </a:extLst>
            </p:cNvPr>
            <p:cNvCxnSpPr>
              <a:cxnSpLocks/>
              <a:stCxn id="20" idx="3"/>
              <a:endCxn id="39" idx="1"/>
            </p:cNvCxnSpPr>
            <p:nvPr/>
          </p:nvCxnSpPr>
          <p:spPr>
            <a:xfrm>
              <a:off x="8135186" y="3190143"/>
              <a:ext cx="533792" cy="305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8FAC92D4-7828-1238-B2CA-58788AD21D31}"/>
                </a:ext>
              </a:extLst>
            </p:cNvPr>
            <p:cNvCxnSpPr>
              <a:cxnSpLocks/>
              <a:stCxn id="21" idx="3"/>
              <a:endCxn id="39" idx="1"/>
            </p:cNvCxnSpPr>
            <p:nvPr/>
          </p:nvCxnSpPr>
          <p:spPr>
            <a:xfrm>
              <a:off x="8145466" y="3490521"/>
              <a:ext cx="523512" cy="5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59EF09FF-3B36-9540-43BC-7E1FA379D0B1}"/>
                </a:ext>
              </a:extLst>
            </p:cNvPr>
            <p:cNvCxnSpPr>
              <a:cxnSpLocks/>
              <a:stCxn id="10" idx="3"/>
              <a:endCxn id="21" idx="1"/>
            </p:cNvCxnSpPr>
            <p:nvPr/>
          </p:nvCxnSpPr>
          <p:spPr>
            <a:xfrm>
              <a:off x="4454738" y="3293557"/>
              <a:ext cx="2087404" cy="19696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D34E1CCE-DE06-E71F-32CD-13F3CDAD2D05}"/>
                </a:ext>
              </a:extLst>
            </p:cNvPr>
            <p:cNvCxnSpPr>
              <a:cxnSpLocks/>
              <a:stCxn id="10" idx="3"/>
              <a:endCxn id="19" idx="1"/>
            </p:cNvCxnSpPr>
            <p:nvPr/>
          </p:nvCxnSpPr>
          <p:spPr>
            <a:xfrm flipV="1">
              <a:off x="4454738" y="2875566"/>
              <a:ext cx="2077124" cy="41799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E8096E72-CF93-A97D-EA2D-A7CA3393E2D8}"/>
                </a:ext>
              </a:extLst>
            </p:cNvPr>
            <p:cNvCxnSpPr>
              <a:cxnSpLocks/>
              <a:stCxn id="21" idx="2"/>
              <a:endCxn id="38" idx="0"/>
            </p:cNvCxnSpPr>
            <p:nvPr/>
          </p:nvCxnSpPr>
          <p:spPr>
            <a:xfrm flipH="1">
              <a:off x="5590793" y="3675187"/>
              <a:ext cx="1753011" cy="10586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81341941-8C27-3637-4171-93EF499AE641}"/>
                </a:ext>
              </a:extLst>
            </p:cNvPr>
            <p:cNvCxnSpPr>
              <a:cxnSpLocks/>
              <a:stCxn id="39" idx="2"/>
              <a:endCxn id="38" idx="0"/>
            </p:cNvCxnSpPr>
            <p:nvPr/>
          </p:nvCxnSpPr>
          <p:spPr>
            <a:xfrm flipH="1">
              <a:off x="5590793" y="3669605"/>
              <a:ext cx="3460394" cy="106419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028BBA00-73C3-FCEA-AAE3-568B478FC7D7}"/>
                </a:ext>
              </a:extLst>
            </p:cNvPr>
            <p:cNvSpPr/>
            <p:nvPr/>
          </p:nvSpPr>
          <p:spPr>
            <a:xfrm>
              <a:off x="6466901" y="4427499"/>
              <a:ext cx="1068008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en-US" sz="1400" dirty="0">
                  <a:solidFill>
                    <a:srgbClr val="FF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Use app</a:t>
              </a:r>
              <a:endParaRPr lang="ja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162E4D2B-11C7-5515-F668-5BA2B9E56B23}"/>
                </a:ext>
              </a:extLst>
            </p:cNvPr>
            <p:cNvSpPr/>
            <p:nvPr/>
          </p:nvSpPr>
          <p:spPr>
            <a:xfrm>
              <a:off x="5957223" y="4019976"/>
              <a:ext cx="611490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US" sz="1400" dirty="0">
                  <a:solidFill>
                    <a:srgbClr val="FF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API</a:t>
              </a:r>
              <a:endParaRPr lang="ja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FDA7BC3-80E3-6F4F-FABC-7940F41848BD}"/>
                </a:ext>
              </a:extLst>
            </p:cNvPr>
            <p:cNvSpPr/>
            <p:nvPr/>
          </p:nvSpPr>
          <p:spPr>
            <a:xfrm>
              <a:off x="4917153" y="3949709"/>
              <a:ext cx="1081408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en-US" sz="1400" dirty="0">
                  <a:solidFill>
                    <a:srgbClr val="FF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Data download</a:t>
              </a:r>
              <a:endParaRPr lang="ja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704EAFD-938E-64A9-A490-4605DC5BE801}"/>
                </a:ext>
              </a:extLst>
            </p:cNvPr>
            <p:cNvSpPr/>
            <p:nvPr/>
          </p:nvSpPr>
          <p:spPr>
            <a:xfrm>
              <a:off x="4996511" y="3112548"/>
              <a:ext cx="11885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1400" dirty="0">
                  <a:solidFill>
                    <a:srgbClr val="00206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Read data</a:t>
              </a:r>
              <a:endParaRPr lang="ja-US" altLang="en-US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E439C72C-3679-4C6E-D69A-D6F15368E999}"/>
                </a:ext>
              </a:extLst>
            </p:cNvPr>
            <p:cNvCxnSpPr>
              <a:cxnSpLocks/>
              <a:stCxn id="10" idx="3"/>
              <a:endCxn id="18" idx="1"/>
            </p:cNvCxnSpPr>
            <p:nvPr/>
          </p:nvCxnSpPr>
          <p:spPr>
            <a:xfrm flipV="1">
              <a:off x="4454738" y="2325273"/>
              <a:ext cx="1951664" cy="968284"/>
            </a:xfrm>
            <a:prstGeom prst="straightConnector1">
              <a:avLst/>
            </a:prstGeom>
            <a:ln w="12700"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DA939CC-3115-9486-03F4-EFC7CAFEC14A}"/>
                </a:ext>
              </a:extLst>
            </p:cNvPr>
            <p:cNvSpPr/>
            <p:nvPr/>
          </p:nvSpPr>
          <p:spPr>
            <a:xfrm>
              <a:off x="4588914" y="1746727"/>
              <a:ext cx="190909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206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high-level processing for visualization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42B74E93-5F82-1576-AF2D-5959E9786A75}"/>
                </a:ext>
              </a:extLst>
            </p:cNvPr>
            <p:cNvSpPr txBox="1"/>
            <p:nvPr/>
          </p:nvSpPr>
          <p:spPr>
            <a:xfrm>
              <a:off x="2045738" y="1595239"/>
              <a:ext cx="2306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US" dirty="0"/>
                <a:t>O</a:t>
              </a:r>
              <a:r>
                <a:rPr kumimoji="1" lang="en-US" altLang="ja-US" dirty="0"/>
                <a:t>n-</a:t>
              </a:r>
              <a:r>
                <a:rPr kumimoji="1" lang="en-US" altLang="ja-US" dirty="0" err="1"/>
                <a:t>premiss</a:t>
              </a:r>
              <a:endParaRPr lang="ja-JP" altLang="en-US"/>
            </a:p>
          </p:txBody>
        </p:sp>
        <p:sp>
          <p:nvSpPr>
            <p:cNvPr id="38" name="角丸四角形 37">
              <a:extLst>
                <a:ext uri="{FF2B5EF4-FFF2-40B4-BE49-F238E27FC236}">
                  <a16:creationId xmlns:a16="http://schemas.microsoft.com/office/drawing/2014/main" id="{F5D36F66-917F-5EFA-0A20-C8A9ECB01873}"/>
                </a:ext>
              </a:extLst>
            </p:cNvPr>
            <p:cNvSpPr/>
            <p:nvPr/>
          </p:nvSpPr>
          <p:spPr>
            <a:xfrm>
              <a:off x="5000635" y="4733802"/>
              <a:ext cx="1180315" cy="33381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User</a:t>
              </a:r>
              <a:endParaRPr kumimoji="1" lang="ja-JP" altLang="en-US"/>
            </a:p>
          </p:txBody>
        </p:sp>
        <p:sp>
          <p:nvSpPr>
            <p:cNvPr id="39" name="角丸四角形 38">
              <a:extLst>
                <a:ext uri="{FF2B5EF4-FFF2-40B4-BE49-F238E27FC236}">
                  <a16:creationId xmlns:a16="http://schemas.microsoft.com/office/drawing/2014/main" id="{D55D68ED-9D94-9146-7408-8EC1FB860A1F}"/>
                </a:ext>
              </a:extLst>
            </p:cNvPr>
            <p:cNvSpPr/>
            <p:nvPr/>
          </p:nvSpPr>
          <p:spPr>
            <a:xfrm>
              <a:off x="8668978" y="3321501"/>
              <a:ext cx="764418" cy="3481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ysClr val="windowText" lastClr="000000"/>
                  </a:solidFill>
                </a:rPr>
                <a:t>App</a:t>
              </a:r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931A6119-B437-5667-1DF8-2252B1496338}"/>
                </a:ext>
              </a:extLst>
            </p:cNvPr>
            <p:cNvCxnSpPr>
              <a:cxnSpLocks/>
              <a:stCxn id="21" idx="3"/>
              <a:endCxn id="42" idx="1"/>
            </p:cNvCxnSpPr>
            <p:nvPr/>
          </p:nvCxnSpPr>
          <p:spPr>
            <a:xfrm flipV="1">
              <a:off x="8145466" y="2896587"/>
              <a:ext cx="523512" cy="593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097F2DC8-7EDB-1AE8-C036-A6FD4AF9816A}"/>
                </a:ext>
              </a:extLst>
            </p:cNvPr>
            <p:cNvCxnSpPr>
              <a:cxnSpLocks/>
              <a:stCxn id="19" idx="3"/>
              <a:endCxn id="42" idx="1"/>
            </p:cNvCxnSpPr>
            <p:nvPr/>
          </p:nvCxnSpPr>
          <p:spPr>
            <a:xfrm>
              <a:off x="8135186" y="2875566"/>
              <a:ext cx="533792" cy="210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角丸四角形 41">
              <a:extLst>
                <a:ext uri="{FF2B5EF4-FFF2-40B4-BE49-F238E27FC236}">
                  <a16:creationId xmlns:a16="http://schemas.microsoft.com/office/drawing/2014/main" id="{9F73C13E-C7D5-5E5E-C6AE-9268FAD7B20E}"/>
                </a:ext>
              </a:extLst>
            </p:cNvPr>
            <p:cNvSpPr/>
            <p:nvPr/>
          </p:nvSpPr>
          <p:spPr>
            <a:xfrm>
              <a:off x="8668978" y="2722535"/>
              <a:ext cx="764418" cy="3481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ysClr val="windowText" lastClr="000000"/>
                  </a:solidFill>
                </a:rPr>
                <a:t>App</a:t>
              </a:r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43E24616-2E85-324C-E666-B971F7590211}"/>
                </a:ext>
              </a:extLst>
            </p:cNvPr>
            <p:cNvSpPr/>
            <p:nvPr/>
          </p:nvSpPr>
          <p:spPr>
            <a:xfrm>
              <a:off x="1633525" y="3119505"/>
              <a:ext cx="764418" cy="3481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ysClr val="windowText" lastClr="000000"/>
                  </a:solidFill>
                </a:rPr>
                <a:t>App</a:t>
              </a:r>
              <a:endParaRPr kumimoji="1" lang="ja-JP" alt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D441A261-59E1-FF86-1012-380BF006EF3B}"/>
                </a:ext>
              </a:extLst>
            </p:cNvPr>
            <p:cNvCxnSpPr>
              <a:cxnSpLocks/>
              <a:stCxn id="43" idx="2"/>
              <a:endCxn id="38" idx="0"/>
            </p:cNvCxnSpPr>
            <p:nvPr/>
          </p:nvCxnSpPr>
          <p:spPr>
            <a:xfrm>
              <a:off x="2015734" y="3467609"/>
              <a:ext cx="3575059" cy="1266193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7C56F1C-5B07-3656-5A5D-7FC4D5E3B552}"/>
                </a:ext>
              </a:extLst>
            </p:cNvPr>
            <p:cNvSpPr/>
            <p:nvPr/>
          </p:nvSpPr>
          <p:spPr>
            <a:xfrm>
              <a:off x="4137189" y="4427499"/>
              <a:ext cx="1068008" cy="30777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en-US" sz="1400" dirty="0">
                  <a:solidFill>
                    <a:srgbClr val="FF0000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Use app</a:t>
              </a:r>
              <a:endParaRPr lang="ja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6" name="角丸四角形 45">
              <a:extLst>
                <a:ext uri="{FF2B5EF4-FFF2-40B4-BE49-F238E27FC236}">
                  <a16:creationId xmlns:a16="http://schemas.microsoft.com/office/drawing/2014/main" id="{AF6FC325-934A-2791-5BF7-1109963446A6}"/>
                </a:ext>
              </a:extLst>
            </p:cNvPr>
            <p:cNvSpPr/>
            <p:nvPr/>
          </p:nvSpPr>
          <p:spPr>
            <a:xfrm>
              <a:off x="1294186" y="1328166"/>
              <a:ext cx="3677290" cy="4609171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43020856-427F-E257-8794-5A97E6932071}"/>
                </a:ext>
              </a:extLst>
            </p:cNvPr>
            <p:cNvSpPr txBox="1"/>
            <p:nvPr/>
          </p:nvSpPr>
          <p:spPr>
            <a:xfrm>
              <a:off x="2638945" y="5568742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Current</a:t>
              </a:r>
              <a:endParaRPr kumimoji="1" lang="ja-JP" altLang="en-US" b="1"/>
            </a:p>
          </p:txBody>
        </p:sp>
        <p:sp>
          <p:nvSpPr>
            <p:cNvPr id="48" name="角丸四角形 47">
              <a:extLst>
                <a:ext uri="{FF2B5EF4-FFF2-40B4-BE49-F238E27FC236}">
                  <a16:creationId xmlns:a16="http://schemas.microsoft.com/office/drawing/2014/main" id="{9B77FFAD-18DA-ACEF-DF3A-083CAE69441D}"/>
                </a:ext>
              </a:extLst>
            </p:cNvPr>
            <p:cNvSpPr/>
            <p:nvPr/>
          </p:nvSpPr>
          <p:spPr>
            <a:xfrm>
              <a:off x="1204247" y="1272266"/>
              <a:ext cx="8641211" cy="4790331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C04756D-B17E-818C-5ED9-7CACBFADCEC0}"/>
                </a:ext>
              </a:extLst>
            </p:cNvPr>
            <p:cNvSpPr txBox="1"/>
            <p:nvPr/>
          </p:nvSpPr>
          <p:spPr>
            <a:xfrm>
              <a:off x="5493300" y="5416266"/>
              <a:ext cx="36824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Future plan</a:t>
              </a:r>
            </a:p>
            <a:p>
              <a:r>
                <a:rPr kumimoji="1" lang="en-US" altLang="ja-JP" b="1" dirty="0"/>
                <a:t> (currently under development)</a:t>
              </a:r>
              <a:endParaRPr kumimoji="1" lang="ja-JP" altLang="en-US" b="1"/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A28CA6A2-ACC9-FE6E-2E1B-6B836E06B589}"/>
                </a:ext>
              </a:extLst>
            </p:cNvPr>
            <p:cNvCxnSpPr>
              <a:cxnSpLocks/>
              <a:stCxn id="43" idx="3"/>
              <a:endCxn id="10" idx="1"/>
            </p:cNvCxnSpPr>
            <p:nvPr/>
          </p:nvCxnSpPr>
          <p:spPr>
            <a:xfrm>
              <a:off x="2397943" y="3293557"/>
              <a:ext cx="2617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6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Example of search application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690567"/>
            <a:ext cx="10051388" cy="1467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b="1" dirty="0"/>
              <a:t>Matching HINODE level-0 data with HEK database</a:t>
            </a:r>
            <a:endParaRPr lang="en-US" altLang="ja-JP" sz="1600" dirty="0"/>
          </a:p>
          <a:p>
            <a:r>
              <a:rPr kumimoji="1" lang="en-US" altLang="ja-JP" sz="1600" dirty="0"/>
              <a:t>Built using cloud service (MS Azure) functionality</a:t>
            </a:r>
          </a:p>
          <a:p>
            <a:r>
              <a:rPr kumimoji="1" lang="en-US" altLang="ja-JP" sz="1600" dirty="0"/>
              <a:t>Implemented faceted search and confirmed that aggregation on ~21M rows of data works responsively.</a:t>
            </a:r>
          </a:p>
          <a:p>
            <a:pPr marL="0" indent="0">
              <a:buNone/>
            </a:pPr>
            <a:endParaRPr kumimoji="1" lang="en-US" altLang="ja-JP" sz="1600" dirty="0"/>
          </a:p>
        </p:txBody>
      </p:sp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7707CFF-672F-843E-C69E-21A08211DC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522" y="80188"/>
            <a:ext cx="3604351" cy="221400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図 5" descr="グラフィカル ユーザー インターフェイス, テキスト&#10;&#10;中程度の精度で自動的に生成された説明">
            <a:extLst>
              <a:ext uri="{FF2B5EF4-FFF2-40B4-BE49-F238E27FC236}">
                <a16:creationId xmlns:a16="http://schemas.microsoft.com/office/drawing/2014/main" id="{278CD26A-6C39-5079-F1B9-B0759A75F1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10" y="2735850"/>
            <a:ext cx="6005586" cy="4089285"/>
          </a:xfrm>
          <a:prstGeom prst="rect">
            <a:avLst/>
          </a:prstGeom>
        </p:spPr>
      </p:pic>
      <p:pic>
        <p:nvPicPr>
          <p:cNvPr id="51" name="図 5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BD92479-6FA1-47A2-8A41-AB037B6FE4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842" y="2735850"/>
            <a:ext cx="3604351" cy="289887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2" name="図 5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D2610FC-62E2-5EF3-B334-0B601AD6A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522" y="4444674"/>
            <a:ext cx="3604438" cy="238009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158507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MAXI(RBM), CALET(CHD) Data viewer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545960"/>
            <a:ext cx="10885516" cy="42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dirty="0"/>
              <a:t> </a:t>
            </a:r>
          </a:p>
        </p:txBody>
      </p:sp>
      <p:pic>
        <p:nvPicPr>
          <p:cNvPr id="51" name="コンテンツ プレースホルダー 146">
            <a:extLst>
              <a:ext uri="{FF2B5EF4-FFF2-40B4-BE49-F238E27FC236}">
                <a16:creationId xmlns:a16="http://schemas.microsoft.com/office/drawing/2014/main" id="{A40EE973-7147-92A7-70A9-2BB05A6D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70" y="1396786"/>
            <a:ext cx="9770858" cy="5461213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BE4A6AC-132B-570F-517E-51F896AF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314" y="1396786"/>
            <a:ext cx="9773734" cy="546121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5AD09726-F46F-B5CB-27CD-C447CCD7C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72" y="1396786"/>
            <a:ext cx="9770861" cy="546121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C4FE13AB-AC79-D9B3-8124-80392F46D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871" y="1396786"/>
            <a:ext cx="9770861" cy="546121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1BC11C55-BC4B-11C7-99CA-8B83A380E0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71" y="1396786"/>
            <a:ext cx="9780984" cy="5461213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DAD3A760-AE96-77B1-17D7-FE2D18FEB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750" y="1396786"/>
            <a:ext cx="9770861" cy="54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CD1047-0A5A-BDDE-ECCA-391207EB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en-US" altLang="ja-JP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825E01-02E1-2E93-3C1C-84AFCC2CF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31" y="4446740"/>
            <a:ext cx="5561938" cy="11646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Visit DARTS Web Page:</a:t>
            </a:r>
          </a:p>
          <a:p>
            <a:pPr marL="0" indent="0" algn="ctr">
              <a:buNone/>
            </a:pPr>
            <a:r>
              <a:rPr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altLang="ja-JP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www.darts.isas.jaxa.jp</a:t>
            </a:r>
            <a:r>
              <a:rPr lang="en-US" altLang="ja-JP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B8040-080D-9DDC-067A-8FCBF601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HEK-</a:t>
            </a:r>
            <a:r>
              <a:rPr kumimoji="1" lang="en-US" altLang="ja-JP" dirty="0" err="1"/>
              <a:t>Hinode</a:t>
            </a:r>
            <a:r>
              <a:rPr kumimoji="1" lang="en-US" altLang="ja-JP" dirty="0"/>
              <a:t> DB</a:t>
            </a:r>
            <a:endParaRPr kumimoji="1" lang="ja-JP" altLang="en-US"/>
          </a:p>
        </p:txBody>
      </p:sp>
      <p:pic>
        <p:nvPicPr>
          <p:cNvPr id="5" name="コンテンツ プレースホルダー 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372F82F-1DAC-293C-90DB-95797431C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27" y="2286983"/>
            <a:ext cx="9390743" cy="32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About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34" y="2487168"/>
            <a:ext cx="3200330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dirty="0"/>
              <a:t>https://</a:t>
            </a:r>
            <a:r>
              <a:rPr kumimoji="1" lang="en-US" altLang="ja-JP" sz="1600" dirty="0" err="1"/>
              <a:t>www.darts.isas.jaxa.jp</a:t>
            </a:r>
            <a:r>
              <a:rPr kumimoji="1" lang="en-US" altLang="ja-JP" sz="1600" dirty="0"/>
              <a:t>/</a:t>
            </a:r>
          </a:p>
          <a:p>
            <a:pPr marL="0" indent="0">
              <a:buNone/>
            </a:pPr>
            <a:endParaRPr kumimoji="1" lang="en-US" altLang="ja-JP" sz="1600" dirty="0"/>
          </a:p>
          <a:p>
            <a:r>
              <a:rPr kumimoji="1" lang="en-US" altLang="ja-JP" sz="1600" dirty="0"/>
              <a:t>Data </a:t>
            </a:r>
            <a:r>
              <a:rPr kumimoji="1" lang="en-US" altLang="ja-JP" sz="1600" dirty="0" err="1"/>
              <a:t>ARchives</a:t>
            </a:r>
            <a:r>
              <a:rPr kumimoji="1" lang="en-US" altLang="ja-JP" sz="1600" dirty="0"/>
              <a:t> and Transmission System</a:t>
            </a:r>
          </a:p>
          <a:p>
            <a:endParaRPr kumimoji="1" lang="en-US" altLang="ja-JP" sz="1600" dirty="0"/>
          </a:p>
          <a:p>
            <a:r>
              <a:rPr kumimoji="1" lang="en-US" altLang="ja-JP" sz="1600" dirty="0"/>
              <a:t>JAXA’s multi-disciplinary scientific satellite database</a:t>
            </a:r>
          </a:p>
        </p:txBody>
      </p:sp>
      <p:pic>
        <p:nvPicPr>
          <p:cNvPr id="5" name="図 4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52DBE167-44D0-CBEA-DD53-62C446CBE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" r="-4"/>
          <a:stretch/>
        </p:blipFill>
        <p:spPr>
          <a:xfrm>
            <a:off x="8082790" y="200889"/>
            <a:ext cx="3778224" cy="65670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BFCBFA-0028-308A-C822-073D4715C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59" y="2195942"/>
            <a:ext cx="3784014" cy="457200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090D31-DFB9-3C6A-392D-1FFDB64B823D}"/>
              </a:ext>
            </a:extLst>
          </p:cNvPr>
          <p:cNvSpPr txBox="1"/>
          <p:nvPr/>
        </p:nvSpPr>
        <p:spPr>
          <a:xfrm>
            <a:off x="6686598" y="788660"/>
            <a:ext cx="1309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/>
              <a:t>New</a:t>
            </a:r>
          </a:p>
          <a:p>
            <a:pPr algn="ctr"/>
            <a:r>
              <a:rPr kumimoji="1" lang="en-US" altLang="ja-JP" b="1" dirty="0"/>
              <a:t>Top page</a:t>
            </a:r>
            <a:r>
              <a:rPr lang="en-US" altLang="ja-JP" b="1" dirty="0"/>
              <a:t>!</a:t>
            </a:r>
            <a:endParaRPr kumimoji="1" lang="ja-JP" altLang="en-US" b="1"/>
          </a:p>
        </p:txBody>
      </p:sp>
      <p:sp>
        <p:nvSpPr>
          <p:cNvPr id="9" name="下カーブ矢印 8">
            <a:extLst>
              <a:ext uri="{FF2B5EF4-FFF2-40B4-BE49-F238E27FC236}">
                <a16:creationId xmlns:a16="http://schemas.microsoft.com/office/drawing/2014/main" id="{28174470-0194-3342-31D6-FE297D3DF978}"/>
              </a:ext>
            </a:extLst>
          </p:cNvPr>
          <p:cNvSpPr/>
          <p:nvPr/>
        </p:nvSpPr>
        <p:spPr>
          <a:xfrm rot="19546527">
            <a:off x="6944418" y="1449571"/>
            <a:ext cx="1152866" cy="634274"/>
          </a:xfrm>
          <a:prstGeom prst="curvedDownArrow">
            <a:avLst>
              <a:gd name="adj1" fmla="val 25000"/>
              <a:gd name="adj2" fmla="val 72712"/>
              <a:gd name="adj3" fmla="val 544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2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About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615444"/>
            <a:ext cx="3425603" cy="408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b="1" dirty="0"/>
              <a:t>Direct </a:t>
            </a:r>
            <a:r>
              <a:rPr lang="en-US" altLang="ja-JP" sz="1600" b="1" dirty="0"/>
              <a:t>data file download</a:t>
            </a:r>
            <a:endParaRPr kumimoji="1" lang="ja-JP" altLang="en-US" sz="1600" b="1"/>
          </a:p>
        </p:txBody>
      </p:sp>
      <p:pic>
        <p:nvPicPr>
          <p:cNvPr id="4" name="図 3" descr="テーブル&#10;&#10;自動的に生成された説明">
            <a:extLst>
              <a:ext uri="{FF2B5EF4-FFF2-40B4-BE49-F238E27FC236}">
                <a16:creationId xmlns:a16="http://schemas.microsoft.com/office/drawing/2014/main" id="{4F1B2312-A3A1-C76C-7910-3B67CFEE1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39" y="2365764"/>
            <a:ext cx="7141203" cy="413835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図 7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60E7C9FE-6D7C-B7AE-5943-96F747E1C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" r="-4"/>
          <a:stretch/>
        </p:blipFill>
        <p:spPr>
          <a:xfrm>
            <a:off x="8082790" y="200889"/>
            <a:ext cx="3778224" cy="65670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F607FE78-044D-9A99-1EE7-A01660F6A30B}"/>
              </a:ext>
            </a:extLst>
          </p:cNvPr>
          <p:cNvSpPr/>
          <p:nvPr/>
        </p:nvSpPr>
        <p:spPr>
          <a:xfrm>
            <a:off x="8645235" y="3567546"/>
            <a:ext cx="769723" cy="6879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About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601590"/>
            <a:ext cx="3200330" cy="548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b="1" dirty="0"/>
              <a:t>Applications</a:t>
            </a:r>
            <a:endParaRPr kumimoji="1" lang="ja-JP" altLang="en-US" sz="1600" b="1"/>
          </a:p>
        </p:txBody>
      </p:sp>
      <p:pic>
        <p:nvPicPr>
          <p:cNvPr id="8" name="図 7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60E7C9FE-6D7C-B7AE-5943-96F747E1C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" r="-4"/>
          <a:stretch/>
        </p:blipFill>
        <p:spPr>
          <a:xfrm>
            <a:off x="8082790" y="200889"/>
            <a:ext cx="3778224" cy="65670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図 4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797ED433-FEB3-1EE5-28E6-70C06DA98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76" y="2122483"/>
            <a:ext cx="6374269" cy="4735517"/>
          </a:xfrm>
          <a:prstGeom prst="rect">
            <a:avLst/>
          </a:prstGeom>
        </p:spPr>
      </p:pic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2610C4E2-1562-6153-B2D0-9C1AB4C21AEE}"/>
              </a:ext>
            </a:extLst>
          </p:cNvPr>
          <p:cNvSpPr/>
          <p:nvPr/>
        </p:nvSpPr>
        <p:spPr>
          <a:xfrm>
            <a:off x="9878289" y="3579235"/>
            <a:ext cx="769723" cy="6879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775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About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601590"/>
            <a:ext cx="1635945" cy="42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b="1" dirty="0"/>
              <a:t>Mission</a:t>
            </a:r>
            <a:endParaRPr kumimoji="1" lang="ja-JP" altLang="en-US" sz="1600" b="1"/>
          </a:p>
        </p:txBody>
      </p:sp>
      <p:pic>
        <p:nvPicPr>
          <p:cNvPr id="4" name="図 3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E4D29DF3-9E2B-C644-157A-4A9D78D2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673" y="1506970"/>
            <a:ext cx="4376886" cy="5268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 descr="グラフィカル ユーザー インターフェイス, アプリケーション, PowerPoint&#10;&#10;自動的に生成された説明">
            <a:extLst>
              <a:ext uri="{FF2B5EF4-FFF2-40B4-BE49-F238E27FC236}">
                <a16:creationId xmlns:a16="http://schemas.microsoft.com/office/drawing/2014/main" id="{AE90962F-C26E-A5E8-7D99-B3116FD68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591" y="1528395"/>
            <a:ext cx="4376886" cy="5247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08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About DARTS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390" y="1458436"/>
            <a:ext cx="3908090" cy="702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dirty="0"/>
              <a:t>Top page for general purposes</a:t>
            </a:r>
            <a:br>
              <a:rPr lang="en-US" altLang="ja-JP" sz="1600" b="1" dirty="0"/>
            </a:br>
            <a:r>
              <a:rPr lang="en-US" altLang="ja-JP" sz="1600" b="1" dirty="0"/>
              <a:t>(Still in Japanese only)</a:t>
            </a:r>
            <a:endParaRPr kumimoji="1" lang="ja-JP" altLang="en-US" sz="1600" b="1"/>
          </a:p>
        </p:txBody>
      </p:sp>
      <p:pic>
        <p:nvPicPr>
          <p:cNvPr id="5" name="図 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1CDCF957-E0BE-B1DF-E57A-CDCECE367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968" y="0"/>
            <a:ext cx="3432064" cy="6858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7A5C067-1207-E877-F445-160D64F12F36}"/>
              </a:ext>
            </a:extLst>
          </p:cNvPr>
          <p:cNvGrpSpPr/>
          <p:nvPr/>
        </p:nvGrpSpPr>
        <p:grpSpPr>
          <a:xfrm>
            <a:off x="142637" y="2715340"/>
            <a:ext cx="1395288" cy="1813424"/>
            <a:chOff x="228465" y="2228416"/>
            <a:chExt cx="1395288" cy="1813424"/>
          </a:xfrm>
        </p:grpSpPr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B79805D6-3364-6109-325D-85ADCD82B171}"/>
                </a:ext>
              </a:extLst>
            </p:cNvPr>
            <p:cNvSpPr/>
            <p:nvPr/>
          </p:nvSpPr>
          <p:spPr>
            <a:xfrm>
              <a:off x="228465" y="2228416"/>
              <a:ext cx="1395288" cy="181342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4A389BA5-4EAD-E259-4D2D-1F269929C925}"/>
                </a:ext>
              </a:extLst>
            </p:cNvPr>
            <p:cNvGrpSpPr/>
            <p:nvPr/>
          </p:nvGrpSpPr>
          <p:grpSpPr>
            <a:xfrm>
              <a:off x="308076" y="2286758"/>
              <a:ext cx="1246403" cy="1637674"/>
              <a:chOff x="308076" y="2286758"/>
              <a:chExt cx="1246403" cy="1637674"/>
            </a:xfrm>
          </p:grpSpPr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DE6A112-03F5-4D6A-2B1E-15A8A8A9F4DC}"/>
                  </a:ext>
                </a:extLst>
              </p:cNvPr>
              <p:cNvSpPr txBox="1"/>
              <p:nvPr/>
            </p:nvSpPr>
            <p:spPr>
              <a:xfrm>
                <a:off x="308076" y="2286758"/>
                <a:ext cx="1113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Gallery</a:t>
                </a:r>
                <a:endParaRPr kumimoji="1" lang="ja-JP" altLang="en-US" sz="1600" b="1"/>
              </a:p>
            </p:txBody>
          </p:sp>
          <p:pic>
            <p:nvPicPr>
              <p:cNvPr id="11" name="図 10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62BED465-8EE5-F051-2AAC-CD0178514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076" y="2598869"/>
                <a:ext cx="1246403" cy="1325563"/>
              </a:xfrm>
              <a:prstGeom prst="rect">
                <a:avLst/>
              </a:prstGeom>
            </p:spPr>
          </p:pic>
        </p:grp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439F26A-08F0-92BC-2A71-BC9C557B923E}"/>
              </a:ext>
            </a:extLst>
          </p:cNvPr>
          <p:cNvGrpSpPr/>
          <p:nvPr/>
        </p:nvGrpSpPr>
        <p:grpSpPr>
          <a:xfrm>
            <a:off x="1746901" y="2651613"/>
            <a:ext cx="2783533" cy="1897203"/>
            <a:chOff x="1746902" y="2993451"/>
            <a:chExt cx="2783533" cy="1897203"/>
          </a:xfrm>
        </p:grpSpPr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78824252-1FC2-B5C2-B281-C9A16F486C2E}"/>
                </a:ext>
              </a:extLst>
            </p:cNvPr>
            <p:cNvSpPr/>
            <p:nvPr/>
          </p:nvSpPr>
          <p:spPr>
            <a:xfrm>
              <a:off x="1746902" y="2993451"/>
              <a:ext cx="2783533" cy="18972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0471E10-4446-7723-77A2-DD238FF42A94}"/>
                </a:ext>
              </a:extLst>
            </p:cNvPr>
            <p:cNvGrpSpPr/>
            <p:nvPr/>
          </p:nvGrpSpPr>
          <p:grpSpPr>
            <a:xfrm>
              <a:off x="2040426" y="3061112"/>
              <a:ext cx="2102858" cy="1778837"/>
              <a:chOff x="2040426" y="3061112"/>
              <a:chExt cx="2102858" cy="1778837"/>
            </a:xfrm>
          </p:grpSpPr>
          <p:pic>
            <p:nvPicPr>
              <p:cNvPr id="19" name="図 18" descr="テキスト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FF30D31-4ABA-B1AD-6D99-619EDF349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8286" y="3364358"/>
                <a:ext cx="2014998" cy="1475591"/>
              </a:xfrm>
              <a:prstGeom prst="rect">
                <a:avLst/>
              </a:prstGeom>
            </p:spPr>
          </p:pic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AD4B0CD-DFD6-06B9-03EC-6A648C39AE2D}"/>
                  </a:ext>
                </a:extLst>
              </p:cNvPr>
              <p:cNvSpPr txBox="1"/>
              <p:nvPr/>
            </p:nvSpPr>
            <p:spPr>
              <a:xfrm>
                <a:off x="2040426" y="3061112"/>
                <a:ext cx="19458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Solar Calendar</a:t>
                </a:r>
                <a:endParaRPr kumimoji="1" lang="ja-JP" altLang="en-US" sz="1600" b="1"/>
              </a:p>
            </p:txBody>
          </p:sp>
        </p:grp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571D740-962F-1751-D9AA-ECAEAB78A7D9}"/>
              </a:ext>
            </a:extLst>
          </p:cNvPr>
          <p:cNvGrpSpPr/>
          <p:nvPr/>
        </p:nvGrpSpPr>
        <p:grpSpPr>
          <a:xfrm>
            <a:off x="8156144" y="4785171"/>
            <a:ext cx="3390956" cy="1915325"/>
            <a:chOff x="128101" y="4990593"/>
            <a:chExt cx="3390956" cy="1915325"/>
          </a:xfrm>
        </p:grpSpPr>
        <p:sp>
          <p:nvSpPr>
            <p:cNvPr id="22" name="角丸四角形 21">
              <a:extLst>
                <a:ext uri="{FF2B5EF4-FFF2-40B4-BE49-F238E27FC236}">
                  <a16:creationId xmlns:a16="http://schemas.microsoft.com/office/drawing/2014/main" id="{67F4852F-87B0-7E58-0972-A9EBAC2CAB73}"/>
                </a:ext>
              </a:extLst>
            </p:cNvPr>
            <p:cNvSpPr/>
            <p:nvPr/>
          </p:nvSpPr>
          <p:spPr>
            <a:xfrm>
              <a:off x="128101" y="4990593"/>
              <a:ext cx="3197656" cy="1915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AB509369-4E34-E77C-8510-3A36355DA1BE}"/>
                </a:ext>
              </a:extLst>
            </p:cNvPr>
            <p:cNvGrpSpPr/>
            <p:nvPr/>
          </p:nvGrpSpPr>
          <p:grpSpPr>
            <a:xfrm>
              <a:off x="318522" y="5007242"/>
              <a:ext cx="3200535" cy="1742928"/>
              <a:chOff x="318522" y="5007242"/>
              <a:chExt cx="3200535" cy="1742928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56F32C1E-8A56-1959-CEA2-2BBB4284D9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015" y="5333927"/>
                <a:ext cx="2517765" cy="1416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43A1C65-4903-07E7-ABDA-23A1EA833D46}"/>
                  </a:ext>
                </a:extLst>
              </p:cNvPr>
              <p:cNvSpPr txBox="1"/>
              <p:nvPr/>
            </p:nvSpPr>
            <p:spPr>
              <a:xfrm>
                <a:off x="318522" y="5007242"/>
                <a:ext cx="320053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600" b="1"/>
                  <a:t>FieLd Of View Visualizer</a:t>
                </a:r>
              </a:p>
            </p:txBody>
          </p:sp>
        </p:grp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520A21C-BFEC-F873-B773-F5E4028C4A60}"/>
              </a:ext>
            </a:extLst>
          </p:cNvPr>
          <p:cNvGrpSpPr/>
          <p:nvPr/>
        </p:nvGrpSpPr>
        <p:grpSpPr>
          <a:xfrm>
            <a:off x="134994" y="4655522"/>
            <a:ext cx="3269671" cy="2179512"/>
            <a:chOff x="8215747" y="4055718"/>
            <a:chExt cx="3269671" cy="2179512"/>
          </a:xfrm>
        </p:grpSpPr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3B8B0665-883E-380A-E940-406DA19206B8}"/>
                </a:ext>
              </a:extLst>
            </p:cNvPr>
            <p:cNvSpPr/>
            <p:nvPr/>
          </p:nvSpPr>
          <p:spPr>
            <a:xfrm>
              <a:off x="8215747" y="4055718"/>
              <a:ext cx="3269671" cy="21795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1C1384B7-8480-454A-8F66-2CD8B601F977}"/>
                </a:ext>
              </a:extLst>
            </p:cNvPr>
            <p:cNvGrpSpPr/>
            <p:nvPr/>
          </p:nvGrpSpPr>
          <p:grpSpPr>
            <a:xfrm>
              <a:off x="8311501" y="4111138"/>
              <a:ext cx="3042299" cy="1989554"/>
              <a:chOff x="8311501" y="3882903"/>
              <a:chExt cx="3042299" cy="1989554"/>
            </a:xfrm>
          </p:grpSpPr>
          <p:pic>
            <p:nvPicPr>
              <p:cNvPr id="29" name="図 28" descr="グラフィカル ユーザー インターフェイス, Web サイト&#10;&#10;自動的に生成された説明">
                <a:extLst>
                  <a:ext uri="{FF2B5EF4-FFF2-40B4-BE49-F238E27FC236}">
                    <a16:creationId xmlns:a16="http://schemas.microsoft.com/office/drawing/2014/main" id="{6AFAD59E-4EA5-9B09-4D14-6D49F325D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74568" y="4247259"/>
                <a:ext cx="2979232" cy="1625198"/>
              </a:xfrm>
              <a:prstGeom prst="rect">
                <a:avLst/>
              </a:prstGeom>
            </p:spPr>
          </p:pic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933FF07-7FD0-8E25-AF71-0D828D5D3A5E}"/>
                  </a:ext>
                </a:extLst>
              </p:cNvPr>
              <p:cNvSpPr txBox="1"/>
              <p:nvPr/>
            </p:nvSpPr>
            <p:spPr>
              <a:xfrm>
                <a:off x="8311501" y="3882903"/>
                <a:ext cx="27340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Calendar generator</a:t>
                </a:r>
                <a:endParaRPr kumimoji="1" lang="ja-JP" altLang="en-US" sz="1600" b="1"/>
              </a:p>
            </p:txBody>
          </p:sp>
        </p:grp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D405CF61-4314-3208-1599-3C223471C54D}"/>
              </a:ext>
            </a:extLst>
          </p:cNvPr>
          <p:cNvGrpSpPr/>
          <p:nvPr/>
        </p:nvGrpSpPr>
        <p:grpSpPr>
          <a:xfrm>
            <a:off x="8163138" y="362139"/>
            <a:ext cx="3011653" cy="1962290"/>
            <a:chOff x="8552286" y="365126"/>
            <a:chExt cx="3011653" cy="1962290"/>
          </a:xfrm>
        </p:grpSpPr>
        <p:sp>
          <p:nvSpPr>
            <p:cNvPr id="32" name="角丸四角形 31">
              <a:extLst>
                <a:ext uri="{FF2B5EF4-FFF2-40B4-BE49-F238E27FC236}">
                  <a16:creationId xmlns:a16="http://schemas.microsoft.com/office/drawing/2014/main" id="{0BDD8EC0-6C1C-3906-64AA-CE2EAEB9246E}"/>
                </a:ext>
              </a:extLst>
            </p:cNvPr>
            <p:cNvSpPr/>
            <p:nvPr/>
          </p:nvSpPr>
          <p:spPr>
            <a:xfrm>
              <a:off x="8552286" y="365126"/>
              <a:ext cx="2815367" cy="196229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" name="図 32" descr="コンピュータ, モニター, 画面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73CDC385-6D05-43C5-09A3-BA172747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9518" y="871676"/>
              <a:ext cx="2120901" cy="1325563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31B941B-136B-43EE-BD35-DFC137BBBDB6}"/>
                </a:ext>
              </a:extLst>
            </p:cNvPr>
            <p:cNvSpPr txBox="1"/>
            <p:nvPr/>
          </p:nvSpPr>
          <p:spPr>
            <a:xfrm>
              <a:off x="8649656" y="466262"/>
              <a:ext cx="29142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b="1" dirty="0"/>
                <a:t>Virtual celestial globe</a:t>
              </a:r>
              <a:endParaRPr lang="ja-JP" altLang="en-US" sz="1600" b="1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37C2071-19C5-2B30-54F9-FB54BD3AFBC5}"/>
              </a:ext>
            </a:extLst>
          </p:cNvPr>
          <p:cNvGrpSpPr/>
          <p:nvPr/>
        </p:nvGrpSpPr>
        <p:grpSpPr>
          <a:xfrm>
            <a:off x="8155483" y="2573655"/>
            <a:ext cx="3633710" cy="1962290"/>
            <a:chOff x="8024896" y="2447855"/>
            <a:chExt cx="3633710" cy="1962290"/>
          </a:xfrm>
        </p:grpSpPr>
        <p:sp>
          <p:nvSpPr>
            <p:cNvPr id="36" name="角丸四角形 35">
              <a:extLst>
                <a:ext uri="{FF2B5EF4-FFF2-40B4-BE49-F238E27FC236}">
                  <a16:creationId xmlns:a16="http://schemas.microsoft.com/office/drawing/2014/main" id="{B57FB238-D7C6-5BFD-8483-C12B31ACE4B3}"/>
                </a:ext>
              </a:extLst>
            </p:cNvPr>
            <p:cNvSpPr/>
            <p:nvPr/>
          </p:nvSpPr>
          <p:spPr>
            <a:xfrm>
              <a:off x="8024896" y="2447855"/>
              <a:ext cx="3633710" cy="196229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37E3308E-D365-B70C-AFD1-85FA494C8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7915" y="2911795"/>
              <a:ext cx="2390875" cy="1325563"/>
            </a:xfrm>
            <a:prstGeom prst="rect">
              <a:avLst/>
            </a:prstGeom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3830190-4D82-CE5B-6C15-D17692A9CBC5}"/>
                </a:ext>
              </a:extLst>
            </p:cNvPr>
            <p:cNvSpPr txBox="1"/>
            <p:nvPr/>
          </p:nvSpPr>
          <p:spPr>
            <a:xfrm>
              <a:off x="8072203" y="2525814"/>
              <a:ext cx="358640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600" b="1" i="0" dirty="0">
                  <a:solidFill>
                    <a:srgbClr val="000000"/>
                  </a:solidFill>
                  <a:effectLst/>
                  <a:latin typeface="Hiragino Kaku Gothic ProN" panose="020B0300000000000000" pitchFamily="34" charset="-128"/>
                  <a:ea typeface="Hiragino Kaku Gothic ProN" panose="020B0300000000000000" pitchFamily="34" charset="-128"/>
                </a:rPr>
                <a:t>Selene HDTV DATA Viewer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87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34790"/>
            <a:ext cx="10168128" cy="1179576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Example of cross-disciplinary research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コンテンツ プレースホルダー 8">
            <a:extLst>
              <a:ext uri="{FF2B5EF4-FFF2-40B4-BE49-F238E27FC236}">
                <a16:creationId xmlns:a16="http://schemas.microsoft.com/office/drawing/2014/main" id="{5C4A17F0-41AC-D8F9-CB8D-A2790711A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464662"/>
            <a:ext cx="5385358" cy="3477033"/>
          </a:xfr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B66061C-4845-275E-E97B-5812090F9A23}"/>
              </a:ext>
            </a:extLst>
          </p:cNvPr>
          <p:cNvGrpSpPr/>
          <p:nvPr/>
        </p:nvGrpSpPr>
        <p:grpSpPr>
          <a:xfrm>
            <a:off x="513763" y="1537978"/>
            <a:ext cx="4736652" cy="3477033"/>
            <a:chOff x="497767" y="1844581"/>
            <a:chExt cx="4736652" cy="3477033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38CB032-AA20-41F7-624C-C8C037377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67" y="1844581"/>
              <a:ext cx="4736652" cy="347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7136D2C-BC6C-B0A6-07FB-5748DE49B1B3}"/>
                </a:ext>
              </a:extLst>
            </p:cNvPr>
            <p:cNvSpPr txBox="1"/>
            <p:nvPr/>
          </p:nvSpPr>
          <p:spPr>
            <a:xfrm>
              <a:off x="3241566" y="5013837"/>
              <a:ext cx="1992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/>
                <a:t>(Source: JAXA/NASA)</a:t>
              </a:r>
              <a:endParaRPr kumimoji="1" lang="ja-JP" altLang="en-US" sz="1400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65E6598-74DD-C979-9EE2-0B90C54DEF42}"/>
              </a:ext>
            </a:extLst>
          </p:cNvPr>
          <p:cNvSpPr txBox="1"/>
          <p:nvPr/>
        </p:nvSpPr>
        <p:spPr>
          <a:xfrm>
            <a:off x="513763" y="5146833"/>
            <a:ext cx="54611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Purpose of each instruments are different:</a:t>
            </a:r>
          </a:p>
          <a:p>
            <a:r>
              <a:rPr lang="en-US" altLang="ja-JP" sz="1600" dirty="0"/>
              <a:t>   </a:t>
            </a:r>
            <a:r>
              <a:rPr lang="ja-JP" altLang="en-US" sz="1600"/>
              <a:t>SEDA-AP: </a:t>
            </a:r>
            <a:r>
              <a:rPr lang="en-US" altLang="ja-JP" sz="1600" dirty="0"/>
              <a:t> R</a:t>
            </a:r>
            <a:r>
              <a:rPr lang="ja-JP" altLang="en-US" sz="1600"/>
              <a:t>adiation environment on orbit</a:t>
            </a:r>
          </a:p>
          <a:p>
            <a:r>
              <a:rPr lang="en-US" altLang="ja-JP" sz="1600" dirty="0"/>
              <a:t>   </a:t>
            </a:r>
            <a:r>
              <a:rPr lang="ja-JP" altLang="en-US" sz="1600"/>
              <a:t>MAXI: </a:t>
            </a:r>
            <a:r>
              <a:rPr lang="en-US" altLang="ja-JP" sz="1600" dirty="0"/>
              <a:t>       </a:t>
            </a:r>
            <a:r>
              <a:rPr lang="ja-JP" altLang="en-US" sz="1600"/>
              <a:t>X-ray astronomy</a:t>
            </a:r>
          </a:p>
          <a:p>
            <a:r>
              <a:rPr lang="en-US" altLang="ja-JP" sz="1600" dirty="0"/>
              <a:t>   </a:t>
            </a:r>
            <a:r>
              <a:rPr lang="ja-JP" altLang="en-US" sz="1600"/>
              <a:t>CALET: </a:t>
            </a:r>
            <a:r>
              <a:rPr lang="en-US" altLang="ja-JP" sz="1600" dirty="0"/>
              <a:t>     C</a:t>
            </a:r>
            <a:r>
              <a:rPr lang="ja-JP" altLang="en-US" sz="1600"/>
              <a:t>osmic ray physics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E82D346-CA0A-4C47-CF82-376FA5F23C84}"/>
              </a:ext>
            </a:extLst>
          </p:cNvPr>
          <p:cNvSpPr txBox="1"/>
          <p:nvPr/>
        </p:nvSpPr>
        <p:spPr>
          <a:xfrm>
            <a:off x="8271163" y="4959223"/>
            <a:ext cx="3920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H. Ueno et al., 2019, Space Weather</a:t>
            </a:r>
            <a:endParaRPr lang="ja-JP" altLang="en-US" sz="14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3FBACAD-4456-1108-0023-CA8538147178}"/>
              </a:ext>
            </a:extLst>
          </p:cNvPr>
          <p:cNvSpPr txBox="1"/>
          <p:nvPr/>
        </p:nvSpPr>
        <p:spPr>
          <a:xfrm>
            <a:off x="8423566" y="1369302"/>
            <a:ext cx="9144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kumimoji="1" lang="en-US" altLang="ja-JP" sz="1400" dirty="0"/>
              <a:t>5 min</a:t>
            </a:r>
            <a:endParaRPr kumimoji="1" lang="ja-JP" altLang="en-US" sz="14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406F82E-33A6-FC1D-A769-A67D52F69385}"/>
              </a:ext>
            </a:extLst>
          </p:cNvPr>
          <p:cNvSpPr txBox="1"/>
          <p:nvPr/>
        </p:nvSpPr>
        <p:spPr>
          <a:xfrm>
            <a:off x="6966319" y="4743779"/>
            <a:ext cx="398391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kumimoji="1" lang="en-US" altLang="ja-JP" sz="1400" dirty="0"/>
              <a:t>Elapsed time since 14:47 UT on 4 Nov 2015 </a:t>
            </a:r>
            <a:endParaRPr kumimoji="1" lang="ja-JP" altLang="en-US" sz="14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424D1A9-DC90-5A58-522C-A11A3B8E3FF3}"/>
              </a:ext>
            </a:extLst>
          </p:cNvPr>
          <p:cNvSpPr txBox="1"/>
          <p:nvPr/>
        </p:nvSpPr>
        <p:spPr>
          <a:xfrm>
            <a:off x="5849654" y="5288707"/>
            <a:ext cx="6530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Time </a:t>
            </a:r>
            <a:r>
              <a:rPr kumimoji="1" lang="en-US" altLang="ja-JP" sz="1600" dirty="0"/>
              <a:t>variation of the energy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E</a:t>
            </a:r>
            <a:r>
              <a:rPr lang="ja-JP" altLang="en-US" sz="1600"/>
              <a:t>xposure dose</a:t>
            </a:r>
            <a:r>
              <a:rPr lang="en-US" altLang="ja-JP" sz="1600" dirty="0"/>
              <a:t> during the REP event can be calculated</a:t>
            </a: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1F437AA7-DDB6-DAA1-A2CE-83F2124F00E2}"/>
              </a:ext>
            </a:extLst>
          </p:cNvPr>
          <p:cNvSpPr/>
          <p:nvPr/>
        </p:nvSpPr>
        <p:spPr>
          <a:xfrm rot="16200000">
            <a:off x="4847104" y="6276677"/>
            <a:ext cx="499382" cy="412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B47D637-9275-0836-CDB7-0C2FC7BDABEB}"/>
              </a:ext>
            </a:extLst>
          </p:cNvPr>
          <p:cNvSpPr txBox="1"/>
          <p:nvPr/>
        </p:nvSpPr>
        <p:spPr>
          <a:xfrm>
            <a:off x="5302931" y="6187965"/>
            <a:ext cx="6530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Improvement of </a:t>
            </a:r>
            <a:r>
              <a:rPr lang="en-US" altLang="ja-JP" sz="1600" b="1" dirty="0"/>
              <a:t>data access</a:t>
            </a:r>
            <a:r>
              <a:rPr lang="en-US" altLang="ja-JP" sz="1600" dirty="0"/>
              <a:t> and </a:t>
            </a:r>
            <a:r>
              <a:rPr lang="en-US" altLang="ja-JP" sz="1600" b="1" dirty="0"/>
              <a:t>search functions beyond the boundaries of instruments/research fields</a:t>
            </a:r>
            <a:r>
              <a:rPr lang="en-US" altLang="ja-JP" sz="1600" dirty="0"/>
              <a:t> are important. </a:t>
            </a:r>
          </a:p>
        </p:txBody>
      </p:sp>
    </p:spTree>
    <p:extLst>
      <p:ext uri="{BB962C8B-B14F-4D97-AF65-F5344CB8AC3E}">
        <p14:creationId xmlns:p14="http://schemas.microsoft.com/office/powerpoint/2010/main" val="298589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Example: Astro Query System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463040"/>
            <a:ext cx="11079480" cy="4278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1600" b="1" dirty="0"/>
              <a:t>Circular search around a celestial location (data from AKARI, XRISM, HITOMI, SUZAKU, ASCA, GINGA, HALCA)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30C2B65-ACB8-81BC-2B23-A98D4C9B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0" y="2093365"/>
            <a:ext cx="10480620" cy="469007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52241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C5886BF-63C7-7F17-15DD-5F681C4A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ja-JP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Example: Astro Query System</a:t>
            </a:r>
            <a:endParaRPr kumimoji="1" lang="ja-JP" alt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D1769-51BD-AABB-46C8-6DF7B4A6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19" y="1463040"/>
            <a:ext cx="10788535" cy="4278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1600" b="1" dirty="0"/>
              <a:t>Circular search around a celestial location (data from AKARI, XRISM, HITOMI, SUZAKU, ASCA, GINGA, HALCA)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30C2B65-ACB8-81BC-2B23-A98D4C9B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90" y="2093365"/>
            <a:ext cx="10480620" cy="46900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17F4A41-FD99-9B39-57C9-912C89637E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24" y="1786405"/>
            <a:ext cx="6283951" cy="507821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53572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{181598AB-BB3C-0041-99A4-569F7D57A522}tf10001057</Template>
  <TotalTime>4315</TotalTime>
  <Words>555</Words>
  <Application>Microsoft Macintosh PowerPoint</Application>
  <PresentationFormat>ワイド画面</PresentationFormat>
  <Paragraphs>109</Paragraphs>
  <Slides>17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Hiragino Kaku Gothic ProN</vt:lpstr>
      <vt:lpstr>Hiragino Kaku Gothic ProN W3</vt:lpstr>
      <vt:lpstr>Yu Gothic Regular</vt:lpstr>
      <vt:lpstr>游ゴシック</vt:lpstr>
      <vt:lpstr>游ゴシック Light</vt:lpstr>
      <vt:lpstr>Arial</vt:lpstr>
      <vt:lpstr>Calibri</vt:lpstr>
      <vt:lpstr>Office テーマ</vt:lpstr>
      <vt:lpstr>Status report of DARTS  (Data Archives and Transmission System) at JAXA</vt:lpstr>
      <vt:lpstr>About DARTS</vt:lpstr>
      <vt:lpstr>About DARTS</vt:lpstr>
      <vt:lpstr>About DARTS</vt:lpstr>
      <vt:lpstr>About DARTS</vt:lpstr>
      <vt:lpstr>About DARTS</vt:lpstr>
      <vt:lpstr>Example of cross-disciplinary research</vt:lpstr>
      <vt:lpstr>Example: Astro Query System</vt:lpstr>
      <vt:lpstr>Example: Astro Query System</vt:lpstr>
      <vt:lpstr>Example: Astro Query System</vt:lpstr>
      <vt:lpstr>Ongoing activities on DARTS</vt:lpstr>
      <vt:lpstr>Ongoing activities on DARTS</vt:lpstr>
      <vt:lpstr>Ongoing activities on DARTS</vt:lpstr>
      <vt:lpstr>Example of search application</vt:lpstr>
      <vt:lpstr>MAXI(RBM), CALET(CHD) Data viewer</vt:lpstr>
      <vt:lpstr>Thank You!</vt:lpstr>
      <vt:lpstr>HEK-Hinode DB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内田　ヘルベルト陽仁</dc:creator>
  <cp:lastModifiedBy>内田　ヘルベルト陽仁</cp:lastModifiedBy>
  <cp:revision>15</cp:revision>
  <dcterms:created xsi:type="dcterms:W3CDTF">2022-09-29T03:27:41Z</dcterms:created>
  <dcterms:modified xsi:type="dcterms:W3CDTF">2023-10-12T07:43:37Z</dcterms:modified>
</cp:coreProperties>
</file>