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5" r:id="rId1"/>
    <p:sldMasterId id="2147483931" r:id="rId2"/>
    <p:sldMasterId id="2147484104" r:id="rId3"/>
    <p:sldMasterId id="2147484116" r:id="rId4"/>
    <p:sldMasterId id="2147484130" r:id="rId5"/>
    <p:sldMasterId id="2147484134" r:id="rId6"/>
  </p:sldMasterIdLst>
  <p:notesMasterIdLst>
    <p:notesMasterId r:id="rId19"/>
  </p:notesMasterIdLst>
  <p:handoutMasterIdLst>
    <p:handoutMasterId r:id="rId20"/>
  </p:handoutMasterIdLst>
  <p:sldIdLst>
    <p:sldId id="485" r:id="rId7"/>
    <p:sldId id="497" r:id="rId8"/>
    <p:sldId id="499" r:id="rId9"/>
    <p:sldId id="511" r:id="rId10"/>
    <p:sldId id="512" r:id="rId11"/>
    <p:sldId id="503" r:id="rId12"/>
    <p:sldId id="514" r:id="rId13"/>
    <p:sldId id="504" r:id="rId14"/>
    <p:sldId id="505" r:id="rId15"/>
    <p:sldId id="515" r:id="rId16"/>
    <p:sldId id="507" r:id="rId17"/>
    <p:sldId id="506" r:id="rId18"/>
  </p:sldIdLst>
  <p:sldSz cx="9144000" cy="6858000" type="screen4x3"/>
  <p:notesSz cx="6802438" cy="9934575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FF99"/>
    <a:srgbClr val="FF00FF"/>
    <a:srgbClr val="FFFFCC"/>
    <a:srgbClr val="FFCC00"/>
    <a:srgbClr val="FFCC99"/>
    <a:srgbClr val="FFCCFF"/>
    <a:srgbClr val="FF9999"/>
    <a:srgbClr val="0033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中間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淡色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淡色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淡色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淡色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テーマ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テーマ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淡色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淡色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淡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04" autoAdjust="0"/>
    <p:restoredTop sz="94424" autoAdjust="0"/>
  </p:normalViewPr>
  <p:slideViewPr>
    <p:cSldViewPr snapToObjects="1">
      <p:cViewPr varScale="1">
        <p:scale>
          <a:sx n="96" d="100"/>
          <a:sy n="96" d="100"/>
        </p:scale>
        <p:origin x="76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47134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1" rIns="92080" bIns="4604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702" y="3"/>
            <a:ext cx="2947134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1" rIns="92080" bIns="4604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67FAA917-867B-4725-BE1B-4ED342F966AA}" type="datetime1">
              <a:rPr lang="ja-JP" altLang="en-US"/>
              <a:pPr>
                <a:defRPr/>
              </a:pPr>
              <a:t>2023/10/7</a:t>
            </a:fld>
            <a:endParaRPr lang="en-US" altLang="ja-JP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6168"/>
            <a:ext cx="2947134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1" rIns="92080" bIns="4604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702" y="9436168"/>
            <a:ext cx="2947134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0" tIns="46041" rIns="92080" bIns="4604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7B18C953-7A47-4D4D-B637-0AE2E63DFD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3483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7134" cy="496809"/>
          </a:xfrm>
          <a:prstGeom prst="rect">
            <a:avLst/>
          </a:prstGeom>
        </p:spPr>
        <p:txBody>
          <a:bodyPr vert="horz" wrap="square" lIns="92080" tIns="46041" rIns="92080" bIns="4604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3702" y="3"/>
            <a:ext cx="2947134" cy="496809"/>
          </a:xfrm>
          <a:prstGeom prst="rect">
            <a:avLst/>
          </a:prstGeom>
        </p:spPr>
        <p:txBody>
          <a:bodyPr vert="horz" wrap="square" lIns="92080" tIns="46041" rIns="92080" bIns="4604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F79F7CD4-3CC9-4004-9092-991B8727EE07}" type="datetime1">
              <a:rPr lang="ja-JP" altLang="en-US"/>
              <a:pPr>
                <a:defRPr/>
              </a:pPr>
              <a:t>2023/10/7</a:t>
            </a:fld>
            <a:endParaRPr lang="en-US" altLang="ja-JP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080" tIns="46041" rIns="92080" bIns="4604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7" y="4718885"/>
            <a:ext cx="5440988" cy="4471278"/>
          </a:xfrm>
          <a:prstGeom prst="rect">
            <a:avLst/>
          </a:prstGeom>
        </p:spPr>
        <p:txBody>
          <a:bodyPr vert="horz" wrap="square" lIns="92080" tIns="46041" rIns="92080" bIns="4604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436168"/>
            <a:ext cx="2947134" cy="496808"/>
          </a:xfrm>
          <a:prstGeom prst="rect">
            <a:avLst/>
          </a:prstGeom>
        </p:spPr>
        <p:txBody>
          <a:bodyPr vert="horz" wrap="square" lIns="92080" tIns="46041" rIns="92080" bIns="4604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3702" y="9436168"/>
            <a:ext cx="2947134" cy="496808"/>
          </a:xfrm>
          <a:prstGeom prst="rect">
            <a:avLst/>
          </a:prstGeom>
        </p:spPr>
        <p:txBody>
          <a:bodyPr vert="horz" wrap="square" lIns="92080" tIns="46041" rIns="92080" bIns="4604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172A183-9AA3-45F3-A490-59EE5E239A7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7916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1427">
              <a:defRPr/>
            </a:pPr>
            <a:fld id="{D3937CD2-4358-4F11-9701-DBCB534845F6}" type="slidenum">
              <a:rPr lang="en-US" altLang="ja-JP">
                <a:solidFill>
                  <a:srgbClr val="000000"/>
                </a:solidFill>
              </a:rPr>
              <a:pPr defTabSz="441427">
                <a:defRPr/>
              </a:pPr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1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ja-JP" altLang="en-US" dirty="0" smtClean="0">
                <a:latin typeface="Calibri" charset="0"/>
                <a:ea typeface="ＭＳ Ｐゴシック" charset="0"/>
                <a:cs typeface="ＭＳ Ｐゴシック" charset="0"/>
              </a:rPr>
              <a:t>まず、初めに、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ＭＳ ゴシック" charset="0"/>
              </a:rPr>
              <a:t>大学間連携プロジェクト「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ＭＳ ゴシック" charset="0"/>
              </a:rPr>
              <a:t>IUGONET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ＭＳ ゴシック" charset="0"/>
              </a:rPr>
              <a:t>」の活動について、説明します。</a:t>
            </a:r>
            <a:endParaRPr lang="en-US" altLang="ja-JP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ＭＳ Ｐゴシック" charset="0"/>
              </a:rPr>
              <a:t>日本語名は、</a:t>
            </a:r>
            <a:r>
              <a:rPr lang="ja-JP" altLang="en-US" sz="1200" dirty="0" smtClean="0"/>
              <a:t>超高層大気長期変動の全球地上ネットワーク観測・研究です。</a:t>
            </a:r>
            <a:endParaRPr lang="en-US" altLang="ja-JP" sz="1200" dirty="0" smtClean="0"/>
          </a:p>
          <a:p>
            <a:r>
              <a:rPr lang="ja-JP" altLang="en-US" dirty="0" smtClean="0">
                <a:latin typeface="Calibri" charset="0"/>
                <a:ea typeface="ＭＳ Ｐゴシック" charset="0"/>
                <a:cs typeface="ＭＳ Ｐゴシック" charset="0"/>
              </a:rPr>
              <a:t>私は、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2009</a:t>
            </a:r>
            <a:r>
              <a:rPr lang="ja-JP" altLang="en-US" dirty="0" smtClean="0">
                <a:latin typeface="Calibri" charset="0"/>
                <a:ea typeface="ＭＳ Ｐゴシック" charset="0"/>
                <a:cs typeface="ＭＳ Ｐゴシック" charset="0"/>
              </a:rPr>
              <a:t>年度から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ＭＳ ゴシック" charset="0"/>
              </a:rPr>
              <a:t>「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ＭＳ ゴシック" charset="0"/>
              </a:rPr>
              <a:t>IUGONET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ＭＳ ゴシック" charset="0"/>
              </a:rPr>
              <a:t>」プロジェクトを推進してきました。</a:t>
            </a:r>
            <a:endParaRPr kumimoji="1" lang="en-US" altLang="ja-JP" sz="1200" kern="1200" dirty="0" smtClean="0">
              <a:solidFill>
                <a:schemeClr val="tx1"/>
              </a:solidFill>
              <a:latin typeface="Calibri" pitchFamily="34" charset="0"/>
              <a:ea typeface="ＭＳ Ｐゴシック" pitchFamily="50" charset="-128"/>
              <a:cs typeface="ＭＳ ゴシック" charset="0"/>
            </a:endParaRPr>
          </a:p>
          <a:p>
            <a:r>
              <a:rPr lang="ja-JP" altLang="en-US" dirty="0" smtClean="0">
                <a:latin typeface="Calibri" charset="0"/>
                <a:ea typeface="ＭＳ Ｐゴシック" charset="0"/>
                <a:cs typeface="ＭＳ Ｐゴシック" charset="0"/>
              </a:rPr>
              <a:t>このプロジェクトは、東北大、極地研、名大、京大、九大の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5</a:t>
            </a:r>
            <a:r>
              <a:rPr lang="ja-JP" altLang="en-US" dirty="0" smtClean="0">
                <a:latin typeface="Calibri" charset="0"/>
                <a:ea typeface="ＭＳ Ｐゴシック" charset="0"/>
                <a:cs typeface="ＭＳ Ｐゴシック" charset="0"/>
              </a:rPr>
              <a:t>機関で始まったプロジェクトです。</a:t>
            </a:r>
            <a:endParaRPr lang="en-US" altLang="ja-JP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panose="020B0604020202020204" pitchFamily="34" charset="0"/>
              </a:rPr>
              <a:t>本プロジェクトでは、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全国の大学・研究機関に分散している多種多様な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超高層大気データ（イメージャやレーダー、望遠鏡、磁力計等）の公開支援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、効率的に解析するための</a:t>
            </a:r>
            <a:r>
              <a:rPr lang="ja-JP" altLang="en-US" sz="12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研究基盤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（メタデータ</a:t>
            </a:r>
            <a:r>
              <a:rPr lang="ja-JP" altLang="en-US" sz="12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データベース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や解析ツール）</a:t>
            </a:r>
            <a:r>
              <a:rPr lang="ja-JP" altLang="en-US" sz="1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の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開発</a:t>
            </a:r>
            <a:r>
              <a:rPr lang="ja-JP" altLang="en-US" sz="1200" b="0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、若手研究者育成のための</a:t>
            </a:r>
            <a:r>
              <a:rPr lang="ja-JP" altLang="en-US" sz="1200" b="0" noProof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データ解析講習会</a:t>
            </a:r>
            <a:r>
              <a:rPr lang="ja-JP" altLang="en-US" sz="1200" b="0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の開催等を実施しています。</a:t>
            </a:r>
            <a:endParaRPr lang="en-US" altLang="ja-JP" sz="12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ja-JP" altLang="en-US" dirty="0" smtClean="0">
                <a:latin typeface="Calibri" charset="0"/>
                <a:ea typeface="ＭＳ Ｐゴシック" charset="0"/>
                <a:cs typeface="ＭＳ Ｐゴシック" charset="0"/>
              </a:rPr>
              <a:t>私は、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2009</a:t>
            </a:r>
            <a:r>
              <a:rPr lang="ja-JP" altLang="en-US" dirty="0" smtClean="0">
                <a:latin typeface="Calibri" charset="0"/>
                <a:ea typeface="ＭＳ Ｐゴシック" charset="0"/>
                <a:cs typeface="ＭＳ Ｐゴシック" charset="0"/>
              </a:rPr>
              <a:t>年より、</a:t>
            </a:r>
            <a:r>
              <a:rPr lang="ja-JP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解析ソフトウェア開発リーダーを、</a:t>
            </a:r>
            <a:r>
              <a:rPr kumimoji="1" lang="en-US" altLang="ja-JP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kumimoji="1" lang="ja-JP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年度以降は、</a:t>
            </a:r>
            <a:r>
              <a:rPr lang="ja-JP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開発チームのリーダーを担当しています。</a:t>
            </a:r>
            <a:endParaRPr kumimoji="1" lang="en-US" altLang="ja-JP" sz="12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54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IUGONET</a:t>
            </a:r>
            <a:r>
              <a:rPr lang="ja-JP" altLang="en-US" dirty="0" smtClean="0">
                <a:latin typeface="Calibri" charset="0"/>
                <a:ea typeface="ＭＳ Ｐゴシック" charset="0"/>
                <a:cs typeface="ＭＳ Ｐゴシック" charset="0"/>
              </a:rPr>
              <a:t>は、国内だけでなく、海外の研究機関とも様々な連携をしてきました。</a:t>
            </a:r>
            <a:endParaRPr lang="en-US" altLang="ja-JP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>
                <a:latin typeface="Calibri" charset="0"/>
                <a:ea typeface="ＭＳ Ｐゴシック" charset="0"/>
                <a:cs typeface="ＭＳ Ｐゴシック" charset="0"/>
              </a:rPr>
              <a:t>メタデータについては、米国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NASA</a:t>
            </a:r>
            <a:r>
              <a:rPr lang="ja-JP" altLang="en-US" dirty="0" smtClean="0">
                <a:latin typeface="Calibri" charset="0"/>
                <a:ea typeface="ＭＳ Ｐゴシック" charset="0"/>
                <a:cs typeface="ＭＳ Ｐゴシック" charset="0"/>
              </a:rPr>
              <a:t>や欧州、日本の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JAXA</a:t>
            </a:r>
            <a:r>
              <a:rPr lang="ja-JP" altLang="en-US" dirty="0" smtClean="0">
                <a:latin typeface="Calibri" charset="0"/>
                <a:ea typeface="ＭＳ Ｐゴシック" charset="0"/>
                <a:cs typeface="ＭＳ Ｐゴシック" charset="0"/>
              </a:rPr>
              <a:t>等が加盟している、</a:t>
            </a:r>
            <a:r>
              <a:rPr lang="en-US" altLang="ja-JP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SPASE</a:t>
            </a:r>
            <a:r>
              <a:rPr lang="ja-JP" alt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コンソーシアムに加盟。定期的にミーティングに参加しています。</a:t>
            </a:r>
            <a:endParaRPr lang="en-US" altLang="ja-JP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また、</a:t>
            </a:r>
            <a:r>
              <a:rPr lang="en-US" altLang="ja-JP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SPASE</a:t>
            </a:r>
            <a:r>
              <a:rPr lang="ja-JP" alt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メタデータスキーマに、</a:t>
            </a:r>
            <a:r>
              <a:rPr lang="en-US" altLang="ja-JP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IUGONET</a:t>
            </a:r>
            <a:r>
              <a:rPr lang="ja-JP" alt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が提案したメタデータ要素を追加する等の実績をあげています。</a:t>
            </a:r>
            <a:endParaRPr lang="en-US" altLang="ja-JP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また、米国の</a:t>
            </a:r>
            <a:r>
              <a:rPr lang="en-US" altLang="ja-JP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UCLA</a:t>
            </a:r>
            <a:r>
              <a:rPr lang="ja-JP" alt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や</a:t>
            </a:r>
            <a:r>
              <a:rPr lang="en-US" altLang="ja-JP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UCB</a:t>
            </a:r>
            <a:r>
              <a:rPr lang="ja-JP" alt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ja-JP" alt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他ミッションとは、解析ツール開発で連携しています。</a:t>
            </a:r>
            <a:endParaRPr lang="en-US" altLang="ja-JP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アジア、オセアニア、アフリカ、南米とは、特に、オンサイト</a:t>
            </a:r>
            <a:r>
              <a:rPr lang="en-US" altLang="ja-JP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ja-JP" alt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オンラインのデータ解析講習会を開催してきました。</a:t>
            </a:r>
            <a:endParaRPr lang="en-US" altLang="ja-JP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また、国内では、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wis721 BT" panose="020B0504020202020204" pitchFamily="34" charset="0"/>
                <a:ea typeface="ＭＳ Ｐゴシック" panose="020B0600070205080204" pitchFamily="50" charset="-128"/>
              </a:rPr>
              <a:t>大型研究計画マスタープランの重点計画やロードマップ採択計画である「太陽地球系結合過程の基盤形成」において、データ公開支援、基盤開発、データサイエンス推進を担当する計画です。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wis721 BT" panose="020B0504020202020204" pitchFamily="34" charset="0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wis721 BT" panose="020B0504020202020204" pitchFamily="34" charset="0"/>
                <a:ea typeface="ＭＳ Ｐゴシック" panose="020B0600070205080204" pitchFamily="50" charset="-128"/>
              </a:rPr>
              <a:t>これらの活動により、</a:t>
            </a:r>
            <a:r>
              <a:rPr lang="en-US" altLang="ja-JP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IUGONET</a:t>
            </a:r>
            <a:r>
              <a:rPr lang="ja-JP" altLang="en-US" sz="1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への</a:t>
            </a:r>
            <a:r>
              <a:rPr lang="ja-JP" alt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謝辞を含む査読付き学術論文や学位論文が、これまでに</a:t>
            </a:r>
            <a:r>
              <a:rPr lang="en-US" altLang="ja-JP" sz="12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ja-JP" altLang="en-US" sz="12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編以上</a:t>
            </a:r>
            <a:r>
              <a:rPr lang="ja-JP" alt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出版されています</a:t>
            </a:r>
            <a:r>
              <a:rPr lang="ja-JP" alt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kumimoji="1" lang="ja-JP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wis721 BT" panose="020B0504020202020204" pitchFamily="34" charset="0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wis721 BT" panose="020B0504020202020204" pitchFamily="34" charset="0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9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aneda\デスクトップ\新しいフォルダ (6)\images\iugonet_logo_top.png"/>
          <p:cNvPicPr>
            <a:picLocks noChangeAspect="1" noChangeArrowheads="1"/>
          </p:cNvPicPr>
          <p:nvPr userDrawn="1"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09588" y="188913"/>
            <a:ext cx="820578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8" name="Rectangle 10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3238" y="3886200"/>
            <a:ext cx="8183562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atin typeface="Comic Sans MS" pitchFamily="66" charset="0"/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3"/>
          </p:nvPr>
        </p:nvSpPr>
        <p:spPr>
          <a:xfrm>
            <a:off x="503238" y="2060575"/>
            <a:ext cx="8183562" cy="15843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Comic Sans MS" pitchFamily="66" charset="0"/>
              </a:defRPr>
            </a:lvl1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5" name="日付プレースホルダ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BB55-526E-4E0D-B3A8-31AA2BBD8F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フッター プレースホルダ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IHDEA2023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7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IHDEA2023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0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IHDEA2023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51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IHDEA2023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73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IHDEA2023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2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IHDEA2023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6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8" name="Rectangle 10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3238" y="3886200"/>
            <a:ext cx="8183562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pic>
        <p:nvPicPr>
          <p:cNvPr id="6" name="Picture 2" descr="C:\Documents and Settings\kaneda\デスクトップ\新しいフォルダ (6)\images\iugonet_logo_top.png"/>
          <p:cNvPicPr>
            <a:picLocks noChangeAspect="1" noChangeArrowheads="1"/>
          </p:cNvPicPr>
          <p:nvPr userDrawn="1"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09172" y="188640"/>
            <a:ext cx="8206204" cy="158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2E42C-E727-CA4A-BBC1-684281922D98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ＭＳ Ｐゴシック" pitchFamily="-110" charset="-128"/>
            </a:endParaRPr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IHDEA2023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2060575"/>
            <a:ext cx="8183562" cy="15843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kumimoji="1" lang="ja-JP" altLang="en-US" dirty="0" smtClean="0"/>
              <a:t>スライドのタイトル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835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8139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2E42C-E727-CA4A-BBC1-684281922D98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ＭＳ Ｐゴシック" pitchFamily="-110" charset="-128"/>
            </a:endParaRPr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IHDEA2023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221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13A7E3-B502-524E-91A1-B51C037131C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ＭＳ Ｐゴシック" pitchFamily="-110" charset="-128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IHDEA2023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9354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8" name="Rectangle 10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3238" y="3886200"/>
            <a:ext cx="8183562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pic>
        <p:nvPicPr>
          <p:cNvPr id="6" name="Picture 2" descr="C:\Documents and Settings\kaneda\デスクトップ\新しいフォルダ (6)\images\iugonet_logo_top.png"/>
          <p:cNvPicPr>
            <a:picLocks noChangeAspect="1" noChangeArrowheads="1"/>
          </p:cNvPicPr>
          <p:nvPr userDrawn="1"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09172" y="188640"/>
            <a:ext cx="8206204" cy="158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2E42C-E727-CA4A-BBC1-684281922D98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ＭＳ Ｐゴシック" pitchFamily="-110" charset="-128"/>
            </a:endParaRPr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IHDEA2023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2060575"/>
            <a:ext cx="8183562" cy="15843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kumimoji="1" lang="ja-JP" altLang="en-US" dirty="0" smtClean="0"/>
              <a:t>スライドのタイトル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1775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8139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2E42C-E727-CA4A-BBC1-684281922D98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ＭＳ Ｐゴシック" pitchFamily="-110" charset="-128"/>
            </a:endParaRPr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IHDEA2023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154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8139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55141-39A0-4B6D-A83F-6FFA60EBB5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IHDEA2023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74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13A7E3-B502-524E-91A1-B51C037131C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ＭＳ Ｐゴシック" pitchFamily="-110" charset="-128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IHDEA2023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9785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2725A3-22DC-284A-A832-3EBE73E788C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ＭＳ Ｐゴシック" pitchFamily="-110" charset="-128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1"/>
          </p:nvPr>
        </p:nvSpPr>
        <p:spPr>
          <a:xfrm>
            <a:off x="457200" y="6309320"/>
            <a:ext cx="1284288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>
          <a:xfrm>
            <a:off x="1763713" y="6309320"/>
            <a:ext cx="6120655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IHDEA2023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2449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aneda\デスクトップ\新しいフォルダ (6)\images\iugonet_logo_top.png"/>
          <p:cNvPicPr>
            <a:picLocks noChangeAspect="1" noChangeArrowheads="1"/>
          </p:cNvPicPr>
          <p:nvPr userDrawn="1"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09588" y="188913"/>
            <a:ext cx="820578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8" name="Rectangle 10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3238" y="3886200"/>
            <a:ext cx="8183562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atin typeface="Comic Sans MS" pitchFamily="66" charset="0"/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3"/>
          </p:nvPr>
        </p:nvSpPr>
        <p:spPr>
          <a:xfrm>
            <a:off x="503238" y="2060575"/>
            <a:ext cx="8183562" cy="15843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Comic Sans MS" pitchFamily="66" charset="0"/>
              </a:defRPr>
            </a:lvl1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5" name="日付プレースホルダ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6" name="スライド番号プレースホルダ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A7BB55-526E-4E0D-B3A8-31AA2BBD8F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pitchFamily="-110" charset="-128"/>
            </a:endParaRPr>
          </a:p>
        </p:txBody>
      </p:sp>
      <p:sp>
        <p:nvSpPr>
          <p:cNvPr id="7" name="フッター プレースホルダ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IHDEA2023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0946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8139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55141-39A0-4B6D-A83F-6FFA60EBB54C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pitchFamily="-110" charset="-128"/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IHDEA2023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9304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36B5C5-CB7F-4DBF-BCEB-103B3DC2061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pitchFamily="-110" charset="-128"/>
            </a:endParaRPr>
          </a:p>
        </p:txBody>
      </p:sp>
      <p:sp>
        <p:nvSpPr>
          <p:cNvPr id="3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4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IHDEA2023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5222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ugonet_logo_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188913"/>
            <a:ext cx="81835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130425"/>
            <a:ext cx="8218487" cy="147002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3238" y="3886200"/>
            <a:ext cx="8183562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2BDBE-62CD-430D-A5A8-D852C4BDC613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ＭＳ Ｐゴシック" pitchFamily="-11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ＭＳ Ｐゴシック" pitchFamily="-110" charset="-128"/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ヒラギノ角ゴ Pro W6"/>
            </a:endParaRPr>
          </a:p>
        </p:txBody>
      </p:sp>
    </p:spTree>
    <p:extLst>
      <p:ext uri="{BB962C8B-B14F-4D97-AF65-F5344CB8AC3E}">
        <p14:creationId xmlns:p14="http://schemas.microsoft.com/office/powerpoint/2010/main" val="3584992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2BDBE-62CD-430D-A5A8-D852C4BDC613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ＭＳ Ｐゴシック" pitchFamily="-11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ＭＳ Ｐゴシック" pitchFamily="-110" charset="-128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ヒラギノ角ゴ Pro W6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ヒラギノ角ゴ Pro W6"/>
              </a:rPr>
              <a:t>IHDEA2023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ヒラギノ角ゴ Pro W6"/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66834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713" y="228600"/>
            <a:ext cx="6999287" cy="533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2BDBE-62CD-430D-A5A8-D852C4BDC613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ＭＳ Ｐゴシック" pitchFamily="-11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ＭＳ Ｐゴシック" pitchFamily="-110" charset="-128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ヒラギノ角ゴ Pro W6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ヒラギノ角ゴ Pro W6"/>
              </a:rPr>
              <a:t>IHDEA2023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ヒラギノ角ゴ Pro W6"/>
            </a:endParaRPr>
          </a:p>
        </p:txBody>
      </p:sp>
    </p:spTree>
    <p:extLst>
      <p:ext uri="{BB962C8B-B14F-4D97-AF65-F5344CB8AC3E}">
        <p14:creationId xmlns:p14="http://schemas.microsoft.com/office/powerpoint/2010/main" val="324660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B5C5-CB7F-4DBF-BCEB-103B3DC2061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IHDEA2023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1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IHDEA2023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879"/>
            <a:ext cx="76009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136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IHDEA2023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IHDEA2023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3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IHDEA2023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7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IHDEA2023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4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IHDEA2023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5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28600"/>
            <a:ext cx="6999287" cy="5334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5400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タイトルの書式設定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2738" y="6389688"/>
            <a:ext cx="887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Comic Sans MS" pitchFamily="66" charset="0"/>
                <a:ea typeface="ＭＳ Ｐゴシック" pitchFamily="-110" charset="-128"/>
                <a:cs typeface="Comic Sans MS" pitchFamily="66" charset="0"/>
              </a:defRPr>
            </a:lvl1pPr>
          </a:lstStyle>
          <a:p>
            <a:pPr>
              <a:defRPr/>
            </a:pPr>
            <a:fld id="{76502F76-903D-4795-A020-309846D305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028" name="Picture 6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538" y="223838"/>
            <a:ext cx="15049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テキスト プレースホルダ 4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2"/>
          </p:nvPr>
        </p:nvSpPr>
        <p:spPr>
          <a:xfrm>
            <a:off x="457200" y="6308725"/>
            <a:ext cx="128428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cs typeface="ＭＳ Ｐゴシック" charset="-128"/>
              </a:defRPr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3"/>
          </p:nvPr>
        </p:nvSpPr>
        <p:spPr>
          <a:xfrm>
            <a:off x="1763713" y="6308725"/>
            <a:ext cx="6121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IHDEA2023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4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534988" indent="-28575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896938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254125" indent="-228600" algn="l" defTabSz="1076325" rtl="0" fontAlgn="base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1704975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2053200" y="116632"/>
            <a:ext cx="6767272" cy="648543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-9872" y="64945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195736" y="6494501"/>
            <a:ext cx="4752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t>IHDEA2023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20272" y="64945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pic>
        <p:nvPicPr>
          <p:cNvPr id="7" name="Picture 6" descr="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116632"/>
            <a:ext cx="18016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849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28600"/>
            <a:ext cx="6999287" cy="5334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5400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3456" y="6389538"/>
            <a:ext cx="88701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2E42C-E727-CA4A-BBC1-684281922D9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ＭＳ Ｐゴシック" pitchFamily="-110" charset="-128"/>
            </a:endParaRPr>
          </a:p>
        </p:txBody>
      </p:sp>
      <p:pic>
        <p:nvPicPr>
          <p:cNvPr id="1028" name="Picture 6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538" y="223838"/>
            <a:ext cx="15049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2"/>
          </p:nvPr>
        </p:nvSpPr>
        <p:spPr>
          <a:xfrm>
            <a:off x="457200" y="6309320"/>
            <a:ext cx="128428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3"/>
          </p:nvPr>
        </p:nvSpPr>
        <p:spPr>
          <a:xfrm>
            <a:off x="1763713" y="6309320"/>
            <a:ext cx="612065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IHDEA2023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469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j-lt"/>
          <a:ea typeface="+mn-ea"/>
          <a:cs typeface="+mn-cs"/>
        </a:defRPr>
      </a:lvl2pPr>
      <a:lvl3pPr marL="896938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j-lt"/>
          <a:ea typeface="+mn-ea"/>
          <a:cs typeface="+mn-cs"/>
        </a:defRPr>
      </a:lvl3pPr>
      <a:lvl4pPr marL="1254125" indent="-228600" algn="l" defTabSz="1076325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j-lt"/>
          <a:ea typeface="+mn-ea"/>
          <a:cs typeface="+mn-cs"/>
        </a:defRPr>
      </a:lvl4pPr>
      <a:lvl5pPr marL="1704975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28600"/>
            <a:ext cx="6999287" cy="5334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5400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3456" y="6389538"/>
            <a:ext cx="88701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2E42C-E727-CA4A-BBC1-684281922D9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ＭＳ Ｐゴシック" pitchFamily="-110" charset="-128"/>
            </a:endParaRPr>
          </a:p>
        </p:txBody>
      </p:sp>
      <p:pic>
        <p:nvPicPr>
          <p:cNvPr id="1028" name="Picture 6" descr="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538" y="223838"/>
            <a:ext cx="15049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2"/>
          </p:nvPr>
        </p:nvSpPr>
        <p:spPr>
          <a:xfrm>
            <a:off x="457200" y="6309320"/>
            <a:ext cx="128428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3"/>
          </p:nvPr>
        </p:nvSpPr>
        <p:spPr>
          <a:xfrm>
            <a:off x="1763713" y="6309320"/>
            <a:ext cx="612065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IHDEA2023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101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j-lt"/>
          <a:ea typeface="+mn-ea"/>
          <a:cs typeface="+mn-cs"/>
        </a:defRPr>
      </a:lvl2pPr>
      <a:lvl3pPr marL="896938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j-lt"/>
          <a:ea typeface="+mn-ea"/>
          <a:cs typeface="+mn-cs"/>
        </a:defRPr>
      </a:lvl3pPr>
      <a:lvl4pPr marL="1254125" indent="-228600" algn="l" defTabSz="1076325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j-lt"/>
          <a:ea typeface="+mn-ea"/>
          <a:cs typeface="+mn-cs"/>
        </a:defRPr>
      </a:lvl4pPr>
      <a:lvl5pPr marL="1704975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28600"/>
            <a:ext cx="6999287" cy="5334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5400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タイトルの書式設定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2738" y="6389688"/>
            <a:ext cx="887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Comic Sans MS" pitchFamily="66" charset="0"/>
                <a:ea typeface="ＭＳ Ｐゴシック" pitchFamily="-110" charset="-128"/>
                <a:cs typeface="Comic Sans MS" pitchFamily="66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02F76-903D-4795-A020-309846D305A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pitchFamily="-110" charset="-128"/>
            </a:endParaRPr>
          </a:p>
        </p:txBody>
      </p:sp>
      <p:pic>
        <p:nvPicPr>
          <p:cNvPr id="1028" name="Picture 6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538" y="223838"/>
            <a:ext cx="15049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テキスト プレースホルダ 4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2"/>
          </p:nvPr>
        </p:nvSpPr>
        <p:spPr>
          <a:xfrm>
            <a:off x="457200" y="6308725"/>
            <a:ext cx="128428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cs typeface="ＭＳ Ｐゴシック" charset="-128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3"/>
          </p:nvPr>
        </p:nvSpPr>
        <p:spPr>
          <a:xfrm>
            <a:off x="1763713" y="6308725"/>
            <a:ext cx="6121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cs typeface="ＭＳ Ｐゴシック" charset="-128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</a:rPr>
              <a:t>IHDEA2023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omic Sans MS" pitchFamily="66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66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534988" indent="-28575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896938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254125" indent="-228600" algn="l" defTabSz="1076325" rtl="0" fontAlgn="base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1704975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28600"/>
            <a:ext cx="6999287" cy="5334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770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2BDBE-62CD-430D-A5A8-D852C4BDC613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ＭＳ Ｐゴシック" pitchFamily="-11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ＭＳ Ｐゴシック" pitchFamily="-110" charset="-128"/>
            </a:endParaRPr>
          </a:p>
        </p:txBody>
      </p:sp>
      <p:pic>
        <p:nvPicPr>
          <p:cNvPr id="1028" name="Picture 6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538" y="223838"/>
            <a:ext cx="15049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日付プレースホルダ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ヒラギノ角ゴ Pro W6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3"/>
          </p:nvPr>
        </p:nvSpPr>
        <p:spPr>
          <a:xfrm>
            <a:off x="1979712" y="6356350"/>
            <a:ext cx="5976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ヒラギノ角ゴ Pro W6"/>
              </a:rPr>
              <a:t>IHDEA2023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ヒラギノ角ゴ Pro W6"/>
            </a:endParaRPr>
          </a:p>
        </p:txBody>
      </p:sp>
    </p:spTree>
    <p:extLst>
      <p:ext uri="{BB962C8B-B14F-4D97-AF65-F5344CB8AC3E}">
        <p14:creationId xmlns:p14="http://schemas.microsoft.com/office/powerpoint/2010/main" val="130149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>
          <a:xfrm>
            <a:off x="0" y="1484784"/>
            <a:ext cx="9144000" cy="15843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altLang="ja-JP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Recent </a:t>
            </a:r>
            <a:r>
              <a:rPr lang="en-US" altLang="ja-JP" sz="3400" b="1" dirty="0">
                <a:latin typeface="Arial" panose="020B0604020202020204" pitchFamily="34" charset="0"/>
                <a:cs typeface="Arial" panose="020B0604020202020204" pitchFamily="34" charset="0"/>
              </a:rPr>
              <a:t>activities of the IUGONET project</a:t>
            </a:r>
            <a:endParaRPr lang="en-US" altLang="ja-JP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A7BB55-526E-4E0D-B3A8-31AA2BBD8F87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0" charset="-128"/>
              <a:cs typeface="Arial" panose="020B0604020202020204" pitchFamily="34" charset="0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6"/>
          </p:nvPr>
        </p:nvSpPr>
        <p:spPr>
          <a:xfrm>
            <a:off x="1043608" y="6453336"/>
            <a:ext cx="7263742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IHDEA2023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16" name="Picture 18" descr="2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0590" y="3942977"/>
            <a:ext cx="813421" cy="8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system_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952" y="3984782"/>
            <a:ext cx="754042" cy="7266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20" descr="Toh_E_L_N_RG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451" y="4912393"/>
            <a:ext cx="748543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 descr="logo10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86968" y="5028364"/>
            <a:ext cx="777043" cy="85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2" descr="meidai-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8225" y="5710640"/>
            <a:ext cx="913495" cy="81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621371" y="2636912"/>
            <a:ext cx="7429219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Yoshimasa Tanaka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1,2,3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, Shuji Abe</a:t>
            </a:r>
            <a:r>
              <a:rPr lang="en-US" altLang="ja-JP" sz="2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,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Atsuki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Shinbori</a:t>
            </a:r>
            <a:r>
              <a:rPr lang="en-US" altLang="ja-JP" sz="2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, Shun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kumimoji="1" lang="en-US" altLang="ja-JP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Imajo</a:t>
            </a:r>
            <a:r>
              <a:rPr lang="en-US" altLang="ja-JP" sz="2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,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Satoru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UeNo</a:t>
            </a:r>
            <a:r>
              <a:rPr lang="en-US" altLang="ja-JP" sz="2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, 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Masahito </a:t>
            </a: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Nosé</a:t>
            </a:r>
            <a:r>
              <a:rPr lang="en-US" altLang="ja-JP" sz="24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IUGONET project team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227739" y="3837622"/>
            <a:ext cx="6872653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Polar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Environment Data Science Center, Joint Support-Center for Data Science Research, Research Organization of Information and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System,</a:t>
            </a:r>
          </a:p>
          <a:p>
            <a:pPr marL="0" marR="0" lvl="0" indent="0" algn="l" defTabSz="4572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2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National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Institute of Polar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Research,</a:t>
            </a:r>
          </a:p>
          <a:p>
            <a:pPr marL="0" marR="0" lvl="0" indent="0" algn="l" defTabSz="4572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3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Department of Polar Science, Graduate University for Advanced Studies (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Sokendai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),</a:t>
            </a:r>
          </a:p>
          <a:p>
            <a:pPr>
              <a:lnSpc>
                <a:spcPts val="1600"/>
              </a:lnSpc>
              <a:spcBef>
                <a:spcPts val="0"/>
              </a:spcBef>
              <a:defRPr/>
            </a:pPr>
            <a:r>
              <a:rPr kumimoji="1" lang="en-US" altLang="ja-JP" sz="1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4 </a:t>
            </a: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Research Center for Space and Planetary Environmental Science (</a:t>
            </a:r>
            <a:r>
              <a:rPr lang="en-US" altLang="ja-JP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-SPES), Kyushu University, </a:t>
            </a:r>
            <a:endParaRPr lang="en-US" altLang="ja-JP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Bef>
                <a:spcPts val="0"/>
              </a:spcBef>
              <a:defRPr/>
            </a:pPr>
            <a:r>
              <a:rPr kumimoji="1" lang="en-US" altLang="ja-JP" sz="1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5 </a:t>
            </a: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Space-</a:t>
            </a:r>
            <a:r>
              <a:rPr lang="en-US" altLang="ja-JP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Earch</a:t>
            </a: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Environmental Research, Nagoya University, 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Bef>
                <a:spcPts val="0"/>
              </a:spcBef>
              <a:defRPr/>
            </a:pPr>
            <a:r>
              <a:rPr lang="en-US" altLang="ja-JP" sz="1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 Center for Geomagnetism and Space Magnetism, Graduate School of Science, Kyoto </a:t>
            </a:r>
            <a:r>
              <a:rPr lang="en-US" altLang="ja-JP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University,</a:t>
            </a:r>
            <a:endParaRPr lang="en-US" altLang="ja-JP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1" lang="en-US" altLang="ja-JP" sz="1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Kwasan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and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Hida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Observatories,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Graduate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School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of Science, Kyoto University.</a:t>
            </a:r>
          </a:p>
          <a:p>
            <a:pPr>
              <a:lnSpc>
                <a:spcPts val="1600"/>
              </a:lnSpc>
              <a:spcBef>
                <a:spcPts val="0"/>
              </a:spcBef>
              <a:defRPr/>
            </a:pPr>
            <a:r>
              <a:rPr lang="en-US" altLang="ja-JP" sz="16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altLang="ja-JP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Nagoya City University.</a:t>
            </a:r>
            <a:endParaRPr lang="en-US" altLang="ja-JP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6798866" y="6237312"/>
            <a:ext cx="2267744" cy="446972"/>
            <a:chOff x="16318600" y="268017"/>
            <a:chExt cx="2687388" cy="504000"/>
          </a:xfrm>
        </p:grpSpPr>
        <p:sp>
          <p:nvSpPr>
            <p:cNvPr id="15" name="正方形/長方形 14"/>
            <p:cNvSpPr/>
            <p:nvPr/>
          </p:nvSpPr>
          <p:spPr>
            <a:xfrm>
              <a:off x="18352091" y="268017"/>
              <a:ext cx="653897" cy="5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18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Arial" panose="020B0604020202020204" pitchFamily="34" charset="0"/>
              </a:endParaRPr>
            </a:p>
          </p:txBody>
        </p:sp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318600" y="268017"/>
              <a:ext cx="2606897" cy="5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17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Development of IUGONET plugin for </a:t>
            </a:r>
            <a:r>
              <a:rPr lang="en-US" altLang="ja-JP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PySPEDAS</a:t>
            </a:r>
            <a:endParaRPr kumimoji="1" lang="ja-JP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2E42C-E727-CA4A-BBC1-684281922D98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0" charset="-128"/>
              <a:cs typeface="Arial" panose="020B0604020202020204" pitchFamily="34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2"/>
          </p:nvPr>
        </p:nvSpPr>
        <p:spPr>
          <a:xfrm>
            <a:off x="1763713" y="6381328"/>
            <a:ext cx="6120655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IHDEA2023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3" y="1396710"/>
            <a:ext cx="4545299" cy="51218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8" name="正方形/長方形 7"/>
          <p:cNvSpPr/>
          <p:nvPr/>
        </p:nvSpPr>
        <p:spPr>
          <a:xfrm>
            <a:off x="674945" y="906783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https://github.com/iugonet/pyudas/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950947" y="1396710"/>
            <a:ext cx="394153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000" kern="0" dirty="0" smtClean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The </a:t>
            </a:r>
            <a:r>
              <a:rPr lang="en-US" altLang="ja-JP" sz="2000" kern="0" dirty="0" err="1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p</a:t>
            </a:r>
            <a:r>
              <a:rPr lang="en-US" altLang="ja-JP" sz="2000" kern="0" dirty="0" err="1" smtClean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yUDAS</a:t>
            </a:r>
            <a:r>
              <a:rPr lang="en-US" altLang="ja-JP" sz="2000" kern="0" dirty="0" smtClean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 code is under development, but some load functions are available from GitHub.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ja-JP" sz="2000" kern="0" dirty="0">
              <a:solidFill>
                <a:srgbClr val="002060"/>
              </a:solidFill>
              <a:latin typeface="Arial"/>
              <a:ea typeface="ヒラギノ角ゴ Pro W6"/>
              <a:cs typeface="Arial" panose="020B0604020202020204" pitchFamily="34" charset="0"/>
            </a:endParaRP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000" kern="0" dirty="0" smtClean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We hope to add the plug-in to </a:t>
            </a:r>
            <a:r>
              <a:rPr lang="en-US" altLang="ja-JP" sz="2000" kern="0" dirty="0" err="1" smtClean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PySPEDAS</a:t>
            </a:r>
            <a:r>
              <a:rPr lang="en-US" altLang="ja-JP" sz="2000" kern="0" dirty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 </a:t>
            </a:r>
            <a:r>
              <a:rPr lang="en-US" altLang="ja-JP" sz="2000" kern="0" dirty="0" smtClean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in the future.</a:t>
            </a:r>
          </a:p>
        </p:txBody>
      </p:sp>
    </p:spTree>
    <p:extLst>
      <p:ext uri="{BB962C8B-B14F-4D97-AF65-F5344CB8AC3E}">
        <p14:creationId xmlns:p14="http://schemas.microsoft.com/office/powerpoint/2010/main" val="11545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>
            <a:normAutofit/>
          </a:bodyPr>
          <a:lstStyle/>
          <a:p>
            <a:r>
              <a:rPr kumimoji="1"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DOI minting system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0255" y="1160672"/>
            <a:ext cx="4777963" cy="544176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ja-JP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</a:t>
            </a: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WDS </a:t>
            </a:r>
            <a:r>
              <a:rPr lang="en-US" altLang="ja-JP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institutions </a:t>
            </a: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NICT in </a:t>
            </a:r>
            <a:r>
              <a:rPr lang="en-US" altLang="ja-JP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 </a:t>
            </a: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created </a:t>
            </a:r>
            <a:r>
              <a:rPr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mapping table between IUGONET metadata </a:t>
            </a:r>
            <a:r>
              <a:rPr lang="en-US" altLang="ja-JP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 (based on SPASE </a:t>
            </a:r>
            <a:r>
              <a:rPr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2.2.2) and </a:t>
            </a:r>
            <a:r>
              <a:rPr lang="en-US" altLang="ja-JP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JaLC</a:t>
            </a:r>
            <a:r>
              <a:rPr lang="en-US" altLang="ja-JP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(Japan Link Center) metadata schema</a:t>
            </a: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developed a system that can </a:t>
            </a: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 </a:t>
            </a:r>
            <a:r>
              <a:rPr lang="en-US" altLang="ja-JP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DOIs </a:t>
            </a: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IUGONET </a:t>
            </a:r>
            <a:r>
              <a:rPr lang="en-US" altLang="ja-JP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altLang="ja-JP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collaboration with NICT, we </a:t>
            </a: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this mapping table and replace </a:t>
            </a: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 </a:t>
            </a:r>
            <a:r>
              <a:rPr lang="en-US" altLang="ja-JP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one </a:t>
            </a:r>
            <a:r>
              <a:rPr lang="en-US" altLang="ja-JP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</a:t>
            </a: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 </a:t>
            </a:r>
            <a:r>
              <a:rPr lang="en-US" altLang="ja-JP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DOIs </a:t>
            </a: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altLang="ja-JP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SPASE </a:t>
            </a: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2.6.0 </a:t>
            </a:r>
            <a:r>
              <a:rPr lang="en-US" altLang="ja-JP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metadata.</a:t>
            </a:r>
            <a:endParaRPr lang="en-US" altLang="ja-JP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908720" y="6237312"/>
            <a:ext cx="7398568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IHDEA2023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641" y="1192149"/>
            <a:ext cx="3234643" cy="54776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正方形/長方形 8"/>
          <p:cNvSpPr/>
          <p:nvPr/>
        </p:nvSpPr>
        <p:spPr>
          <a:xfrm>
            <a:off x="5244657" y="822817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DOI:10.17591/55838dbd6c0ad</a:t>
            </a:r>
          </a:p>
        </p:txBody>
      </p:sp>
    </p:spTree>
    <p:extLst>
      <p:ext uri="{BB962C8B-B14F-4D97-AF65-F5344CB8AC3E}">
        <p14:creationId xmlns:p14="http://schemas.microsoft.com/office/powerpoint/2010/main" val="36693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>
            <a:normAutofit/>
          </a:bodyPr>
          <a:lstStyle/>
          <a:p>
            <a:r>
              <a:rPr kumimoji="1" lang="en-US" altLang="ja-JP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kumimoji="1"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9" y="980728"/>
            <a:ext cx="8496944" cy="4896544"/>
          </a:xfrm>
        </p:spPr>
        <p:txBody>
          <a:bodyPr>
            <a:noAutofit/>
          </a:bodyPr>
          <a:lstStyle/>
          <a:p>
            <a:r>
              <a:rPr lang="en-US" altLang="ja-JP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IUGONET </a:t>
            </a:r>
            <a:r>
              <a:rPr lang="en-US" altLang="ja-JP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supported </a:t>
            </a:r>
            <a:r>
              <a:rPr lang="en-US" altLang="ja-JP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metadata creation and data publication </a:t>
            </a:r>
            <a:r>
              <a:rPr lang="en-US" altLang="ja-JP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ja-JP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the </a:t>
            </a:r>
            <a:r>
              <a:rPr lang="en-US" altLang="ja-JP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 and analysis </a:t>
            </a:r>
            <a:r>
              <a:rPr lang="en-US" altLang="ja-JP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tools. </a:t>
            </a:r>
            <a:r>
              <a:rPr lang="en-US" altLang="ja-JP" sz="2200" dirty="0" smtClean="0">
                <a:solidFill>
                  <a:srgbClr val="002060"/>
                </a:solidFill>
                <a:latin typeface="Swis721 BT" panose="020B0504020202020204" pitchFamily="34" charset="0"/>
              </a:rPr>
              <a:t>The </a:t>
            </a:r>
            <a:r>
              <a:rPr lang="en-US" altLang="ja-JP" sz="2200" dirty="0">
                <a:solidFill>
                  <a:srgbClr val="002060"/>
                </a:solidFill>
                <a:latin typeface="Swis721 BT" panose="020B0504020202020204" pitchFamily="34" charset="0"/>
              </a:rPr>
              <a:t>data </a:t>
            </a:r>
            <a:r>
              <a:rPr lang="en-US" altLang="ja-JP" sz="2200" dirty="0" smtClean="0">
                <a:solidFill>
                  <a:srgbClr val="002060"/>
                </a:solidFill>
                <a:latin typeface="Swis721 BT" panose="020B0504020202020204" pitchFamily="34" charset="0"/>
              </a:rPr>
              <a:t>formats (CDF, </a:t>
            </a:r>
            <a:r>
              <a:rPr lang="en-US" altLang="ja-JP" sz="2200" dirty="0" err="1" smtClean="0">
                <a:solidFill>
                  <a:srgbClr val="002060"/>
                </a:solidFill>
                <a:latin typeface="Swis721 BT" panose="020B0504020202020204" pitchFamily="34" charset="0"/>
              </a:rPr>
              <a:t>NetCDF</a:t>
            </a:r>
            <a:r>
              <a:rPr lang="en-US" altLang="ja-JP" sz="2200" dirty="0" smtClean="0">
                <a:solidFill>
                  <a:srgbClr val="002060"/>
                </a:solidFill>
                <a:latin typeface="Swis721 BT" panose="020B0504020202020204" pitchFamily="34" charset="0"/>
              </a:rPr>
              <a:t>, Fits), metadata (SPASE), </a:t>
            </a:r>
            <a:r>
              <a:rPr lang="en-US" altLang="ja-JP" sz="2200" dirty="0">
                <a:solidFill>
                  <a:srgbClr val="002060"/>
                </a:solidFill>
                <a:latin typeface="Swis721 BT" panose="020B0504020202020204" pitchFamily="34" charset="0"/>
              </a:rPr>
              <a:t>and tools </a:t>
            </a:r>
            <a:r>
              <a:rPr lang="en-US" altLang="ja-JP" sz="2200" dirty="0" smtClean="0">
                <a:solidFill>
                  <a:srgbClr val="002060"/>
                </a:solidFill>
                <a:latin typeface="Swis721 BT" panose="020B0504020202020204" pitchFamily="34" charset="0"/>
              </a:rPr>
              <a:t>(SPEDAS, </a:t>
            </a:r>
            <a:r>
              <a:rPr lang="en-US" altLang="ja-JP" sz="2200" dirty="0" err="1" smtClean="0">
                <a:solidFill>
                  <a:srgbClr val="002060"/>
                </a:solidFill>
                <a:latin typeface="Swis721 BT" panose="020B0504020202020204" pitchFamily="34" charset="0"/>
              </a:rPr>
              <a:t>PySPEDAS</a:t>
            </a:r>
            <a:r>
              <a:rPr lang="en-US" altLang="ja-JP" sz="2200" dirty="0" smtClean="0">
                <a:solidFill>
                  <a:srgbClr val="002060"/>
                </a:solidFill>
                <a:latin typeface="Swis721 BT" panose="020B0504020202020204" pitchFamily="34" charset="0"/>
              </a:rPr>
              <a:t>) used </a:t>
            </a:r>
            <a:r>
              <a:rPr lang="en-US" altLang="ja-JP" sz="2200" dirty="0">
                <a:solidFill>
                  <a:srgbClr val="002060"/>
                </a:solidFill>
                <a:latin typeface="Swis721 BT" panose="020B0504020202020204" pitchFamily="34" charset="0"/>
              </a:rPr>
              <a:t>by IUGONET are based on the recommendations by IHDEA</a:t>
            </a:r>
            <a:r>
              <a:rPr lang="en-US" altLang="ja-JP" sz="2200" dirty="0" smtClean="0">
                <a:solidFill>
                  <a:srgbClr val="002060"/>
                </a:solidFill>
                <a:latin typeface="Swis721 BT" panose="020B0504020202020204" pitchFamily="34" charset="0"/>
              </a:rPr>
              <a:t>.</a:t>
            </a:r>
          </a:p>
          <a:p>
            <a:pPr lvl="0">
              <a:spcBef>
                <a:spcPts val="600"/>
              </a:spcBef>
            </a:pPr>
            <a:r>
              <a:rPr lang="en-US" altLang="ja-JP" sz="2200" dirty="0">
                <a:solidFill>
                  <a:srgbClr val="002060"/>
                </a:solidFill>
                <a:latin typeface="Swis721 BT" panose="020B0504020202020204" pitchFamily="34" charset="0"/>
              </a:rPr>
              <a:t>The current IUGONET metadata </a:t>
            </a:r>
            <a:r>
              <a:rPr lang="en-US" altLang="ja-JP" sz="2200" dirty="0" smtClean="0">
                <a:solidFill>
                  <a:srgbClr val="002060"/>
                </a:solidFill>
                <a:latin typeface="Swis721 BT" panose="020B0504020202020204" pitchFamily="34" charset="0"/>
              </a:rPr>
              <a:t>was </a:t>
            </a:r>
            <a:r>
              <a:rPr lang="en-US" altLang="ja-JP" sz="2200" dirty="0" smtClean="0">
                <a:solidFill>
                  <a:srgbClr val="002060"/>
                </a:solidFill>
                <a:latin typeface="Swis721 BT" panose="020B0504020202020204" pitchFamily="34" charset="0"/>
              </a:rPr>
              <a:t>created based </a:t>
            </a:r>
            <a:r>
              <a:rPr lang="en-US" altLang="ja-JP" sz="2200" dirty="0">
                <a:solidFill>
                  <a:srgbClr val="002060"/>
                </a:solidFill>
                <a:latin typeface="Swis721 BT" panose="020B0504020202020204" pitchFamily="34" charset="0"/>
              </a:rPr>
              <a:t>on SPASE 2.4.0. In the near future, we </a:t>
            </a:r>
            <a:r>
              <a:rPr lang="en-US" altLang="ja-JP" sz="2200" dirty="0" smtClean="0">
                <a:solidFill>
                  <a:srgbClr val="002060"/>
                </a:solidFill>
                <a:latin typeface="Swis721 BT" panose="020B0504020202020204" pitchFamily="34" charset="0"/>
              </a:rPr>
              <a:t>will update </a:t>
            </a:r>
            <a:r>
              <a:rPr lang="en-US" altLang="ja-JP" sz="2200" dirty="0">
                <a:solidFill>
                  <a:srgbClr val="002060"/>
                </a:solidFill>
                <a:latin typeface="Swis721 BT" panose="020B0504020202020204" pitchFamily="34" charset="0"/>
              </a:rPr>
              <a:t>the metadata to </a:t>
            </a:r>
            <a:r>
              <a:rPr lang="en-US" altLang="ja-JP" sz="22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SPASE 2.6.0</a:t>
            </a:r>
            <a:r>
              <a:rPr lang="en-US" altLang="ja-JP" sz="2200" dirty="0" smtClean="0">
                <a:solidFill>
                  <a:srgbClr val="002060"/>
                </a:solidFill>
                <a:latin typeface="Swis721 BT" panose="020B0504020202020204" pitchFamily="34" charset="0"/>
              </a:rPr>
              <a:t>, </a:t>
            </a:r>
            <a:r>
              <a:rPr lang="en-US" altLang="ja-JP" sz="2200" dirty="0">
                <a:solidFill>
                  <a:srgbClr val="002060"/>
                </a:solidFill>
                <a:latin typeface="Swis721 BT" panose="020B0504020202020204" pitchFamily="34" charset="0"/>
              </a:rPr>
              <a:t>which </a:t>
            </a:r>
            <a:r>
              <a:rPr lang="en-US" altLang="ja-JP" sz="2200" dirty="0" smtClean="0">
                <a:solidFill>
                  <a:srgbClr val="002060"/>
                </a:solidFill>
                <a:latin typeface="Swis721 BT" panose="020B0504020202020204" pitchFamily="34" charset="0"/>
              </a:rPr>
              <a:t>includes </a:t>
            </a:r>
            <a:r>
              <a:rPr lang="en-US" altLang="ja-JP" sz="2200" dirty="0">
                <a:solidFill>
                  <a:srgbClr val="002060"/>
                </a:solidFill>
                <a:latin typeface="Swis721 BT" panose="020B0504020202020204" pitchFamily="34" charset="0"/>
              </a:rPr>
              <a:t>“Spatial Coverage</a:t>
            </a:r>
            <a:r>
              <a:rPr lang="en-US" altLang="ja-JP" sz="2200" dirty="0" smtClean="0">
                <a:solidFill>
                  <a:srgbClr val="002060"/>
                </a:solidFill>
                <a:latin typeface="Swis721 BT" panose="020B0504020202020204" pitchFamily="34" charset="0"/>
              </a:rPr>
              <a:t>” and is able </a:t>
            </a:r>
            <a:r>
              <a:rPr lang="en-US" altLang="ja-JP" sz="2200" dirty="0">
                <a:solidFill>
                  <a:srgbClr val="002060"/>
                </a:solidFill>
                <a:latin typeface="Swis721 BT" panose="020B0504020202020204" pitchFamily="34" charset="0"/>
              </a:rPr>
              <a:t>to handle simulation </a:t>
            </a:r>
            <a:r>
              <a:rPr lang="en-US" altLang="ja-JP" sz="2200" dirty="0" smtClean="0">
                <a:solidFill>
                  <a:srgbClr val="002060"/>
                </a:solidFill>
                <a:latin typeface="Swis721 BT" panose="020B0504020202020204" pitchFamily="34" charset="0"/>
              </a:rPr>
              <a:t>data (e.g., GAIA data). </a:t>
            </a:r>
            <a:endParaRPr lang="en-US" altLang="ja-JP" sz="2200" dirty="0">
              <a:solidFill>
                <a:srgbClr val="002060"/>
              </a:solidFill>
              <a:latin typeface="Swis721 BT" panose="020B05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ja-JP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IUGONET</a:t>
            </a:r>
            <a:r>
              <a:rPr lang="en-US" altLang="ja-JP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plug-in tool (</a:t>
            </a:r>
            <a:r>
              <a:rPr lang="en-US" altLang="ja-JP" sz="2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pyUDAS</a:t>
            </a:r>
            <a:r>
              <a:rPr lang="en-US" altLang="ja-JP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for </a:t>
            </a:r>
            <a:r>
              <a:rPr lang="en-US" altLang="ja-JP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2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ySPEDAS</a:t>
            </a:r>
            <a:r>
              <a:rPr lang="en-US" altLang="ja-JP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still under development, but it is now available from GitHub.</a:t>
            </a:r>
          </a:p>
          <a:p>
            <a:pPr>
              <a:spcBef>
                <a:spcPts val="600"/>
              </a:spcBef>
            </a:pPr>
            <a:r>
              <a:rPr lang="en-US" altLang="ja-JP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altLang="ja-JP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develop </a:t>
            </a:r>
            <a:r>
              <a:rPr lang="en-US" altLang="ja-JP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system that can </a:t>
            </a:r>
            <a:r>
              <a:rPr lang="en-US" altLang="ja-JP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 </a:t>
            </a:r>
            <a:r>
              <a:rPr lang="en-US" altLang="ja-JP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DOIs </a:t>
            </a:r>
            <a:r>
              <a:rPr lang="en-US" altLang="ja-JP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altLang="ja-JP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SPASE </a:t>
            </a:r>
            <a:r>
              <a:rPr lang="en-US" altLang="ja-JP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metadata (2.6.0) </a:t>
            </a:r>
            <a:r>
              <a:rPr lang="en-US" altLang="ja-JP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collaboration with NICT.</a:t>
            </a:r>
            <a:endParaRPr lang="en-US" altLang="ja-JP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908720" y="6237312"/>
            <a:ext cx="7398568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IHDEA2023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47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ctr" anchorCtr="1"/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IUGONET project</a:t>
            </a:r>
            <a:endParaRPr lang="ja-JP" altLang="en-US" dirty="0">
              <a:latin typeface="+mn-lt"/>
              <a:ea typeface="ＭＳ Ｐゴシック" pitchFamily="50" charset="-128"/>
              <a:cs typeface="ＭＳ ゴシック" charset="0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2023528" y="1330296"/>
            <a:ext cx="4787348" cy="4086760"/>
            <a:chOff x="1053301" y="1064482"/>
            <a:chExt cx="3783121" cy="3229493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301" y="1064482"/>
              <a:ext cx="3783121" cy="3229493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351" y="2435926"/>
              <a:ext cx="1358385" cy="489018"/>
            </a:xfrm>
            <a:prstGeom prst="rect">
              <a:avLst/>
            </a:prstGeom>
          </p:spPr>
        </p:pic>
      </p:grpSp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56" y="878722"/>
            <a:ext cx="1372007" cy="1506870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743" y="2510168"/>
            <a:ext cx="1820729" cy="1194854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77" y="1031633"/>
            <a:ext cx="1806942" cy="1212110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3" y="2522942"/>
            <a:ext cx="1742155" cy="1220879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85" y="4128772"/>
            <a:ext cx="1877651" cy="110042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21" y="761821"/>
            <a:ext cx="1510879" cy="885857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25" y="3930409"/>
            <a:ext cx="1698747" cy="1274060"/>
          </a:xfrm>
          <a:prstGeom prst="rect">
            <a:avLst/>
          </a:prstGeom>
        </p:spPr>
      </p:pic>
      <p:sp>
        <p:nvSpPr>
          <p:cNvPr id="64" name="正方形/長方形 63"/>
          <p:cNvSpPr/>
          <p:nvPr/>
        </p:nvSpPr>
        <p:spPr>
          <a:xfrm>
            <a:off x="395536" y="5345921"/>
            <a:ext cx="8280920" cy="1323439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1" lang="en-US" altLang="ja-JP" sz="1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goals of the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IUGONET project are to share the upper atmospheric data that have been separately</a:t>
            </a:r>
            <a:r>
              <a:rPr kumimoji="1" lang="en-US" altLang="ja-JP" sz="1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archived by Japanese universities and institutes and accelerate STP research.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ja-JP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ja-JP" sz="1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have developed some advanced tools (metadata database and analysis tools), which enable data sharing and comprehensive data analysis.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5942195" y="2245943"/>
            <a:ext cx="68943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NIPR</a:t>
            </a:r>
          </a:p>
        </p:txBody>
      </p:sp>
      <p:sp>
        <p:nvSpPr>
          <p:cNvPr id="69" name="正方形/長方形 68"/>
          <p:cNvSpPr/>
          <p:nvPr/>
        </p:nvSpPr>
        <p:spPr>
          <a:xfrm>
            <a:off x="5903166" y="3156493"/>
            <a:ext cx="115915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PPARC, Tohoku</a:t>
            </a:r>
            <a:r>
              <a:rPr kumimoji="1" lang="en-US" altLang="ja-JP" sz="1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Univ.</a:t>
            </a:r>
            <a:endParaRPr kumimoji="1" lang="en-US" altLang="ja-JP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wis721 BT" panose="020B05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5344261" y="1353581"/>
            <a:ext cx="1195868" cy="4985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ISEE,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Nagoya Univ.</a:t>
            </a:r>
          </a:p>
        </p:txBody>
      </p:sp>
      <p:sp>
        <p:nvSpPr>
          <p:cNvPr id="72" name="正方形/長方形 71"/>
          <p:cNvSpPr/>
          <p:nvPr/>
        </p:nvSpPr>
        <p:spPr>
          <a:xfrm>
            <a:off x="2023528" y="1708834"/>
            <a:ext cx="1131727" cy="4985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kern="0" noProof="0" dirty="0" smtClean="0">
                <a:solidFill>
                  <a:srgbClr val="0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Astro. Obs.,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Kyoto Univ.</a:t>
            </a:r>
            <a:endParaRPr kumimoji="1" lang="en-US" altLang="ja-JP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wis721 BT" panose="020B05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1619672" y="2708920"/>
            <a:ext cx="1096001" cy="4985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RISH,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Kyoto Univ.</a:t>
            </a:r>
          </a:p>
        </p:txBody>
      </p:sp>
      <p:sp>
        <p:nvSpPr>
          <p:cNvPr id="74" name="正方形/長方形 73"/>
          <p:cNvSpPr/>
          <p:nvPr/>
        </p:nvSpPr>
        <p:spPr>
          <a:xfrm>
            <a:off x="1691680" y="3789040"/>
            <a:ext cx="123686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WDC </a:t>
            </a:r>
            <a:r>
              <a:rPr kumimoji="1" lang="en-US" altLang="ja-JP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geomag</a:t>
            </a:r>
            <a:r>
              <a:rPr kumimoji="1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., Kyoto Univ.</a:t>
            </a:r>
          </a:p>
        </p:txBody>
      </p:sp>
      <p:sp>
        <p:nvSpPr>
          <p:cNvPr id="75" name="正方形/長方形 74"/>
          <p:cNvSpPr/>
          <p:nvPr/>
        </p:nvSpPr>
        <p:spPr>
          <a:xfrm>
            <a:off x="2584633" y="4869160"/>
            <a:ext cx="12322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</a:t>
            </a:r>
            <a:r>
              <a:rPr kumimoji="1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-SPES, Kyushu Univ.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2E42C-E727-CA4A-BBC1-684281922D98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ＭＳ Ｐゴシック" pitchFamily="-11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345194" y="744528"/>
            <a:ext cx="46192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hangingPunct="0"/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nter-university </a:t>
            </a:r>
            <a:r>
              <a:rPr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pper atmosphere </a:t>
            </a:r>
            <a:r>
              <a:rPr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lobal </a:t>
            </a:r>
            <a:r>
              <a:rPr lang="en-US" altLang="ja-JP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bservation </a:t>
            </a:r>
            <a:r>
              <a:rPr lang="en-US" altLang="ja-JP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r>
              <a:rPr lang="en-US" altLang="ja-JP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283922" y="4781383"/>
            <a:ext cx="117279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Partner Univ./</a:t>
            </a:r>
            <a:r>
              <a:rPr lang="en-US" altLang="ja-JP" sz="1200" b="1" kern="0" dirty="0" err="1" smtClean="0">
                <a:solidFill>
                  <a:srgbClr val="0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Insti</a:t>
            </a:r>
            <a:r>
              <a:rPr lang="en-US" altLang="ja-JP" sz="1200" b="1" kern="0" dirty="0" smtClean="0">
                <a:solidFill>
                  <a:srgbClr val="0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  <a:endParaRPr kumimoji="1" lang="en-US" altLang="ja-JP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wis721 BT" panose="020B05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954009" y="3924871"/>
            <a:ext cx="117223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STP</a:t>
            </a:r>
            <a:r>
              <a:rPr kumimoji="1" lang="en-US" altLang="ja-JP" sz="1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is721 BT" panose="020B05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missions in Japan</a:t>
            </a:r>
            <a:endParaRPr kumimoji="1" lang="en-US" altLang="ja-JP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wis721 BT" panose="020B05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2"/>
          </p:nvPr>
        </p:nvSpPr>
        <p:spPr>
          <a:xfrm>
            <a:off x="1763713" y="6520259"/>
            <a:ext cx="6120655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IHDEA2023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59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/>
        </p:nvGrpSpPr>
        <p:grpSpPr>
          <a:xfrm>
            <a:off x="3491880" y="1369971"/>
            <a:ext cx="2657941" cy="2384811"/>
            <a:chOff x="1053301" y="1064482"/>
            <a:chExt cx="3783121" cy="3229493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301" y="1064482"/>
              <a:ext cx="3783121" cy="3229493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689" y="2324468"/>
              <a:ext cx="2058694" cy="741129"/>
            </a:xfrm>
            <a:prstGeom prst="rect">
              <a:avLst/>
            </a:prstGeom>
          </p:spPr>
        </p:pic>
      </p:grpSp>
      <p:pic>
        <p:nvPicPr>
          <p:cNvPr id="25" name="図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284" y="2780928"/>
            <a:ext cx="1398881" cy="1285296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ctr" anchorCtr="1"/>
          <a:lstStyle/>
          <a:p>
            <a:r>
              <a:rPr lang="en-US" altLang="ja-JP" sz="2400" b="1" dirty="0">
                <a:latin typeface="+mn-lt"/>
                <a:ea typeface="ＭＳ Ｐゴシック" pitchFamily="50" charset="-128"/>
                <a:cs typeface="ＭＳ ゴシック" charset="0"/>
              </a:rPr>
              <a:t>Domestic and international c</a:t>
            </a:r>
            <a:r>
              <a:rPr lang="en-US" altLang="ja-JP" sz="2400" b="1" dirty="0" smtClean="0">
                <a:latin typeface="+mn-lt"/>
                <a:ea typeface="ＭＳ Ｐゴシック" pitchFamily="50" charset="-128"/>
                <a:cs typeface="ＭＳ ゴシック" charset="0"/>
              </a:rPr>
              <a:t>ollaborations</a:t>
            </a:r>
            <a:endParaRPr lang="ja-JP" altLang="en-US" sz="2400" b="1" dirty="0">
              <a:latin typeface="+mn-lt"/>
              <a:ea typeface="ＭＳ Ｐゴシック" pitchFamily="50" charset="-128"/>
              <a:cs typeface="ＭＳ ゴシック" charset="0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2" y="881876"/>
            <a:ext cx="1656184" cy="1739991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06" y="2929087"/>
            <a:ext cx="1125604" cy="1101136"/>
          </a:xfrm>
          <a:prstGeom prst="rect">
            <a:avLst/>
          </a:prstGeom>
        </p:spPr>
      </p:pic>
      <p:sp>
        <p:nvSpPr>
          <p:cNvPr id="23" name="左右矢印 22"/>
          <p:cNvSpPr/>
          <p:nvPr/>
        </p:nvSpPr>
        <p:spPr bwMode="auto">
          <a:xfrm rot="20643073">
            <a:off x="2737190" y="3073558"/>
            <a:ext cx="742299" cy="31471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ヒラギノ角ゴ Pro W6" charset="-128"/>
              <a:ea typeface="ヒラギノ角ゴ Pro W6" charset="-128"/>
              <a:cs typeface="ヒラギノ角ゴ Pro W6" charset="-128"/>
            </a:endParaRPr>
          </a:p>
        </p:txBody>
      </p:sp>
      <p:sp>
        <p:nvSpPr>
          <p:cNvPr id="51" name="左右矢印 50"/>
          <p:cNvSpPr/>
          <p:nvPr/>
        </p:nvSpPr>
        <p:spPr bwMode="auto">
          <a:xfrm rot="21021205">
            <a:off x="6385027" y="2019533"/>
            <a:ext cx="742299" cy="31471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ヒラギノ角ゴ Pro W6" charset="-128"/>
              <a:ea typeface="ヒラギノ角ゴ Pro W6" charset="-128"/>
              <a:cs typeface="ヒラギノ角ゴ Pro W6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 bwMode="auto">
          <a:xfrm>
            <a:off x="2465628" y="1157787"/>
            <a:ext cx="1681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altLang="ja-JP" sz="1400" b="1" dirty="0">
                <a:solidFill>
                  <a:srgbClr val="000000"/>
                </a:solidFill>
              </a:rPr>
              <a:t>Collaboration on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altLang="ja-JP" sz="1400" b="1" dirty="0">
                <a:solidFill>
                  <a:srgbClr val="000000"/>
                </a:solidFill>
              </a:rPr>
              <a:t>Metadata</a:t>
            </a:r>
          </a:p>
        </p:txBody>
      </p:sp>
      <p:sp>
        <p:nvSpPr>
          <p:cNvPr id="53" name="テキスト ボックス 52"/>
          <p:cNvSpPr txBox="1"/>
          <p:nvPr/>
        </p:nvSpPr>
        <p:spPr bwMode="auto">
          <a:xfrm>
            <a:off x="2103308" y="2441533"/>
            <a:ext cx="1681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altLang="ja-JP" sz="1400" b="1" dirty="0">
                <a:solidFill>
                  <a:srgbClr val="000000"/>
                </a:solidFill>
              </a:rPr>
              <a:t>Collaboration on</a:t>
            </a:r>
          </a:p>
          <a:p>
            <a:pPr lvl="0" algn="ctr">
              <a:spcBef>
                <a:spcPts val="0"/>
              </a:spcBef>
              <a:defRPr/>
            </a:pPr>
            <a:r>
              <a:rPr lang="en-US" altLang="ja-JP" sz="1400" b="1" dirty="0">
                <a:solidFill>
                  <a:srgbClr val="000000"/>
                </a:solidFill>
              </a:rPr>
              <a:t>Analysis tools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7531731" y="1385932"/>
            <a:ext cx="1442767" cy="1315258"/>
            <a:chOff x="6794683" y="824340"/>
            <a:chExt cx="1442767" cy="1315258"/>
          </a:xfrm>
        </p:grpSpPr>
        <p:sp>
          <p:nvSpPr>
            <p:cNvPr id="55" name="楕円 54"/>
            <p:cNvSpPr/>
            <p:nvPr/>
          </p:nvSpPr>
          <p:spPr bwMode="auto">
            <a:xfrm>
              <a:off x="6821981" y="824340"/>
              <a:ext cx="1368152" cy="1315258"/>
            </a:xfrm>
            <a:prstGeom prst="ellipse">
              <a:avLst/>
            </a:prstGeom>
            <a:solidFill>
              <a:srgbClr val="CCFFCC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ヒラギノ角ゴ Pro W6" charset="-128"/>
                <a:ea typeface="ヒラギノ角ゴ Pro W6" charset="-128"/>
                <a:cs typeface="ヒラギノ角ゴ Pro W6" charset="-128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 bwMode="auto">
            <a:xfrm>
              <a:off x="6794683" y="1002010"/>
              <a:ext cx="1442767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prstTxWarp prst="textNoShape">
                <a:avLst/>
              </a:prstTxWarp>
              <a:spAutoFit/>
            </a:bodyPr>
            <a:lstStyle/>
            <a:p>
              <a:pPr lvl="0" algn="ctr">
                <a:spcBef>
                  <a:spcPts val="0"/>
                </a:spcBef>
                <a:defRPr/>
              </a:pPr>
              <a:r>
                <a:rPr lang="en-US" altLang="ja-JP" sz="1400" b="1" dirty="0" smtClean="0">
                  <a:solidFill>
                    <a:srgbClr val="000000"/>
                  </a:solidFill>
                </a:rPr>
                <a:t>Asia</a:t>
              </a:r>
              <a:endParaRPr lang="en-US" altLang="ja-JP" sz="1400" b="1" dirty="0">
                <a:solidFill>
                  <a:srgbClr val="000000"/>
                </a:solidFill>
              </a:endParaRPr>
            </a:p>
            <a:p>
              <a:pPr lvl="0" algn="ctr">
                <a:spcBef>
                  <a:spcPts val="0"/>
                </a:spcBef>
                <a:defRPr/>
              </a:pPr>
              <a:r>
                <a:rPr lang="en-US" altLang="ja-JP" sz="1400" b="1" dirty="0">
                  <a:solidFill>
                    <a:srgbClr val="000000"/>
                  </a:solidFill>
                </a:rPr>
                <a:t>Africa</a:t>
              </a:r>
            </a:p>
            <a:p>
              <a:pPr lvl="0" algn="ctr">
                <a:spcBef>
                  <a:spcPts val="0"/>
                </a:spcBef>
                <a:defRPr/>
              </a:pPr>
              <a:r>
                <a:rPr lang="en-US" altLang="ja-JP" sz="1400" b="1" dirty="0">
                  <a:solidFill>
                    <a:srgbClr val="000000"/>
                  </a:solidFill>
                </a:rPr>
                <a:t>South America</a:t>
              </a:r>
            </a:p>
            <a:p>
              <a:pPr lvl="0" algn="ctr">
                <a:spcBef>
                  <a:spcPts val="0"/>
                </a:spcBef>
                <a:defRPr/>
              </a:pPr>
              <a:r>
                <a:rPr lang="en-US" altLang="ja-JP" sz="1400" b="1" dirty="0">
                  <a:solidFill>
                    <a:srgbClr val="000000"/>
                  </a:solidFill>
                </a:rPr>
                <a:t>etc.</a:t>
              </a:r>
            </a:p>
          </p:txBody>
        </p:sp>
      </p:grpSp>
      <p:sp>
        <p:nvSpPr>
          <p:cNvPr id="58" name="左右矢印 57"/>
          <p:cNvSpPr/>
          <p:nvPr/>
        </p:nvSpPr>
        <p:spPr bwMode="auto">
          <a:xfrm rot="1291698">
            <a:off x="2733786" y="1718882"/>
            <a:ext cx="742299" cy="31471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ヒラギノ角ゴ Pro W6" charset="-128"/>
              <a:ea typeface="ヒラギノ角ゴ Pro W6" charset="-128"/>
              <a:cs typeface="ヒラギノ角ゴ Pro W6" charset="-128"/>
            </a:endParaRPr>
          </a:p>
        </p:txBody>
      </p:sp>
      <p:sp>
        <p:nvSpPr>
          <p:cNvPr id="62" name="左右矢印 61"/>
          <p:cNvSpPr/>
          <p:nvPr/>
        </p:nvSpPr>
        <p:spPr bwMode="auto">
          <a:xfrm rot="1035045">
            <a:off x="6419671" y="3115536"/>
            <a:ext cx="770731" cy="31471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ヒラギノ角ゴ Pro W6" charset="-128"/>
              <a:ea typeface="ヒラギノ角ゴ Pro W6" charset="-128"/>
              <a:cs typeface="ヒラギノ角ゴ Pro W6" charset="-128"/>
            </a:endParaRPr>
          </a:p>
        </p:txBody>
      </p:sp>
      <p:sp>
        <p:nvSpPr>
          <p:cNvPr id="70" name="正方形/長方形 69"/>
          <p:cNvSpPr/>
          <p:nvPr/>
        </p:nvSpPr>
        <p:spPr bwMode="auto">
          <a:xfrm>
            <a:off x="4360988" y="3220139"/>
            <a:ext cx="871190" cy="3343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ヒラギノ角ゴ Pro W6" charset="-128"/>
              </a:rPr>
              <a:t>国内外</a:t>
            </a: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ヒラギノ角ゴ Pro W6" charset="-128"/>
              </a:rPr>
              <a:t>STP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ヒラギノ角ゴ Pro W6" charset="-128"/>
              </a:rPr>
              <a:t>プロジェクト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ヒラギノ角ゴ Pro W6" charset="-128"/>
            </a:endParaRPr>
          </a:p>
        </p:txBody>
      </p:sp>
      <p:sp>
        <p:nvSpPr>
          <p:cNvPr id="40" name="左右矢印 39"/>
          <p:cNvSpPr/>
          <p:nvPr/>
        </p:nvSpPr>
        <p:spPr bwMode="auto">
          <a:xfrm rot="8125849">
            <a:off x="3223391" y="4014357"/>
            <a:ext cx="569091" cy="31471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ヒラギノ角ゴ Pro W6" charset="-128"/>
              <a:ea typeface="ヒラギノ角ゴ Pro W6" charset="-128"/>
              <a:cs typeface="ヒラギノ角ゴ Pro W6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36" y="4483502"/>
            <a:ext cx="1393544" cy="1969834"/>
          </a:xfrm>
          <a:prstGeom prst="rect">
            <a:avLst/>
          </a:prstGeom>
        </p:spPr>
      </p:pic>
      <p:sp>
        <p:nvSpPr>
          <p:cNvPr id="37" name="正方形/長方形 36"/>
          <p:cNvSpPr/>
          <p:nvPr/>
        </p:nvSpPr>
        <p:spPr>
          <a:xfrm>
            <a:off x="4689404" y="4326457"/>
            <a:ext cx="4231263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solidFill>
                  <a:srgbClr val="002060"/>
                </a:solidFill>
                <a:latin typeface="Arial"/>
                <a:ea typeface="ＭＳ Ｐゴシック"/>
                <a:cs typeface="Calibri" panose="020F0502020204030204" pitchFamily="34" charset="0"/>
              </a:rPr>
              <a:t>IUGONET metadata is based on the </a:t>
            </a:r>
            <a:r>
              <a:rPr lang="en-US" altLang="ja-JP" dirty="0" smtClean="0">
                <a:solidFill>
                  <a:srgbClr val="C00000"/>
                </a:solidFill>
                <a:latin typeface="Arial"/>
                <a:ea typeface="ＭＳ Ｐゴシック"/>
                <a:cs typeface="Calibri" panose="020F0502020204030204" pitchFamily="34" charset="0"/>
              </a:rPr>
              <a:t>SPASE metadata format</a:t>
            </a:r>
            <a:r>
              <a:rPr lang="en-US" altLang="ja-JP" dirty="0" smtClean="0">
                <a:solidFill>
                  <a:srgbClr val="002060"/>
                </a:solidFill>
                <a:latin typeface="Arial"/>
                <a:ea typeface="ＭＳ Ｐゴシック"/>
                <a:cs typeface="Calibri" panose="020F050202020403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solidFill>
                  <a:srgbClr val="002060"/>
                </a:solidFill>
                <a:latin typeface="Arial"/>
                <a:ea typeface="ＭＳ Ｐゴシック"/>
                <a:cs typeface="Calibri" panose="020F0502020204030204" pitchFamily="34" charset="0"/>
              </a:rPr>
              <a:t>Developed a plug-in software for </a:t>
            </a:r>
            <a:r>
              <a:rPr lang="en-US" altLang="ja-JP" dirty="0" smtClean="0">
                <a:solidFill>
                  <a:srgbClr val="C00000"/>
                </a:solidFill>
                <a:latin typeface="Arial"/>
                <a:ea typeface="ＭＳ Ｐゴシック"/>
                <a:cs typeface="Calibri" panose="020F0502020204030204" pitchFamily="34" charset="0"/>
              </a:rPr>
              <a:t>SPEDAS</a:t>
            </a:r>
            <a:r>
              <a:rPr lang="en-US" altLang="ja-JP" dirty="0" smtClean="0">
                <a:solidFill>
                  <a:srgbClr val="002060"/>
                </a:solidFill>
                <a:latin typeface="Arial"/>
                <a:ea typeface="ＭＳ Ｐゴシック"/>
                <a:cs typeface="Calibri" panose="020F050202020403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solidFill>
                  <a:srgbClr val="002060"/>
                </a:solidFill>
                <a:latin typeface="Arial"/>
                <a:ea typeface="ＭＳ Ｐゴシック"/>
                <a:cs typeface="Calibri" panose="020F0502020204030204" pitchFamily="34" charset="0"/>
              </a:rPr>
              <a:t>We regularly hold </a:t>
            </a:r>
            <a:r>
              <a:rPr lang="en-US" altLang="ja-JP" dirty="0">
                <a:solidFill>
                  <a:srgbClr val="002060"/>
                </a:solidFill>
                <a:latin typeface="Arial"/>
                <a:ea typeface="ＭＳ Ｐゴシック"/>
                <a:cs typeface="Calibri" panose="020F0502020204030204" pitchFamily="34" charset="0"/>
              </a:rPr>
              <a:t>d</a:t>
            </a:r>
            <a:r>
              <a:rPr lang="en-US" altLang="ja-JP" dirty="0" smtClean="0">
                <a:solidFill>
                  <a:srgbClr val="002060"/>
                </a:solidFill>
                <a:latin typeface="Arial"/>
                <a:ea typeface="ＭＳ Ｐゴシック"/>
                <a:cs typeface="Calibri" panose="020F0502020204030204" pitchFamily="34" charset="0"/>
              </a:rPr>
              <a:t>ata analysis workshops online or on-site for researchers in Japan and abroad.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2E42C-E727-CA4A-BBC1-684281922D98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ＭＳ Ｐゴシック" pitchFamily="-11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 bwMode="auto">
          <a:xfrm>
            <a:off x="1103376" y="1298657"/>
            <a:ext cx="13825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SPASE Consortium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（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NASA, CDPP, etc.)</a:t>
            </a:r>
          </a:p>
        </p:txBody>
      </p:sp>
      <p:sp>
        <p:nvSpPr>
          <p:cNvPr id="35" name="テキスト ボックス 34"/>
          <p:cNvSpPr txBox="1"/>
          <p:nvPr/>
        </p:nvSpPr>
        <p:spPr bwMode="auto">
          <a:xfrm>
            <a:off x="211118" y="1441387"/>
            <a:ext cx="6158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USA</a:t>
            </a:r>
          </a:p>
        </p:txBody>
      </p:sp>
      <p:sp>
        <p:nvSpPr>
          <p:cNvPr id="36" name="テキスト ボックス 35"/>
          <p:cNvSpPr txBox="1"/>
          <p:nvPr/>
        </p:nvSpPr>
        <p:spPr bwMode="auto">
          <a:xfrm>
            <a:off x="-19928" y="3230960"/>
            <a:ext cx="15044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UCLA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UCB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Other missions</a:t>
            </a:r>
          </a:p>
        </p:txBody>
      </p:sp>
      <p:sp>
        <p:nvSpPr>
          <p:cNvPr id="44" name="テキスト ボックス 43"/>
          <p:cNvSpPr txBox="1"/>
          <p:nvPr/>
        </p:nvSpPr>
        <p:spPr bwMode="auto">
          <a:xfrm>
            <a:off x="74062" y="1730571"/>
            <a:ext cx="8899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Europa</a:t>
            </a:r>
          </a:p>
        </p:txBody>
      </p:sp>
      <p:sp>
        <p:nvSpPr>
          <p:cNvPr id="49" name="テキスト ボックス 48"/>
          <p:cNvSpPr txBox="1"/>
          <p:nvPr/>
        </p:nvSpPr>
        <p:spPr bwMode="auto">
          <a:xfrm>
            <a:off x="6162422" y="1095289"/>
            <a:ext cx="20780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Education of young researchers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Support for data publication</a:t>
            </a:r>
          </a:p>
        </p:txBody>
      </p:sp>
      <p:sp>
        <p:nvSpPr>
          <p:cNvPr id="50" name="テキスト ボックス 49"/>
          <p:cNvSpPr txBox="1"/>
          <p:nvPr/>
        </p:nvSpPr>
        <p:spPr bwMode="auto">
          <a:xfrm>
            <a:off x="6211627" y="2760708"/>
            <a:ext cx="1337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Collaboration</a:t>
            </a:r>
          </a:p>
        </p:txBody>
      </p:sp>
      <p:sp>
        <p:nvSpPr>
          <p:cNvPr id="54" name="テキスト ボックス 177"/>
          <p:cNvSpPr>
            <a:spLocks noChangeArrowheads="1"/>
          </p:cNvSpPr>
          <p:nvPr/>
        </p:nvSpPr>
        <p:spPr bwMode="auto">
          <a:xfrm>
            <a:off x="1777303" y="4612570"/>
            <a:ext cx="2979581" cy="93941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Calibri" panose="020F0502020204030204" pitchFamily="34" charset="0"/>
              </a:rPr>
              <a:t>Master Plan 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Calibri" panose="020F0502020204030204" pitchFamily="34" charset="0"/>
              </a:rPr>
              <a:t>2014, 2017, 2020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Calibri" panose="020F0502020204030204" pitchFamily="34" charset="0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Calibri" panose="020F0502020204030204" pitchFamily="34" charset="0"/>
              </a:rPr>
              <a:t>Road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Calibri" panose="020F0502020204030204" pitchFamily="34" charset="0"/>
              </a:rPr>
              <a:t>map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Calibri" panose="020F0502020204030204" pitchFamily="34" charset="0"/>
              </a:rPr>
              <a:t>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Calibri" panose="020F0502020204030204" pitchFamily="34" charset="0"/>
              </a:rPr>
              <a:t>2014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Calibri" panose="020F0502020204030204" pitchFamily="34" charset="0"/>
              </a:rPr>
              <a:t>“Study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Calibri" panose="020F0502020204030204" pitchFamily="34" charset="0"/>
              </a:rPr>
              <a:t>of Coupling Processes in the Solar-Terrestrial 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Calibri" panose="020F0502020204030204" pitchFamily="34" charset="0"/>
              </a:rPr>
              <a:t>System”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p:sp>
        <p:nvSpPr>
          <p:cNvPr id="57" name="テキスト ボックス 56"/>
          <p:cNvSpPr txBox="1"/>
          <p:nvPr/>
        </p:nvSpPr>
        <p:spPr bwMode="auto">
          <a:xfrm>
            <a:off x="1888794" y="4073042"/>
            <a:ext cx="1337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Collaboration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>
          <a:xfrm>
            <a:off x="1115616" y="6448251"/>
            <a:ext cx="6120655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IHDEA2023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168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/>
        </p:nvSpPr>
        <p:spPr bwMode="auto">
          <a:xfrm>
            <a:off x="523395" y="4333354"/>
            <a:ext cx="8064896" cy="2152449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6" charset="-128"/>
              <a:cs typeface="Arial" panose="020B0604020202020204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kumimoji="1" lang="en-US" altLang="ja-JP" sz="2400" b="1" dirty="0" smtClean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Data Life cycle and IUGONET supports</a:t>
            </a:r>
            <a:endParaRPr kumimoji="1" lang="ja-JP" altLang="en-US" sz="2400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55141-39A0-4B6D-A83F-6FFA60EBB54C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pitchFamily="-110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pitchFamily="-110" charset="-128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>
          <a:xfrm>
            <a:off x="1763713" y="6453336"/>
            <a:ext cx="6121400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IHDEA2023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7" name="山形 6"/>
          <p:cNvSpPr/>
          <p:nvPr/>
        </p:nvSpPr>
        <p:spPr bwMode="auto">
          <a:xfrm>
            <a:off x="1404523" y="1469265"/>
            <a:ext cx="2072802" cy="936104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688375" y="1732746"/>
            <a:ext cx="1680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Creation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山形 9"/>
          <p:cNvSpPr/>
          <p:nvPr/>
        </p:nvSpPr>
        <p:spPr bwMode="auto">
          <a:xfrm>
            <a:off x="3556143" y="1487147"/>
            <a:ext cx="2024845" cy="914446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山形 10"/>
          <p:cNvSpPr/>
          <p:nvPr/>
        </p:nvSpPr>
        <p:spPr bwMode="auto">
          <a:xfrm>
            <a:off x="5716383" y="1490923"/>
            <a:ext cx="2024845" cy="914446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山形 11"/>
          <p:cNvSpPr/>
          <p:nvPr/>
        </p:nvSpPr>
        <p:spPr bwMode="auto">
          <a:xfrm rot="10800000">
            <a:off x="1404524" y="3085476"/>
            <a:ext cx="2024845" cy="914446"/>
          </a:xfrm>
          <a:prstGeom prst="chevron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683061" y="3316922"/>
            <a:ext cx="1448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Reuse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山形 13"/>
          <p:cNvSpPr/>
          <p:nvPr/>
        </p:nvSpPr>
        <p:spPr bwMode="auto">
          <a:xfrm rot="10800000">
            <a:off x="3564764" y="3081700"/>
            <a:ext cx="2024845" cy="914446"/>
          </a:xfrm>
          <a:prstGeom prst="chevron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山形 14"/>
          <p:cNvSpPr/>
          <p:nvPr/>
        </p:nvSpPr>
        <p:spPr bwMode="auto">
          <a:xfrm rot="10800000">
            <a:off x="5725003" y="3085476"/>
            <a:ext cx="2117610" cy="914446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下カーブ矢印 15"/>
          <p:cNvSpPr/>
          <p:nvPr/>
        </p:nvSpPr>
        <p:spPr bwMode="auto">
          <a:xfrm rot="5400000">
            <a:off x="7484000" y="2445668"/>
            <a:ext cx="1695964" cy="67171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6" charset="-128"/>
              <a:cs typeface="Arial" panose="020B0604020202020204" pitchFamily="34" charset="0"/>
            </a:endParaRPr>
          </a:p>
        </p:txBody>
      </p:sp>
      <p:sp>
        <p:nvSpPr>
          <p:cNvPr id="17" name="下カーブ矢印 16"/>
          <p:cNvSpPr/>
          <p:nvPr/>
        </p:nvSpPr>
        <p:spPr bwMode="auto">
          <a:xfrm rot="16200000">
            <a:off x="27426" y="2437651"/>
            <a:ext cx="1695964" cy="67171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6" charset="-128"/>
              <a:cs typeface="Arial" panose="020B0604020202020204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779912" y="1732746"/>
            <a:ext cx="18575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Processing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084168" y="1732746"/>
            <a:ext cx="165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Analysis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589609" y="3325511"/>
            <a:ext cx="1936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Preservation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779912" y="3316922"/>
            <a:ext cx="165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Access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851554" y="4521894"/>
            <a:ext cx="1559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Support for metadata creation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547261" y="4521894"/>
            <a:ext cx="1989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Support for data publication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699792" y="4521894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Development of analysis tools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6" name="左大かっこ 25"/>
          <p:cNvSpPr/>
          <p:nvPr/>
        </p:nvSpPr>
        <p:spPr bwMode="auto">
          <a:xfrm rot="16200000">
            <a:off x="4427804" y="-723729"/>
            <a:ext cx="146128" cy="6336706"/>
          </a:xfrm>
          <a:prstGeom prst="leftBracket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6" charset="-128"/>
              <a:cs typeface="Arial" panose="020B0604020202020204" pitchFamily="34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835209" y="4509120"/>
            <a:ext cx="1716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Data analysis workshops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26520" y="940658"/>
            <a:ext cx="1978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Data Life cycle</a:t>
            </a:r>
            <a:endParaRPr kumimoji="1" lang="en-US" altLang="ja-JP" sz="2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2987825" y="2492896"/>
            <a:ext cx="5040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ata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providers are responsible for these stages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0" name="左大かっこ 29"/>
          <p:cNvSpPr/>
          <p:nvPr/>
        </p:nvSpPr>
        <p:spPr bwMode="auto">
          <a:xfrm rot="5400000" flipV="1">
            <a:off x="6844468" y="1964665"/>
            <a:ext cx="129824" cy="2095741"/>
          </a:xfrm>
          <a:prstGeom prst="leftBracket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6" charset="-128"/>
              <a:cs typeface="Arial" panose="020B0604020202020204" pitchFamily="34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987825" y="5988874"/>
            <a:ext cx="298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IUGONET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activities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33" name="右矢印 32"/>
          <p:cNvSpPr/>
          <p:nvPr/>
        </p:nvSpPr>
        <p:spPr bwMode="auto">
          <a:xfrm rot="18398578">
            <a:off x="1748113" y="4162789"/>
            <a:ext cx="432048" cy="2880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6" charset="-128"/>
              <a:cs typeface="Arial" panose="020B0604020202020204" pitchFamily="34" charset="0"/>
            </a:endParaRPr>
          </a:p>
        </p:txBody>
      </p:sp>
      <p:sp>
        <p:nvSpPr>
          <p:cNvPr id="34" name="右矢印 33"/>
          <p:cNvSpPr/>
          <p:nvPr/>
        </p:nvSpPr>
        <p:spPr bwMode="auto">
          <a:xfrm rot="16200000">
            <a:off x="3090877" y="4160482"/>
            <a:ext cx="432048" cy="2880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6" charset="-128"/>
              <a:cs typeface="Arial" panose="020B0604020202020204" pitchFamily="34" charset="0"/>
            </a:endParaRPr>
          </a:p>
        </p:txBody>
      </p:sp>
      <p:sp>
        <p:nvSpPr>
          <p:cNvPr id="35" name="右矢印 34"/>
          <p:cNvSpPr/>
          <p:nvPr/>
        </p:nvSpPr>
        <p:spPr bwMode="auto">
          <a:xfrm rot="16200000">
            <a:off x="5004048" y="4158229"/>
            <a:ext cx="432048" cy="2880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6" charset="-128"/>
              <a:cs typeface="Arial" panose="020B0604020202020204" pitchFamily="34" charset="0"/>
            </a:endParaRPr>
          </a:p>
        </p:txBody>
      </p:sp>
      <p:sp>
        <p:nvSpPr>
          <p:cNvPr id="36" name="右矢印 35"/>
          <p:cNvSpPr/>
          <p:nvPr/>
        </p:nvSpPr>
        <p:spPr bwMode="auto">
          <a:xfrm rot="12600000">
            <a:off x="6074691" y="4189339"/>
            <a:ext cx="432048" cy="2880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6" charset="-128"/>
              <a:cs typeface="Arial" panose="020B0604020202020204" pitchFamily="34" charset="0"/>
            </a:endParaRPr>
          </a:p>
        </p:txBody>
      </p:sp>
      <p:sp>
        <p:nvSpPr>
          <p:cNvPr id="37" name="右矢印 36"/>
          <p:cNvSpPr/>
          <p:nvPr/>
        </p:nvSpPr>
        <p:spPr bwMode="auto">
          <a:xfrm rot="16200000">
            <a:off x="6929745" y="4160594"/>
            <a:ext cx="432048" cy="2880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6" charset="-128"/>
              <a:cs typeface="Arial" panose="020B0604020202020204" pitchFamily="34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448680" y="5298722"/>
            <a:ext cx="24029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IUGONET Type-A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SPEDAS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</a:t>
            </a:r>
            <a:r>
              <a:rPr kumimoji="1" lang="en-US" altLang="ja-JP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pyspedas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5016910" y="5489492"/>
            <a:ext cx="955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SPASE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6576791" y="5362672"/>
            <a:ext cx="1943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CDF, </a:t>
            </a:r>
            <a:r>
              <a:rPr kumimoji="1" lang="en-US" altLang="ja-JP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NetCDF</a:t>
            </a:r>
            <a:r>
              <a:rPr kumimoji="1" lang="en-US" altLang="ja-JP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FITS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6266880" y="4521894"/>
            <a:ext cx="478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①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4559211" y="4521894"/>
            <a:ext cx="478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②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2410468" y="4521894"/>
            <a:ext cx="478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③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539552" y="4509120"/>
            <a:ext cx="478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④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4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2DFF8E-C4DC-4DEF-A2FB-E02176F07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>
                <a:latin typeface="+mn-lt"/>
                <a:cs typeface="Calibri" panose="020F0502020204030204" pitchFamily="34" charset="0"/>
              </a:rPr>
              <a:t>Tools developed by IUGONET</a:t>
            </a:r>
            <a:endParaRPr kumimoji="1" lang="ja-JP" altLang="en-US" b="1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3F75819A-F297-48EC-A77D-F6BFD3E8E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49" y="5282215"/>
            <a:ext cx="1561100" cy="1170825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1815488-BB36-4A2D-91F8-6E388262F09D}"/>
              </a:ext>
            </a:extLst>
          </p:cNvPr>
          <p:cNvSpPr txBox="1"/>
          <p:nvPr/>
        </p:nvSpPr>
        <p:spPr bwMode="auto">
          <a:xfrm>
            <a:off x="1547664" y="5299527"/>
            <a:ext cx="7288213" cy="1400383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marL="285750" indent="-285750" defTabSz="914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1600" dirty="0" smtClean="0">
                <a:solidFill>
                  <a:srgbClr val="002060"/>
                </a:solidFill>
                <a:latin typeface="Arial"/>
                <a:ea typeface="ＭＳ Ｐゴシック" panose="020B0600070205080204" pitchFamily="50" charset="-128"/>
                <a:cs typeface="Calibri" panose="020F0502020204030204" pitchFamily="34" charset="0"/>
              </a:rPr>
              <a:t>IUGONET metadata database </a:t>
            </a:r>
            <a:r>
              <a:rPr lang="en-US" altLang="ja-JP" sz="1600" dirty="0">
                <a:solidFill>
                  <a:srgbClr val="002060"/>
                </a:solidFill>
                <a:latin typeface="Arial"/>
                <a:ea typeface="ＭＳ Ｐゴシック" panose="020B0600070205080204" pitchFamily="50" charset="-128"/>
                <a:cs typeface="Calibri" panose="020F0502020204030204" pitchFamily="34" charset="0"/>
              </a:rPr>
              <a:t>(</a:t>
            </a:r>
            <a:r>
              <a:rPr lang="en-US" altLang="ja-JP" sz="1600" dirty="0">
                <a:solidFill>
                  <a:srgbClr val="C00000"/>
                </a:solidFill>
                <a:ea typeface="ＭＳ Ｐゴシック" panose="020B0600070205080204" pitchFamily="50" charset="-128"/>
                <a:cs typeface="Calibri" panose="020F0502020204030204" pitchFamily="34" charset="0"/>
              </a:rPr>
              <a:t>IUGONET </a:t>
            </a:r>
            <a:r>
              <a:rPr lang="en-US" altLang="ja-JP" sz="1600" dirty="0" smtClean="0">
                <a:solidFill>
                  <a:srgbClr val="C00000"/>
                </a:solidFill>
                <a:ea typeface="ＭＳ Ｐゴシック" panose="020B0600070205080204" pitchFamily="50" charset="-128"/>
                <a:cs typeface="Calibri" panose="020F0502020204030204" pitchFamily="34" charset="0"/>
              </a:rPr>
              <a:t>Type-A</a:t>
            </a:r>
            <a:r>
              <a:rPr lang="en-US" altLang="ja-JP" sz="1600" dirty="0" smtClean="0">
                <a:solidFill>
                  <a:srgbClr val="002060"/>
                </a:solidFill>
                <a:ea typeface="ＭＳ Ｐゴシック" panose="020B0600070205080204" pitchFamily="50" charset="-128"/>
                <a:cs typeface="Calibri" panose="020F0502020204030204" pitchFamily="34" charset="0"/>
              </a:rPr>
              <a:t>)</a:t>
            </a:r>
            <a:r>
              <a:rPr lang="en-US" altLang="ja-JP" sz="1600" dirty="0">
                <a:solidFill>
                  <a:srgbClr val="002060"/>
                </a:solidFill>
                <a:latin typeface="Arial"/>
                <a:ea typeface="ＭＳ Ｐゴシック" panose="020B060007020508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600" dirty="0" smtClean="0">
                <a:solidFill>
                  <a:srgbClr val="002060"/>
                </a:solidFill>
                <a:latin typeface="Arial"/>
                <a:ea typeface="ＭＳ Ｐゴシック" panose="020B0600070205080204" pitchFamily="50" charset="-128"/>
                <a:cs typeface="Calibri" panose="020F0502020204030204" pitchFamily="34" charset="0"/>
              </a:rPr>
              <a:t>provides one-stop web service for </a:t>
            </a:r>
            <a:r>
              <a:rPr lang="en-US" altLang="ja-JP" sz="1600" dirty="0">
                <a:solidFill>
                  <a:srgbClr val="002060"/>
                </a:solidFill>
                <a:latin typeface="Arial"/>
                <a:ea typeface="ＭＳ Ｐゴシック" panose="020B0600070205080204" pitchFamily="50" charset="-128"/>
                <a:cs typeface="Calibri" panose="020F0502020204030204" pitchFamily="34" charset="0"/>
              </a:rPr>
              <a:t>researchers to search data, get the information of data, and </a:t>
            </a:r>
            <a:r>
              <a:rPr lang="en-US" altLang="ja-JP" sz="1600" dirty="0" smtClean="0">
                <a:solidFill>
                  <a:srgbClr val="002060"/>
                </a:solidFill>
                <a:latin typeface="Arial"/>
                <a:ea typeface="ＭＳ Ｐゴシック" panose="020B0600070205080204" pitchFamily="50" charset="-128"/>
                <a:cs typeface="Calibri" panose="020F0502020204030204" pitchFamily="34" charset="0"/>
              </a:rPr>
              <a:t>interactively </a:t>
            </a:r>
            <a:r>
              <a:rPr lang="en-US" altLang="ja-JP" sz="1600" dirty="0">
                <a:solidFill>
                  <a:srgbClr val="002060"/>
                </a:solidFill>
                <a:latin typeface="Arial"/>
                <a:ea typeface="ＭＳ Ｐゴシック" panose="020B0600070205080204" pitchFamily="50" charset="-128"/>
                <a:cs typeface="Calibri" panose="020F0502020204030204" pitchFamily="34" charset="0"/>
              </a:rPr>
              <a:t>plot </a:t>
            </a:r>
            <a:r>
              <a:rPr lang="en-US" altLang="ja-JP" sz="1600" dirty="0" smtClean="0">
                <a:solidFill>
                  <a:srgbClr val="002060"/>
                </a:solidFill>
                <a:latin typeface="Arial"/>
                <a:ea typeface="ＭＳ Ｐゴシック" panose="020B0600070205080204" pitchFamily="50" charset="-128"/>
                <a:cs typeface="Calibri" panose="020F0502020204030204" pitchFamily="34" charset="0"/>
              </a:rPr>
              <a:t>data.</a:t>
            </a:r>
            <a:endParaRPr lang="en-US" altLang="ja-JP" sz="1600" dirty="0">
              <a:solidFill>
                <a:srgbClr val="002060"/>
              </a:solidFill>
              <a:latin typeface="Arial"/>
              <a:ea typeface="ＭＳ Ｐゴシック" panose="020B0600070205080204" pitchFamily="50" charset="-128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Calibri" panose="020F0502020204030204" pitchFamily="34" charset="0"/>
              </a:rPr>
              <a:t>More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Calibri" panose="020F0502020204030204" pitchFamily="34" charset="0"/>
              </a:rPr>
              <a:t>than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Calibri" panose="020F0502020204030204" pitchFamily="34" charset="0"/>
              </a:rPr>
              <a:t>1300 metadata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Calibri" panose="020F0502020204030204" pitchFamily="34" charset="0"/>
              </a:rPr>
              <a:t>for upper atmosphere data have been registered to IUGONET</a:t>
            </a:r>
            <a:r>
              <a:rPr kumimoji="1" lang="en-US" altLang="ja-JP" sz="1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Calibri" panose="020F0502020204030204" pitchFamily="34" charset="0"/>
              </a:rPr>
              <a:t> Type-A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.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C7D1BCD-C868-4DAF-A0F1-FEAD1D4162D7}"/>
              </a:ext>
            </a:extLst>
          </p:cNvPr>
          <p:cNvSpPr/>
          <p:nvPr/>
        </p:nvSpPr>
        <p:spPr>
          <a:xfrm>
            <a:off x="1849826" y="799796"/>
            <a:ext cx="2507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ヒラギノ角ゴ Pro W6" charset="-128"/>
                <a:cs typeface="Calibri" panose="020F0502020204030204" pitchFamily="34" charset="0"/>
              </a:rPr>
              <a:t>Metadata Database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ヒラギノ角ゴ Pro W6" charset="-128"/>
              <a:cs typeface="Calibri" panose="020F0502020204030204" pitchFamily="34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D33A82C-41B6-46EC-9BBB-7F3C3E610A5A}"/>
              </a:ext>
            </a:extLst>
          </p:cNvPr>
          <p:cNvSpPr/>
          <p:nvPr/>
        </p:nvSpPr>
        <p:spPr>
          <a:xfrm>
            <a:off x="6300192" y="824567"/>
            <a:ext cx="1832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ヒラギノ角ゴ Pro W6" charset="-128"/>
                <a:cs typeface="Calibri" panose="020F0502020204030204" pitchFamily="34" charset="0"/>
              </a:rPr>
              <a:t>Analysis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ヒラギノ角ゴ Pro W6" charset="-128"/>
                <a:cs typeface="Calibri" panose="020F0502020204030204" pitchFamily="34" charset="0"/>
              </a:rPr>
              <a:t>T</a:t>
            </a:r>
            <a:r>
              <a:rPr kumimoji="1" lang="en-US" altLang="ja-JP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ヒラギノ角ゴ Pro W6" charset="-128"/>
                <a:cs typeface="Calibri" panose="020F0502020204030204" pitchFamily="34" charset="0"/>
              </a:rPr>
              <a:t>ool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ヒラギノ角ゴ Pro W6" charset="-128"/>
              <a:cs typeface="Calibri" panose="020F0502020204030204" pitchFamily="34" charset="0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323528" y="1178914"/>
            <a:ext cx="8452048" cy="4032448"/>
            <a:chOff x="323528" y="1124744"/>
            <a:chExt cx="8452048" cy="4032448"/>
          </a:xfrm>
        </p:grpSpPr>
        <p:sp>
          <p:nvSpPr>
            <p:cNvPr id="33" name="正方形/長方形 32"/>
            <p:cNvSpPr/>
            <p:nvPr/>
          </p:nvSpPr>
          <p:spPr bwMode="auto">
            <a:xfrm flipH="1">
              <a:off x="5796136" y="1124744"/>
              <a:ext cx="2979440" cy="4032448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</p:txBody>
        </p:sp>
        <p:sp>
          <p:nvSpPr>
            <p:cNvPr id="34" name="正方形/長方形 33"/>
            <p:cNvSpPr/>
            <p:nvPr/>
          </p:nvSpPr>
          <p:spPr bwMode="auto">
            <a:xfrm>
              <a:off x="323528" y="1124744"/>
              <a:ext cx="5472607" cy="4032448"/>
            </a:xfrm>
            <a:prstGeom prst="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</p:txBody>
        </p:sp>
        <p:sp>
          <p:nvSpPr>
            <p:cNvPr id="35" name="ホームベース 34"/>
            <p:cNvSpPr/>
            <p:nvPr/>
          </p:nvSpPr>
          <p:spPr bwMode="auto">
            <a:xfrm>
              <a:off x="5983854" y="1279599"/>
              <a:ext cx="1324449" cy="576064"/>
            </a:xfrm>
            <a:prstGeom prst="homePlat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</p:txBody>
        </p:sp>
        <p:sp>
          <p:nvSpPr>
            <p:cNvPr id="36" name="ホームベース 35"/>
            <p:cNvSpPr/>
            <p:nvPr/>
          </p:nvSpPr>
          <p:spPr bwMode="auto">
            <a:xfrm>
              <a:off x="7355148" y="1279599"/>
              <a:ext cx="1249300" cy="576064"/>
            </a:xfrm>
            <a:prstGeom prst="homePlat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</p:txBody>
        </p:sp>
        <p:sp>
          <p:nvSpPr>
            <p:cNvPr id="37" name="左中かっこ 36"/>
            <p:cNvSpPr/>
            <p:nvPr/>
          </p:nvSpPr>
          <p:spPr bwMode="auto">
            <a:xfrm rot="16200000">
              <a:off x="2963979" y="-612707"/>
              <a:ext cx="189258" cy="5239483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2051720" y="2039170"/>
              <a:ext cx="20655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IUGONET Type-A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5940152" y="1268760"/>
              <a:ext cx="122413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5. Analyze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(analyze data </a:t>
              </a:r>
              <a:endPara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 </a:t>
              </a:r>
              <a:r>
                <a:rPr kumimoji="1" lang="en-US" altLang="ja-JP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with 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SPEDAS)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7308304" y="1268760"/>
              <a:ext cx="114414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6. Create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(create figures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 </a:t>
              </a:r>
              <a:r>
                <a:rPr kumimoji="1" lang="en-US" altLang="ja-JP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for papers)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</p:txBody>
        </p:sp>
        <p:sp>
          <p:nvSpPr>
            <p:cNvPr id="41" name="左中かっこ 40"/>
            <p:cNvSpPr/>
            <p:nvPr/>
          </p:nvSpPr>
          <p:spPr bwMode="auto">
            <a:xfrm rot="16200000">
              <a:off x="7189090" y="665586"/>
              <a:ext cx="184831" cy="2682707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6732240" y="2050032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SPEDAS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</p:txBody>
        </p:sp>
        <p:sp>
          <p:nvSpPr>
            <p:cNvPr id="43" name="ホームベース 42"/>
            <p:cNvSpPr/>
            <p:nvPr/>
          </p:nvSpPr>
          <p:spPr bwMode="auto">
            <a:xfrm>
              <a:off x="439239" y="1279599"/>
              <a:ext cx="1324449" cy="576064"/>
            </a:xfrm>
            <a:prstGeom prst="homePlat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</p:txBody>
        </p:sp>
        <p:sp>
          <p:nvSpPr>
            <p:cNvPr id="44" name="ホームベース 43"/>
            <p:cNvSpPr/>
            <p:nvPr/>
          </p:nvSpPr>
          <p:spPr bwMode="auto">
            <a:xfrm>
              <a:off x="1763688" y="1279599"/>
              <a:ext cx="1324449" cy="576064"/>
            </a:xfrm>
            <a:prstGeom prst="homePlat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</p:txBody>
        </p:sp>
        <p:sp>
          <p:nvSpPr>
            <p:cNvPr id="45" name="ホームベース 44"/>
            <p:cNvSpPr/>
            <p:nvPr/>
          </p:nvSpPr>
          <p:spPr bwMode="auto">
            <a:xfrm>
              <a:off x="3103535" y="1279599"/>
              <a:ext cx="1324449" cy="576064"/>
            </a:xfrm>
            <a:prstGeom prst="homePlat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</p:txBody>
        </p:sp>
        <p:sp>
          <p:nvSpPr>
            <p:cNvPr id="46" name="ホームベース 45"/>
            <p:cNvSpPr/>
            <p:nvPr/>
          </p:nvSpPr>
          <p:spPr bwMode="auto">
            <a:xfrm>
              <a:off x="4453019" y="1279599"/>
              <a:ext cx="1324449" cy="576064"/>
            </a:xfrm>
            <a:prstGeom prst="homePlat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3050195" y="1268760"/>
              <a:ext cx="126090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3. Examine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(plot interactively </a:t>
              </a:r>
              <a:endPara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 with UDAS web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)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4427984" y="1268760"/>
              <a:ext cx="1190074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4. Advance 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(know how to </a:t>
              </a:r>
              <a:endPara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 </a:t>
              </a:r>
              <a:r>
                <a:rPr kumimoji="1" lang="en-US" altLang="ja-JP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analyze 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data)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1791993" y="1268760"/>
              <a:ext cx="1103352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2. Know</a:t>
              </a: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(get metadata </a:t>
              </a:r>
              <a:endPara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 </a:t>
              </a:r>
              <a:r>
                <a:rPr kumimoji="1" lang="en-US" altLang="ja-JP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&amp; </a:t>
              </a: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QL plot)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6" charset="-128"/>
                <a:cs typeface="Arial" panose="020B0604020202020204" pitchFamily="34" charset="0"/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60556" y="1268760"/>
              <a:ext cx="115948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1. Search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(find data and 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 </a:t>
              </a:r>
              <a:r>
                <a:rPr kumimoji="1" lang="en-US" altLang="ja-JP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ヒラギノ角ゴ Pro W6" charset="-128"/>
                  <a:cs typeface="Arial" panose="020B0604020202020204" pitchFamily="34" charset="0"/>
                </a:rPr>
                <a:t>event)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pic>
          <p:nvPicPr>
            <p:cNvPr id="51" name="図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446298"/>
              <a:ext cx="5184576" cy="245442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52" name="図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546" y="2408502"/>
              <a:ext cx="2821599" cy="249222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sp>
        <p:nvSpPr>
          <p:cNvPr id="30" name="正方形/長方形 29"/>
          <p:cNvSpPr/>
          <p:nvPr/>
        </p:nvSpPr>
        <p:spPr>
          <a:xfrm>
            <a:off x="349575" y="1191785"/>
            <a:ext cx="5446559" cy="40196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0" tIns="0" rIns="0" bIns="0" rtlCol="0" anchor="ctr" anchorCtr="0"/>
          <a:lstStyle/>
          <a:p>
            <a:pPr marL="34291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0156" algn="l"/>
              </a:tabLst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Comic Sans M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2"/>
          </p:nvPr>
        </p:nvSpPr>
        <p:spPr>
          <a:xfrm>
            <a:off x="1691680" y="6448251"/>
            <a:ext cx="5976664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ヒラギノ角ゴ Pro W6"/>
              </a:rPr>
              <a:t>IHDEA2023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ヒラギノ角ゴ Pro W6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2BDBE-62CD-430D-A5A8-D852C4BDC613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ＭＳ Ｐゴシック" pitchFamily="-11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59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41873"/>
            <a:ext cx="4032448" cy="553945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altLang="ja-JP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IUGONET metadata</a:t>
            </a:r>
            <a:endParaRPr kumimoji="1"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2E42C-E727-CA4A-BBC1-684281922D98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0" charset="-128"/>
              <a:cs typeface="Arial" panose="020B0604020202020204" pitchFamily="34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2"/>
          </p:nvPr>
        </p:nvSpPr>
        <p:spPr>
          <a:xfrm>
            <a:off x="1763713" y="6520259"/>
            <a:ext cx="6120655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IHDEA2023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51520" y="5656163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solidFill>
                  <a:srgbClr val="002060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The “</a:t>
            </a:r>
            <a:r>
              <a:rPr lang="en-US" altLang="ja-JP" dirty="0" err="1" smtClean="0">
                <a:solidFill>
                  <a:srgbClr val="002060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SpatialCoverage</a:t>
            </a:r>
            <a:r>
              <a:rPr lang="en-US" altLang="ja-JP" dirty="0" smtClean="0">
                <a:solidFill>
                  <a:srgbClr val="002060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” was redefined through discussions with the SPASE team and added to </a:t>
            </a:r>
            <a:r>
              <a:rPr lang="en-US" altLang="ja-JP" dirty="0" smtClean="0">
                <a:solidFill>
                  <a:srgbClr val="C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SPASE 2.4.2</a:t>
            </a:r>
            <a:r>
              <a:rPr lang="en-US" altLang="ja-JP" dirty="0" smtClean="0">
                <a:solidFill>
                  <a:srgbClr val="002060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.</a:t>
            </a:r>
            <a:endParaRPr lang="ja-JP" altLang="en-US" dirty="0">
              <a:solidFill>
                <a:srgbClr val="00206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955381" y="6381328"/>
            <a:ext cx="2073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https://spase-group.org/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1520" y="836712"/>
            <a:ext cx="4896544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kern="0" dirty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The </a:t>
            </a:r>
            <a:r>
              <a:rPr lang="en-US" altLang="ja-JP" kern="0" dirty="0" smtClean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current IUGONET </a:t>
            </a:r>
            <a:r>
              <a:rPr lang="en-US" altLang="ja-JP" kern="0" dirty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metadata </a:t>
            </a:r>
            <a:r>
              <a:rPr lang="en-US" altLang="ja-JP" kern="0" dirty="0" smtClean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(2.4.0.1) was </a:t>
            </a:r>
            <a:r>
              <a:rPr lang="en-US" altLang="ja-JP" kern="0" dirty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created based on the </a:t>
            </a:r>
            <a:r>
              <a:rPr lang="en-US" altLang="ja-JP" kern="0" dirty="0" smtClean="0">
                <a:solidFill>
                  <a:srgbClr val="C0000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SPASE 2.4.0 </a:t>
            </a:r>
            <a:r>
              <a:rPr lang="en-US" altLang="ja-JP" kern="0" dirty="0" smtClean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data model</a:t>
            </a:r>
            <a:r>
              <a:rPr lang="en-US" altLang="ja-JP" dirty="0" smtClean="0">
                <a:solidFill>
                  <a:srgbClr val="002060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.</a:t>
            </a:r>
          </a:p>
          <a:p>
            <a:pPr marL="285750" lvl="0" indent="-2857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solidFill>
                  <a:srgbClr val="002060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The IUGONET metadata includes an additional metadata element (</a:t>
            </a:r>
            <a:r>
              <a:rPr lang="en-US" altLang="ja-JP" dirty="0" err="1" smtClean="0">
                <a:solidFill>
                  <a:srgbClr val="C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SpatialCoverage</a:t>
            </a:r>
            <a:r>
              <a:rPr lang="en-US" altLang="ja-JP" dirty="0" smtClean="0">
                <a:solidFill>
                  <a:srgbClr val="002060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).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611560" y="2801970"/>
            <a:ext cx="3833566" cy="2548302"/>
            <a:chOff x="683568" y="4016587"/>
            <a:chExt cx="3557424" cy="2364741"/>
          </a:xfrm>
        </p:grpSpPr>
        <p:pic>
          <p:nvPicPr>
            <p:cNvPr id="9" name="図 8" descr="thm_asi_mosaic_sd_hok_1402.PNG"/>
            <p:cNvPicPr>
              <a:picLocks noChangeAspect="1"/>
            </p:cNvPicPr>
            <p:nvPr/>
          </p:nvPicPr>
          <p:blipFill>
            <a:blip r:embed="rId3" cstate="print"/>
            <a:srcRect t="33970"/>
            <a:stretch>
              <a:fillRect/>
            </a:stretch>
          </p:blipFill>
          <p:spPr>
            <a:xfrm>
              <a:off x="683568" y="4032363"/>
              <a:ext cx="3557424" cy="234896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20" name="グループ化 19"/>
            <p:cNvGrpSpPr/>
            <p:nvPr/>
          </p:nvGrpSpPr>
          <p:grpSpPr>
            <a:xfrm>
              <a:off x="1974115" y="4016587"/>
              <a:ext cx="2042472" cy="1660204"/>
              <a:chOff x="1974115" y="4016587"/>
              <a:chExt cx="2042472" cy="1660204"/>
            </a:xfrm>
          </p:grpSpPr>
          <p:cxnSp>
            <p:nvCxnSpPr>
              <p:cNvPr id="10" name="直線コネクタ 9"/>
              <p:cNvCxnSpPr/>
              <p:nvPr/>
            </p:nvCxnSpPr>
            <p:spPr bwMode="auto">
              <a:xfrm flipV="1">
                <a:off x="2123728" y="4032363"/>
                <a:ext cx="144016" cy="13408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直線コネクタ 11"/>
              <p:cNvCxnSpPr/>
              <p:nvPr/>
            </p:nvCxnSpPr>
            <p:spPr bwMode="auto">
              <a:xfrm flipV="1">
                <a:off x="2267744" y="4437112"/>
                <a:ext cx="1728192" cy="108012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円弧 12"/>
              <p:cNvSpPr/>
              <p:nvPr/>
            </p:nvSpPr>
            <p:spPr bwMode="auto">
              <a:xfrm>
                <a:off x="1974115" y="5393558"/>
                <a:ext cx="288032" cy="283233"/>
              </a:xfrm>
              <a:prstGeom prst="arc">
                <a:avLst/>
              </a:prstGeom>
              <a:noFill/>
              <a:ln w="1905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ヒラギノ角ゴ Pro W6" charset="-128"/>
                  <a:ea typeface="ヒラギノ角ゴ Pro W6" charset="-128"/>
                  <a:cs typeface="ヒラギノ角ゴ Pro W6" charset="-128"/>
                </a:endParaRPr>
              </a:p>
            </p:txBody>
          </p:sp>
          <p:sp>
            <p:nvSpPr>
              <p:cNvPr id="17" name="フリーフォーム 16"/>
              <p:cNvSpPr/>
              <p:nvPr/>
            </p:nvSpPr>
            <p:spPr bwMode="auto">
              <a:xfrm>
                <a:off x="3786293" y="4016587"/>
                <a:ext cx="230294" cy="392853"/>
              </a:xfrm>
              <a:custGeom>
                <a:avLst/>
                <a:gdLst>
                  <a:gd name="connsiteX0" fmla="*/ 230294 w 230294"/>
                  <a:gd name="connsiteY0" fmla="*/ 392853 h 392853"/>
                  <a:gd name="connsiteX1" fmla="*/ 108374 w 230294"/>
                  <a:gd name="connsiteY1" fmla="*/ 155786 h 392853"/>
                  <a:gd name="connsiteX2" fmla="*/ 0 w 230294"/>
                  <a:gd name="connsiteY2" fmla="*/ 0 h 39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0294" h="392853">
                    <a:moveTo>
                      <a:pt x="230294" y="392853"/>
                    </a:moveTo>
                    <a:lnTo>
                      <a:pt x="108374" y="155786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ヒラギノ角ゴ Pro W6" charset="-128"/>
                  <a:ea typeface="ヒラギノ角ゴ Pro W6" charset="-128"/>
                  <a:cs typeface="ヒラギノ角ゴ Pro W6" charset="-128"/>
                </a:endParaRPr>
              </a:p>
            </p:txBody>
          </p:sp>
        </p:grpSp>
        <p:sp>
          <p:nvSpPr>
            <p:cNvPr id="21" name="楕円 20"/>
            <p:cNvSpPr/>
            <p:nvPr/>
          </p:nvSpPr>
          <p:spPr bwMode="auto">
            <a:xfrm>
              <a:off x="1162099" y="4602871"/>
              <a:ext cx="1656184" cy="1562433"/>
            </a:xfrm>
            <a:prstGeom prst="ellipse">
              <a:avLst/>
            </a:prstGeom>
            <a:noFill/>
            <a:ln w="1905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ヒラギノ角ゴ Pro W6" charset="-128"/>
                <a:ea typeface="ヒラギノ角ゴ Pro W6" charset="-128"/>
                <a:cs typeface="ヒラギノ角ゴ Pro W6" charset="-128"/>
              </a:endParaRPr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604338" y="2980799"/>
            <a:ext cx="16293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FF00FF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SpatialCoverage</a:t>
            </a:r>
            <a:endParaRPr lang="ja-JP" altLang="en-US" sz="1400" dirty="0">
              <a:solidFill>
                <a:srgbClr val="FF00FF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790531" y="3028003"/>
            <a:ext cx="1893467" cy="369332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altLang="ja-JP" dirty="0" err="1">
                <a:solidFill>
                  <a:srgbClr val="C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SpatialCoverage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68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etadata for simulation data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2E42C-E727-CA4A-BBC1-684281922D98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0" charset="-128"/>
              <a:cs typeface="Arial" panose="020B0604020202020204" pitchFamily="34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2"/>
          </p:nvPr>
        </p:nvSpPr>
        <p:spPr>
          <a:xfrm>
            <a:off x="1691680" y="6520259"/>
            <a:ext cx="6120655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IHDEA2023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56606"/>
            <a:ext cx="5252897" cy="2764682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917224" y="5949280"/>
            <a:ext cx="7903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wis721 BT" panose="020B0504020202020204" pitchFamily="34" charset="0"/>
                <a:ea typeface="ＭＳ Ｐゴシック" panose="020B0600070205080204" pitchFamily="50" charset="-128"/>
              </a:rPr>
              <a:t>GAIA (Ground-to-topside model of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wis721 BT" panose="020B0504020202020204" pitchFamily="34" charset="0"/>
                <a:ea typeface="ＭＳ Ｐゴシック" panose="020B0600070205080204" pitchFamily="50" charset="-128"/>
              </a:rPr>
              <a:t>Atmosphere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wis721 BT" panose="020B0504020202020204" pitchFamily="34" charset="0"/>
                <a:ea typeface="ＭＳ Ｐゴシック" panose="020B0600070205080204" pitchFamily="50" charset="-128"/>
              </a:rPr>
              <a:t> and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wis721 BT" panose="020B0504020202020204" pitchFamily="34" charset="0"/>
                <a:ea typeface="ＭＳ Ｐゴシック" panose="020B0600070205080204" pitchFamily="50" charset="-128"/>
              </a:rPr>
              <a:t>Ionosphere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wis721 BT" panose="020B0504020202020204" pitchFamily="34" charset="0"/>
                <a:ea typeface="ＭＳ Ｐゴシック" panose="020B0600070205080204" pitchFamily="50" charset="-128"/>
              </a:rPr>
              <a:t> for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wis721 BT" panose="020B0504020202020204" pitchFamily="34" charset="0"/>
                <a:ea typeface="ＭＳ Ｐゴシック" panose="020B0600070205080204" pitchFamily="50" charset="-128"/>
              </a:rPr>
              <a:t>Aeronomy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wis721 BT" panose="020B0504020202020204" pitchFamily="34" charset="0"/>
                <a:ea typeface="ＭＳ Ｐゴシック" panose="020B0600070205080204" pitchFamily="50" charset="-128"/>
              </a:rPr>
              <a:t>) simulation data released by NICT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85236" y="836712"/>
            <a:ext cx="804720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000" kern="0" dirty="0" smtClean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Since IUGONET has some simulation data (e.g., GAIA data), </a:t>
            </a:r>
            <a:r>
              <a:rPr lang="en-US" altLang="ja-JP" sz="2000" dirty="0" smtClean="0">
                <a:solidFill>
                  <a:srgbClr val="002060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we plan to update the metadata to </a:t>
            </a:r>
            <a:r>
              <a:rPr lang="en-US" altLang="ja-JP" sz="2000" dirty="0" smtClean="0">
                <a:solidFill>
                  <a:srgbClr val="C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SPASE 2.6.0</a:t>
            </a:r>
            <a:r>
              <a:rPr lang="en-US" altLang="ja-JP" sz="2000" dirty="0" smtClean="0">
                <a:solidFill>
                  <a:srgbClr val="002060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, which is able to handle </a:t>
            </a:r>
            <a:r>
              <a:rPr lang="en-US" altLang="ja-JP" sz="2000" dirty="0" smtClean="0">
                <a:solidFill>
                  <a:srgbClr val="002060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simulation </a:t>
            </a:r>
            <a:r>
              <a:rPr lang="en-US" altLang="ja-JP" sz="2000" dirty="0" smtClean="0">
                <a:solidFill>
                  <a:srgbClr val="002060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data.</a:t>
            </a:r>
          </a:p>
          <a:p>
            <a:pPr marL="285750" lvl="0" indent="-2857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solidFill>
                  <a:srgbClr val="002060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Tomorrow, we will report </a:t>
            </a:r>
            <a:r>
              <a:rPr lang="en-US" altLang="ja-JP" sz="2000" dirty="0" smtClean="0">
                <a:solidFill>
                  <a:srgbClr val="C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the results of applying SPASE 2.6.0 to the </a:t>
            </a:r>
            <a:r>
              <a:rPr lang="en-US" altLang="ja-JP" sz="2000" dirty="0">
                <a:solidFill>
                  <a:srgbClr val="C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GAIA simulation </a:t>
            </a:r>
            <a:r>
              <a:rPr lang="en-US" altLang="ja-JP" sz="2000" dirty="0" smtClean="0">
                <a:solidFill>
                  <a:srgbClr val="C00000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data </a:t>
            </a:r>
            <a:r>
              <a:rPr lang="en-US" altLang="ja-JP" sz="2000" dirty="0" smtClean="0">
                <a:solidFill>
                  <a:srgbClr val="002060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(</a:t>
            </a:r>
            <a:r>
              <a:rPr lang="en-US" altLang="ja-JP" sz="2000" dirty="0" smtClean="0">
                <a:solidFill>
                  <a:srgbClr val="0000FF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by </a:t>
            </a:r>
            <a:r>
              <a:rPr lang="en-US" altLang="ja-JP" sz="2000" dirty="0" err="1" smtClean="0">
                <a:solidFill>
                  <a:srgbClr val="0000FF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Shinbori</a:t>
            </a:r>
            <a:r>
              <a:rPr lang="en-US" altLang="ja-JP" sz="2000" dirty="0" smtClean="0">
                <a:solidFill>
                  <a:srgbClr val="0000FF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 at 09:50-10:05 on Oct. 13</a:t>
            </a:r>
            <a:r>
              <a:rPr lang="en-US" altLang="ja-JP" sz="2000" dirty="0" smtClean="0">
                <a:solidFill>
                  <a:srgbClr val="002060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).</a:t>
            </a:r>
          </a:p>
          <a:p>
            <a:pPr marL="285750" indent="-2857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solidFill>
                  <a:srgbClr val="002060"/>
                </a:solidFill>
                <a:ea typeface="ＭＳ Ｐゴシック" panose="020B0600070205080204" pitchFamily="50" charset="-128"/>
                <a:cs typeface="Calibri" panose="020F0502020204030204" pitchFamily="34" charset="0"/>
              </a:rPr>
              <a:t>After the update of metadata, we want to register </a:t>
            </a:r>
            <a:r>
              <a:rPr lang="en-US" altLang="ja-JP" sz="2000" dirty="0">
                <a:solidFill>
                  <a:srgbClr val="002060"/>
                </a:solidFill>
                <a:ea typeface="ＭＳ Ｐゴシック" panose="020B0600070205080204" pitchFamily="50" charset="-128"/>
                <a:cs typeface="Calibri" panose="020F0502020204030204" pitchFamily="34" charset="0"/>
              </a:rPr>
              <a:t>the IUGONET metadata to the NASA</a:t>
            </a:r>
            <a:r>
              <a:rPr lang="ja-JP" altLang="en-US" sz="2000" dirty="0">
                <a:solidFill>
                  <a:srgbClr val="002060"/>
                </a:solidFill>
                <a:ea typeface="ＭＳ Ｐゴシック" panose="020B060007020508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2000" dirty="0" err="1">
                <a:solidFill>
                  <a:srgbClr val="002060"/>
                </a:solidFill>
                <a:cs typeface="Calibri" panose="020F0502020204030204" pitchFamily="34" charset="0"/>
              </a:rPr>
              <a:t>Heliophysics</a:t>
            </a:r>
            <a:r>
              <a:rPr lang="ja-JP" altLang="en-US" sz="2000" dirty="0">
                <a:solidFill>
                  <a:srgbClr val="002060"/>
                </a:solidFill>
                <a:ea typeface="ＭＳ Ｐゴシック" panose="020B060007020508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2000" dirty="0">
                <a:solidFill>
                  <a:srgbClr val="002060"/>
                </a:solidFill>
                <a:ea typeface="ＭＳ Ｐゴシック" panose="020B0600070205080204" pitchFamily="50" charset="-128"/>
                <a:cs typeface="Calibri" panose="020F0502020204030204" pitchFamily="34" charset="0"/>
              </a:rPr>
              <a:t>Data</a:t>
            </a:r>
            <a:r>
              <a:rPr lang="ja-JP" altLang="en-US" sz="2000" dirty="0">
                <a:solidFill>
                  <a:srgbClr val="002060"/>
                </a:solidFill>
                <a:ea typeface="ＭＳ Ｐゴシック" panose="020B0600070205080204" pitchFamily="50" charset="-128"/>
                <a:cs typeface="Calibri" panose="020F0502020204030204" pitchFamily="34" charset="0"/>
              </a:rPr>
              <a:t> </a:t>
            </a:r>
            <a:r>
              <a:rPr lang="en-US" altLang="ja-JP" sz="2000" dirty="0" smtClean="0">
                <a:solidFill>
                  <a:srgbClr val="002060"/>
                </a:solidFill>
                <a:ea typeface="ＭＳ Ｐゴシック" panose="020B0600070205080204" pitchFamily="50" charset="-128"/>
                <a:cs typeface="Calibri" panose="020F0502020204030204" pitchFamily="34" charset="0"/>
              </a:rPr>
              <a:t>Portal.</a:t>
            </a:r>
            <a:endParaRPr lang="en-US" altLang="ja-JP" sz="2000" dirty="0">
              <a:solidFill>
                <a:srgbClr val="002060"/>
              </a:solidFill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22" y="942586"/>
            <a:ext cx="3616194" cy="20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Plug-in software for </a:t>
            </a:r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SPEDAS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2E42C-E727-CA4A-BBC1-684281922D98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0" charset="-128"/>
              <a:cs typeface="Arial" panose="020B0604020202020204" pitchFamily="34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2"/>
          </p:nvPr>
        </p:nvSpPr>
        <p:spPr>
          <a:xfrm>
            <a:off x="1763713" y="6381328"/>
            <a:ext cx="6120655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IHDEA2023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51520" y="1052736"/>
            <a:ext cx="446449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solidFill>
                  <a:srgbClr val="002060"/>
                </a:solidFill>
              </a:rPr>
              <a:t>Our main </a:t>
            </a:r>
            <a:r>
              <a:rPr lang="en-US" altLang="ja-JP" dirty="0" smtClean="0">
                <a:solidFill>
                  <a:srgbClr val="002060"/>
                </a:solidFill>
              </a:rPr>
              <a:t>analysis </a:t>
            </a:r>
            <a:r>
              <a:rPr lang="en-US" altLang="ja-JP" dirty="0" smtClean="0">
                <a:solidFill>
                  <a:srgbClr val="002060"/>
                </a:solidFill>
              </a:rPr>
              <a:t>tool </a:t>
            </a:r>
            <a:r>
              <a:rPr lang="en-US" altLang="ja-JP" dirty="0">
                <a:solidFill>
                  <a:srgbClr val="002060"/>
                </a:solidFill>
              </a:rPr>
              <a:t>is based on </a:t>
            </a:r>
            <a:r>
              <a:rPr lang="en-US" altLang="ja-JP" dirty="0">
                <a:solidFill>
                  <a:srgbClr val="C00000"/>
                </a:solidFill>
              </a:rPr>
              <a:t>Space Physics Environment Data Analysis Software (SPEDAS)</a:t>
            </a:r>
            <a:r>
              <a:rPr lang="en-US" altLang="ja-JP" dirty="0">
                <a:solidFill>
                  <a:srgbClr val="002060"/>
                </a:solidFill>
              </a:rPr>
              <a:t>, written in Interactive Data Language (IDL</a:t>
            </a:r>
            <a:r>
              <a:rPr lang="en-US" altLang="ja-JP" dirty="0" smtClean="0">
                <a:solidFill>
                  <a:srgbClr val="002060"/>
                </a:solidFill>
              </a:rPr>
              <a:t>).</a:t>
            </a:r>
          </a:p>
          <a:p>
            <a:pPr marL="285750" lvl="0" indent="-2857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ja-JP" dirty="0" smtClean="0">
              <a:solidFill>
                <a:srgbClr val="002060"/>
              </a:solidFill>
            </a:endParaRPr>
          </a:p>
          <a:p>
            <a:pPr marL="285750" lvl="0" indent="-2857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solidFill>
                  <a:srgbClr val="002060"/>
                </a:solidFill>
              </a:rPr>
              <a:t>We </a:t>
            </a:r>
            <a:r>
              <a:rPr lang="en-US" altLang="ja-JP" dirty="0">
                <a:solidFill>
                  <a:srgbClr val="002060"/>
                </a:solidFill>
              </a:rPr>
              <a:t>have provided </a:t>
            </a:r>
            <a:r>
              <a:rPr lang="en-US" altLang="ja-JP" dirty="0" smtClean="0">
                <a:solidFill>
                  <a:srgbClr val="002060"/>
                </a:solidFill>
              </a:rPr>
              <a:t>a </a:t>
            </a:r>
            <a:r>
              <a:rPr lang="en-US" altLang="ja-JP" dirty="0">
                <a:solidFill>
                  <a:srgbClr val="002060"/>
                </a:solidFill>
              </a:rPr>
              <a:t>plug-in software for SPEDAS, which includes </a:t>
            </a:r>
            <a:r>
              <a:rPr lang="en-US" altLang="ja-JP" dirty="0" smtClean="0">
                <a:solidFill>
                  <a:srgbClr val="002060"/>
                </a:solidFill>
              </a:rPr>
              <a:t>about 40 kinds of load procedures for the </a:t>
            </a:r>
            <a:r>
              <a:rPr lang="en-US" altLang="ja-JP" dirty="0">
                <a:solidFill>
                  <a:srgbClr val="002060"/>
                </a:solidFill>
              </a:rPr>
              <a:t>IUGONET </a:t>
            </a:r>
            <a:r>
              <a:rPr lang="en-US" altLang="ja-JP" dirty="0" smtClean="0">
                <a:solidFill>
                  <a:srgbClr val="002060"/>
                </a:solidFill>
              </a:rPr>
              <a:t>data, </a:t>
            </a:r>
            <a:r>
              <a:rPr lang="en-US" altLang="ja-JP" dirty="0" smtClean="0">
                <a:solidFill>
                  <a:srgbClr val="C00000"/>
                </a:solidFill>
              </a:rPr>
              <a:t>including data from the magnetometers, radars, imagers, </a:t>
            </a:r>
            <a:r>
              <a:rPr lang="en-US" altLang="ja-JP" dirty="0" err="1" smtClean="0">
                <a:solidFill>
                  <a:srgbClr val="C00000"/>
                </a:solidFill>
              </a:rPr>
              <a:t>ionosondes</a:t>
            </a:r>
            <a:r>
              <a:rPr lang="en-US" altLang="ja-JP" dirty="0" smtClean="0">
                <a:solidFill>
                  <a:srgbClr val="C00000"/>
                </a:solidFill>
              </a:rPr>
              <a:t>, </a:t>
            </a:r>
            <a:r>
              <a:rPr lang="en-US" altLang="ja-JP" dirty="0" err="1" smtClean="0">
                <a:solidFill>
                  <a:srgbClr val="C00000"/>
                </a:solidFill>
              </a:rPr>
              <a:t>riometers</a:t>
            </a:r>
            <a:r>
              <a:rPr lang="en-US" altLang="ja-JP" dirty="0" smtClean="0">
                <a:solidFill>
                  <a:srgbClr val="C00000"/>
                </a:solidFill>
              </a:rPr>
              <a:t>, radio telescopes, and simulations</a:t>
            </a:r>
            <a:r>
              <a:rPr lang="en-US" altLang="ja-JP" dirty="0" smtClean="0">
                <a:solidFill>
                  <a:srgbClr val="002060"/>
                </a:solidFill>
              </a:rPr>
              <a:t>).</a:t>
            </a:r>
          </a:p>
          <a:p>
            <a:pPr marL="285750" lvl="0" indent="-2857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ja-JP" dirty="0" smtClean="0">
              <a:solidFill>
                <a:srgbClr val="002060"/>
              </a:solidFill>
              <a:latin typeface="Swis721 BT" panose="020B0504020202020204" pitchFamily="34" charset="0"/>
              <a:ea typeface="ＭＳ Ｐゴシック" panose="020B0600070205080204" pitchFamily="50" charset="-128"/>
            </a:endParaRPr>
          </a:p>
          <a:p>
            <a:pPr marL="285750" lvl="0" indent="-2857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solidFill>
                  <a:srgbClr val="002060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The latest version of the plug-in can be downloaded from the IUGONET website (</a:t>
            </a:r>
            <a:r>
              <a:rPr lang="ja-JP" altLang="en-US" dirty="0">
                <a:solidFill>
                  <a:srgbClr val="0000FF"/>
                </a:solidFill>
              </a:rPr>
              <a:t>http://www.iugonet.org/</a:t>
            </a:r>
            <a:r>
              <a:rPr lang="en-US" altLang="ja-JP" dirty="0" smtClean="0">
                <a:solidFill>
                  <a:srgbClr val="002060"/>
                </a:solidFill>
                <a:latin typeface="Swis721 BT" panose="020B0504020202020204" pitchFamily="34" charset="0"/>
                <a:ea typeface="ＭＳ Ｐゴシック" panose="020B0600070205080204" pitchFamily="50" charset="-128"/>
              </a:rPr>
              <a:t>).</a:t>
            </a:r>
            <a:endParaRPr lang="en-US" altLang="ja-JP" dirty="0">
              <a:solidFill>
                <a:srgbClr val="002060"/>
              </a:solidFill>
              <a:latin typeface="Swis721 BT" panose="020B05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8" name="Picture 2" descr="C:\Users\clrussell\Desktop\spedas_logo_hi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8192" y="906999"/>
            <a:ext cx="982210" cy="794792"/>
          </a:xfrm>
          <a:prstGeom prst="rect">
            <a:avLst/>
          </a:prstGeom>
          <a:noFill/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81" y="3011788"/>
            <a:ext cx="4043938" cy="35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kumimoji="1" lang="en-US" altLang="ja-JP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of </a:t>
            </a:r>
            <a:r>
              <a:rPr kumimoji="1" lang="en-US" altLang="ja-JP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IUGONET plugin </a:t>
            </a:r>
            <a:r>
              <a:rPr kumimoji="1" lang="en-US" altLang="ja-JP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ja-JP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1" lang="en-US" altLang="ja-JP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ySPEDAS</a:t>
            </a:r>
            <a:endParaRPr kumimoji="1" lang="ja-JP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2E42C-E727-CA4A-BBC1-684281922D98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0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0" charset="-128"/>
              <a:cs typeface="Arial" panose="020B0604020202020204" pitchFamily="34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2"/>
          </p:nvPr>
        </p:nvSpPr>
        <p:spPr>
          <a:xfrm>
            <a:off x="1763713" y="6381328"/>
            <a:ext cx="6120655" cy="3651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IHDEA2023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1520" y="1781574"/>
            <a:ext cx="40078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000" kern="0" dirty="0" smtClean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The </a:t>
            </a:r>
            <a:r>
              <a:rPr lang="en-US" altLang="ja-JP" sz="2000" kern="0" dirty="0" smtClean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ERG-SC </a:t>
            </a:r>
            <a:r>
              <a:rPr lang="en-US" altLang="ja-JP" sz="2000" kern="0" dirty="0" smtClean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plug-in for </a:t>
            </a:r>
            <a:r>
              <a:rPr lang="en-US" altLang="ja-JP" sz="2000" kern="0" dirty="0" err="1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P</a:t>
            </a:r>
            <a:r>
              <a:rPr lang="en-US" altLang="ja-JP" sz="2000" kern="0" dirty="0" err="1" smtClean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ySPEDAS</a:t>
            </a:r>
            <a:r>
              <a:rPr lang="en-US" altLang="ja-JP" sz="2000" kern="0" dirty="0" smtClean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 was developed by ERG-SC before IUGONET.</a:t>
            </a: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ja-JP" sz="2000" kern="0" dirty="0" smtClean="0">
              <a:solidFill>
                <a:srgbClr val="002060"/>
              </a:solidFill>
              <a:latin typeface="Arial"/>
              <a:ea typeface="ヒラギノ角ゴ Pro W6"/>
              <a:cs typeface="Arial" panose="020B0604020202020204" pitchFamily="34" charset="0"/>
            </a:endParaRP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000" kern="0" dirty="0" smtClean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In 2022 we started to develop a plug-in software (called </a:t>
            </a:r>
            <a:r>
              <a:rPr lang="en-US" altLang="ja-JP" sz="2000" kern="0" dirty="0" err="1" smtClean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pyUDAS</a:t>
            </a:r>
            <a:r>
              <a:rPr lang="en-US" altLang="ja-JP" sz="2000" kern="0" dirty="0" smtClean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) for </a:t>
            </a:r>
            <a:r>
              <a:rPr lang="en-US" altLang="ja-JP" sz="2000" kern="0" dirty="0" err="1" smtClean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PySPEDAS</a:t>
            </a:r>
            <a:r>
              <a:rPr lang="en-US" altLang="ja-JP" sz="2000" kern="0" dirty="0" smtClean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.</a:t>
            </a: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ja-JP" sz="2000" kern="0" dirty="0">
              <a:solidFill>
                <a:srgbClr val="002060"/>
              </a:solidFill>
              <a:latin typeface="Arial"/>
              <a:ea typeface="ヒラギノ角ゴ Pro W6"/>
              <a:cs typeface="Arial" panose="020B0604020202020204" pitchFamily="34" charset="0"/>
            </a:endParaRP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000" kern="0" dirty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W</a:t>
            </a:r>
            <a:r>
              <a:rPr lang="en-US" altLang="ja-JP" sz="2000" kern="0" dirty="0" smtClean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e first developed the template codes for loading CDF and </a:t>
            </a:r>
            <a:r>
              <a:rPr lang="en-US" altLang="ja-JP" sz="2000" kern="0" dirty="0" err="1" smtClean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NetCDF</a:t>
            </a:r>
            <a:r>
              <a:rPr lang="en-US" altLang="ja-JP" sz="2000" kern="0" dirty="0" smtClean="0">
                <a:solidFill>
                  <a:srgbClr val="002060"/>
                </a:solidFill>
                <a:latin typeface="Arial"/>
                <a:ea typeface="ヒラギノ角ゴ Pro W6"/>
                <a:cs typeface="Arial" panose="020B0604020202020204" pitchFamily="34" charset="0"/>
              </a:rPr>
              <a:t> data files, by which we can easily create load functions.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207" y="1781574"/>
            <a:ext cx="4560604" cy="38884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683568" y="813584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  <a:latin typeface="+mn-lt"/>
              </a:rPr>
              <a:t>Python-based </a:t>
            </a:r>
            <a:r>
              <a:rPr lang="en-US" altLang="ja-JP" sz="2000" dirty="0">
                <a:solidFill>
                  <a:srgbClr val="0000FF"/>
                </a:solidFill>
                <a:latin typeface="+mn-lt"/>
              </a:rPr>
              <a:t>Space Physics Environment Data Analysis Software (</a:t>
            </a:r>
            <a:r>
              <a:rPr lang="en-US" altLang="ja-JP" sz="2000" dirty="0" err="1">
                <a:solidFill>
                  <a:srgbClr val="0000FF"/>
                </a:solidFill>
                <a:latin typeface="+mn-lt"/>
              </a:rPr>
              <a:t>PySPEDAS</a:t>
            </a:r>
            <a:r>
              <a:rPr lang="en-US" altLang="ja-JP" sz="2000" dirty="0">
                <a:solidFill>
                  <a:srgbClr val="0000FF"/>
                </a:solidFill>
                <a:latin typeface="+mn-lt"/>
              </a:rPr>
              <a:t>)</a:t>
            </a:r>
            <a:endParaRPr lang="ja-JP" altLang="en-US" sz="20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1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3_IUGONET_ppt_templ_2012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mic Sans MS and メイリオ">
      <a:majorFont>
        <a:latin typeface="Comic Sans MS"/>
        <a:ea typeface="メイリオ"/>
        <a:cs typeface="ヒラギノ角ゴ Pro W6"/>
      </a:majorFont>
      <a:minorFont>
        <a:latin typeface="Comic Sans MS"/>
        <a:ea typeface="メイリオ"/>
        <a:cs typeface="ヒラギノ角ゴ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none" lIns="36000" tIns="36000" rIns="36000" bIns="36000" rtlCol="0" anchor="ctr" anchorCtr="1">
        <a:prstTxWarp prst="textNoShape">
          <a:avLst/>
        </a:prstTxWarp>
        <a:noAutofit/>
      </a:bodyPr>
      <a:lstStyle>
        <a:defPPr>
          <a:lnSpc>
            <a:spcPts val="1600"/>
          </a:lnSpc>
          <a:spcBef>
            <a:spcPts val="0"/>
          </a:spcBef>
          <a:defRPr sz="1400" b="1" baseline="30000" dirty="0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UGONET_ppt_templ_2011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001_msp_arial">
      <a:majorFont>
        <a:latin typeface="Arial"/>
        <a:ea typeface="ＭＳ Ｐゴシック"/>
        <a:cs typeface="ヒラギノ角ゴ Pro W6"/>
      </a:majorFont>
      <a:minorFont>
        <a:latin typeface="Arial"/>
        <a:ea typeface="ＭＳ Ｐゴシック"/>
        <a:cs typeface="ヒラギノ角ゴ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 rtlCol="0">
        <a:prstTxWarp prst="textNoShape">
          <a:avLst/>
        </a:prstTxWarp>
        <a:spAutoFit/>
      </a:bodyPr>
      <a:lstStyle>
        <a:defPPr algn="l">
          <a:spcBef>
            <a:spcPct val="50000"/>
          </a:spcBef>
          <a:defRPr kumimoji="1" sz="1400" dirty="0" err="1" smtClean="0"/>
        </a:defPPr>
      </a:lstStyle>
    </a:tx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IUGONET_ppt_templ_2011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ヒラギノ角ゴ Pro W6"/>
        <a:ea typeface="ヒラギノ角ゴ Pro W6"/>
        <a:cs typeface="ヒラギノ角ゴ Pro W6"/>
      </a:majorFont>
      <a:minorFont>
        <a:latin typeface="Arial"/>
        <a:ea typeface="ヒラギノ角ゴ Pro W6"/>
        <a:cs typeface="ヒラギノ角ゴ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 rtlCol="0">
        <a:prstTxWarp prst="textNoShape">
          <a:avLst/>
        </a:prstTxWarp>
        <a:spAutoFit/>
      </a:bodyPr>
      <a:lstStyle>
        <a:defPPr algn="l">
          <a:spcBef>
            <a:spcPct val="50000"/>
          </a:spcBef>
          <a:defRPr kumimoji="1" sz="1400" dirty="0" err="1" smtClean="0"/>
        </a:defPPr>
      </a:lstStyle>
    </a:tx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IUGONET_ppt_templ_2012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mic Sans MS and メイリオ">
      <a:majorFont>
        <a:latin typeface="Comic Sans MS"/>
        <a:ea typeface="メイリオ"/>
        <a:cs typeface="ヒラギノ角ゴ Pro W6"/>
      </a:majorFont>
      <a:minorFont>
        <a:latin typeface="Comic Sans MS"/>
        <a:ea typeface="メイリオ"/>
        <a:cs typeface="ヒラギノ角ゴ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none" lIns="36000" tIns="36000" rIns="36000" bIns="36000" rtlCol="0" anchor="ctr" anchorCtr="1">
        <a:prstTxWarp prst="textNoShape">
          <a:avLst/>
        </a:prstTxWarp>
        <a:noAutofit/>
      </a:bodyPr>
      <a:lstStyle>
        <a:defPPr>
          <a:lnSpc>
            <a:spcPts val="1600"/>
          </a:lnSpc>
          <a:spcBef>
            <a:spcPts val="0"/>
          </a:spcBef>
          <a:defRPr sz="1400" b="1" baseline="30000" dirty="0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IUGONET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ヒラギノ角ゴ Pro W6"/>
        <a:ea typeface="ヒラギノ角ゴ Pro W6"/>
        <a:cs typeface="ヒラギノ角ゴ Pro W6"/>
      </a:majorFont>
      <a:minorFont>
        <a:latin typeface="Arial"/>
        <a:ea typeface="ヒラギノ角ゴ Pro W6"/>
        <a:cs typeface="ヒラギノ角ゴ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/>
          </a:stretch>
        </a:blipFill>
      </a:spPr>
      <a:bodyPr wrap="square" lIns="0" tIns="0" rIns="0" bIns="0" rtlCol="0" anchor="ctr" anchorCtr="0"/>
      <a:lstStyle>
        <a:defPPr marL="34291" algn="ctr">
          <a:tabLst>
            <a:tab pos="880156" algn="l"/>
          </a:tabLst>
          <a:defRPr sz="1400" dirty="0">
            <a:cs typeface="Comic Sans M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 lIns="36000" tIns="36000" rIns="36000" bIns="36000" rtlCol="0" anchor="ctr" anchorCtr="1">
        <a:prstTxWarp prst="textNoShape">
          <a:avLst/>
        </a:prstTxWarp>
        <a:normAutofit/>
      </a:bodyPr>
      <a:lstStyle>
        <a:defPPr>
          <a:spcBef>
            <a:spcPct val="50000"/>
          </a:spcBef>
          <a:defRPr kumimoji="1" sz="2000" b="1" dirty="0" smtClean="0"/>
        </a:defPPr>
      </a:lstStyle>
    </a:tx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UGONET" id="{DBAED81E-50E7-4BEC-8250-F36739D9B994}" vid="{AF2DC5B3-A3E7-43D2-9FD7-6FB5F24DCA80}"/>
    </a:ext>
  </a:extLst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IUGONET_ppt_templ_2012</Template>
  <TotalTime>30692</TotalTime>
  <Words>1471</Words>
  <Application>Microsoft Office PowerPoint</Application>
  <PresentationFormat>画面に合わせる (4:3)</PresentationFormat>
  <Paragraphs>179</Paragraphs>
  <Slides>12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12</vt:i4>
      </vt:variant>
    </vt:vector>
  </HeadingPairs>
  <TitlesOfParts>
    <vt:vector size="27" baseType="lpstr">
      <vt:lpstr>ＭＳ Ｐゴシック</vt:lpstr>
      <vt:lpstr>ＭＳ ゴシック</vt:lpstr>
      <vt:lpstr>ヒラギノ角ゴ Pro W6</vt:lpstr>
      <vt:lpstr>メイリオ</vt:lpstr>
      <vt:lpstr>Arial</vt:lpstr>
      <vt:lpstr>Calibri</vt:lpstr>
      <vt:lpstr>Comic Sans MS</vt:lpstr>
      <vt:lpstr>Garamond</vt:lpstr>
      <vt:lpstr>Swis721 BT</vt:lpstr>
      <vt:lpstr>3_IUGONET_ppt_templ_2012</vt:lpstr>
      <vt:lpstr>Office テーマ</vt:lpstr>
      <vt:lpstr>2_IUGONET_ppt_templ_2011</vt:lpstr>
      <vt:lpstr>5_IUGONET_ppt_templ_2011</vt:lpstr>
      <vt:lpstr>4_IUGONET_ppt_templ_2012</vt:lpstr>
      <vt:lpstr>1_IUGONET</vt:lpstr>
      <vt:lpstr>PowerPoint プレゼンテーション</vt:lpstr>
      <vt:lpstr>IUGONET project</vt:lpstr>
      <vt:lpstr>Domestic and international collaborations</vt:lpstr>
      <vt:lpstr>Data Life cycle and IUGONET supports</vt:lpstr>
      <vt:lpstr>Tools developed by IUGONET</vt:lpstr>
      <vt:lpstr>IUGONET metadata</vt:lpstr>
      <vt:lpstr>Metadata for simulation data</vt:lpstr>
      <vt:lpstr>Plug-in software for SPEDAS</vt:lpstr>
      <vt:lpstr>Development of IUGONET plugin for PySPEDAS</vt:lpstr>
      <vt:lpstr>Development of IUGONET plugin for PySPEDAS</vt:lpstr>
      <vt:lpstr>DOI minting system</vt:lpstr>
      <vt:lpstr>Summary</vt:lpstr>
    </vt:vector>
  </TitlesOfParts>
  <Company>STEL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Tomo Hori</dc:creator>
  <cp:lastModifiedBy>Tanaka Yoshimasa</cp:lastModifiedBy>
  <cp:revision>2027</cp:revision>
  <cp:lastPrinted>2022-10-03T10:25:55Z</cp:lastPrinted>
  <dcterms:created xsi:type="dcterms:W3CDTF">2013-05-12T01:56:41Z</dcterms:created>
  <dcterms:modified xsi:type="dcterms:W3CDTF">2023-10-07T19:15:20Z</dcterms:modified>
</cp:coreProperties>
</file>