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91" r:id="rId4"/>
  </p:sldMasterIdLst>
  <p:notesMasterIdLst>
    <p:notesMasterId r:id="rId56"/>
  </p:notesMasterIdLst>
  <p:sldIdLst>
    <p:sldId id="258" r:id="rId5"/>
    <p:sldId id="263" r:id="rId6"/>
    <p:sldId id="384" r:id="rId7"/>
    <p:sldId id="409" r:id="rId8"/>
    <p:sldId id="410" r:id="rId9"/>
    <p:sldId id="411" r:id="rId10"/>
    <p:sldId id="412" r:id="rId11"/>
    <p:sldId id="484" r:id="rId12"/>
    <p:sldId id="479" r:id="rId13"/>
    <p:sldId id="510" r:id="rId14"/>
    <p:sldId id="433" r:id="rId15"/>
    <p:sldId id="462" r:id="rId16"/>
    <p:sldId id="463" r:id="rId17"/>
    <p:sldId id="469" r:id="rId18"/>
    <p:sldId id="485" r:id="rId19"/>
    <p:sldId id="507" r:id="rId20"/>
    <p:sldId id="414" r:id="rId21"/>
    <p:sldId id="459" r:id="rId22"/>
    <p:sldId id="455" r:id="rId23"/>
    <p:sldId id="458" r:id="rId24"/>
    <p:sldId id="457" r:id="rId25"/>
    <p:sldId id="511" r:id="rId26"/>
    <p:sldId id="266" r:id="rId27"/>
    <p:sldId id="272" r:id="rId28"/>
    <p:sldId id="445" r:id="rId29"/>
    <p:sldId id="430" r:id="rId30"/>
    <p:sldId id="489" r:id="rId31"/>
    <p:sldId id="401" r:id="rId32"/>
    <p:sldId id="274" r:id="rId33"/>
    <p:sldId id="470" r:id="rId34"/>
    <p:sldId id="464" r:id="rId35"/>
    <p:sldId id="512" r:id="rId36"/>
    <p:sldId id="509" r:id="rId37"/>
    <p:sldId id="513" r:id="rId38"/>
    <p:sldId id="490" r:id="rId39"/>
    <p:sldId id="503" r:id="rId40"/>
    <p:sldId id="497" r:id="rId41"/>
    <p:sldId id="499" r:id="rId42"/>
    <p:sldId id="466" r:id="rId43"/>
    <p:sldId id="502" r:id="rId44"/>
    <p:sldId id="492" r:id="rId45"/>
    <p:sldId id="448" r:id="rId46"/>
    <p:sldId id="496" r:id="rId47"/>
    <p:sldId id="501" r:id="rId48"/>
    <p:sldId id="451" r:id="rId49"/>
    <p:sldId id="452" r:id="rId50"/>
    <p:sldId id="453" r:id="rId51"/>
    <p:sldId id="488" r:id="rId52"/>
    <p:sldId id="468" r:id="rId53"/>
    <p:sldId id="450" r:id="rId54"/>
    <p:sldId id="427" r:id="rId5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scaleToFitPaper="1"/>
  <p:clrMru>
    <a:srgbClr val="F3EF8D"/>
    <a:srgbClr val="B0B5B5"/>
    <a:srgbClr val="A6A6A6"/>
    <a:srgbClr val="FF9C64"/>
    <a:srgbClr val="F3B1AC"/>
    <a:srgbClr val="AFABAB"/>
    <a:srgbClr val="FF0000"/>
    <a:srgbClr val="B2D2F2"/>
    <a:srgbClr val="73A95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8966" autoAdjust="0"/>
    <p:restoredTop sz="96405"/>
  </p:normalViewPr>
  <p:slideViewPr>
    <p:cSldViewPr snapToGrid="0" snapToObjects="1" showGuides="1">
      <p:cViewPr varScale="1">
        <p:scale>
          <a:sx n="153" d="100"/>
          <a:sy n="153" d="100"/>
        </p:scale>
        <p:origin x="352" y="184"/>
      </p:cViewPr>
      <p:guideLst/>
    </p:cSldViewPr>
  </p:slideViewPr>
  <p:notesTextViewPr>
    <p:cViewPr>
      <p:scale>
        <a:sx n="1" d="1"/>
        <a:sy n="1" d="1"/>
      </p:scale>
      <p:origin x="0" y="0"/>
    </p:cViewPr>
  </p:notesTextViewPr>
  <p:sorterViewPr>
    <p:cViewPr>
      <p:scale>
        <a:sx n="66" d="100"/>
        <a:sy n="66" d="100"/>
      </p:scale>
      <p:origin x="0" y="0"/>
    </p:cViewPr>
  </p:sorterViewPr>
  <p:notesViewPr>
    <p:cSldViewPr snapToGrid="0" snapToObjects="1" showGuides="1">
      <p:cViewPr varScale="1">
        <p:scale>
          <a:sx n="99" d="100"/>
          <a:sy n="99" d="100"/>
        </p:scale>
        <p:origin x="4272" y="18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viewProps" Target="viewProps.xml"/><Relationship Id="rId5" Type="http://schemas.openxmlformats.org/officeDocument/2006/relationships/slide" Target="slides/slide1.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notesMaster" Target="notesMasters/notesMaster1.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theme" Target="theme/theme1.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presProps" Target="presProps.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359A375-B218-184B-B243-CB7E0F1616A7}" type="datetimeFigureOut">
              <a:rPr lang="en-US" smtClean="0"/>
              <a:t>10/13/23</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DD5F0F0-3408-9F4A-9B24-898CD7F5D4E4}" type="slidenum">
              <a:rPr lang="en-US" smtClean="0"/>
              <a:t>‹#›</a:t>
            </a:fld>
            <a:endParaRPr lang="en-US" dirty="0"/>
          </a:p>
        </p:txBody>
      </p:sp>
    </p:spTree>
    <p:extLst>
      <p:ext uri="{BB962C8B-B14F-4D97-AF65-F5344CB8AC3E}">
        <p14:creationId xmlns:p14="http://schemas.microsoft.com/office/powerpoint/2010/main" val="17270061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DD5F0F0-3408-9F4A-9B24-898CD7F5D4E4}" type="slidenum">
              <a:rPr lang="en-US" smtClean="0"/>
              <a:t>1</a:t>
            </a:fld>
            <a:endParaRPr lang="en-US" dirty="0"/>
          </a:p>
        </p:txBody>
      </p:sp>
    </p:spTree>
    <p:extLst>
      <p:ext uri="{BB962C8B-B14F-4D97-AF65-F5344CB8AC3E}">
        <p14:creationId xmlns:p14="http://schemas.microsoft.com/office/powerpoint/2010/main" val="110081574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2.emf"/><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1 Light">
    <p:spTree>
      <p:nvGrpSpPr>
        <p:cNvPr id="1" name=""/>
        <p:cNvGrpSpPr/>
        <p:nvPr/>
      </p:nvGrpSpPr>
      <p:grpSpPr>
        <a:xfrm>
          <a:off x="0" y="0"/>
          <a:ext cx="0" cy="0"/>
          <a:chOff x="0" y="0"/>
          <a:chExt cx="0" cy="0"/>
        </a:xfrm>
      </p:grpSpPr>
      <p:pic>
        <p:nvPicPr>
          <p:cNvPr id="15" name="Picture 1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667"/>
            <a:ext cx="12189624" cy="6856664"/>
          </a:xfrm>
          <a:prstGeom prst="rect">
            <a:avLst/>
          </a:prstGeom>
        </p:spPr>
      </p:pic>
      <p:sp>
        <p:nvSpPr>
          <p:cNvPr id="2" name="Title 1"/>
          <p:cNvSpPr>
            <a:spLocks noGrp="1"/>
          </p:cNvSpPr>
          <p:nvPr>
            <p:ph type="ctrTitle" hasCustomPrompt="1"/>
          </p:nvPr>
        </p:nvSpPr>
        <p:spPr>
          <a:xfrm>
            <a:off x="685800" y="2324100"/>
            <a:ext cx="9144000" cy="1572399"/>
          </a:xfrm>
        </p:spPr>
        <p:txBody>
          <a:bodyPr anchor="b">
            <a:normAutofit/>
          </a:bodyPr>
          <a:lstStyle>
            <a:lvl1pPr algn="l">
              <a:defRPr sz="4000"/>
            </a:lvl1pPr>
          </a:lstStyle>
          <a:p>
            <a:r>
              <a:rPr lang="en-US" dirty="0"/>
              <a:t>Click to add title</a:t>
            </a:r>
          </a:p>
        </p:txBody>
      </p:sp>
      <p:sp>
        <p:nvSpPr>
          <p:cNvPr id="3" name="Subtitle 2"/>
          <p:cNvSpPr>
            <a:spLocks noGrp="1"/>
          </p:cNvSpPr>
          <p:nvPr>
            <p:ph type="subTitle" idx="1" hasCustomPrompt="1"/>
          </p:nvPr>
        </p:nvSpPr>
        <p:spPr>
          <a:xfrm>
            <a:off x="685800" y="4038600"/>
            <a:ext cx="9144000" cy="838200"/>
          </a:xfrm>
        </p:spPr>
        <p:txBody>
          <a:bodyPr lIns="0" tIns="0" rIns="0" bIns="0"/>
          <a:lstStyle>
            <a:lvl1pPr marL="0" indent="0" algn="l">
              <a:buNone/>
              <a:defRPr sz="2400" b="1">
                <a:solidFill>
                  <a:schemeClr val="accent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subtitle</a:t>
            </a:r>
          </a:p>
        </p:txBody>
      </p:sp>
      <p:sp>
        <p:nvSpPr>
          <p:cNvPr id="12" name="Text Placeholder 11"/>
          <p:cNvSpPr>
            <a:spLocks noGrp="1"/>
          </p:cNvSpPr>
          <p:nvPr>
            <p:ph type="body" sz="quarter" idx="13" hasCustomPrompt="1"/>
          </p:nvPr>
        </p:nvSpPr>
        <p:spPr>
          <a:xfrm>
            <a:off x="685800" y="4876800"/>
            <a:ext cx="5410200" cy="1333500"/>
          </a:xfrm>
        </p:spPr>
        <p:txBody>
          <a:bodyPr lIns="0" tIns="0" rIns="0" bIns="0">
            <a:normAutofit/>
          </a:bodyPr>
          <a:lstStyle>
            <a:lvl1pPr marL="0" indent="0">
              <a:lnSpc>
                <a:spcPct val="100000"/>
              </a:lnSpc>
              <a:spcBef>
                <a:spcPts val="0"/>
              </a:spcBef>
              <a:buNone/>
              <a:defRPr sz="1400">
                <a:solidFill>
                  <a:schemeClr val="accent2"/>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Name</a:t>
            </a:r>
            <a:br>
              <a:rPr lang="en-US" dirty="0"/>
            </a:br>
            <a:r>
              <a:rPr lang="en-US" dirty="0"/>
              <a:t>Title</a:t>
            </a:r>
            <a:br>
              <a:rPr lang="en-US" dirty="0"/>
            </a:br>
            <a:r>
              <a:rPr lang="en-US" dirty="0"/>
              <a:t>Contact information</a:t>
            </a:r>
          </a:p>
        </p:txBody>
      </p:sp>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7009" y="95382"/>
            <a:ext cx="3178301" cy="1309907"/>
          </a:xfrm>
          <a:prstGeom prst="rect">
            <a:avLst/>
          </a:prstGeom>
        </p:spPr>
      </p:pic>
    </p:spTree>
  </p:cSld>
  <p:clrMapOvr>
    <a:masterClrMapping/>
  </p:clrMapOvr>
  <p:extLst>
    <p:ext uri="{DCECCB84-F9BA-43D5-87BE-67443E8EF086}">
      <p15:sldGuideLst xmlns:p15="http://schemas.microsoft.com/office/powerpoint/2012/main">
        <p15:guide id="5" pos="432"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Four-Column Feature">
    <p:spTree>
      <p:nvGrpSpPr>
        <p:cNvPr id="1" name=""/>
        <p:cNvGrpSpPr/>
        <p:nvPr/>
      </p:nvGrpSpPr>
      <p:grpSpPr>
        <a:xfrm>
          <a:off x="0" y="0"/>
          <a:ext cx="0" cy="0"/>
          <a:chOff x="0" y="0"/>
          <a:chExt cx="0" cy="0"/>
        </a:xfrm>
      </p:grpSpPr>
      <p:sp>
        <p:nvSpPr>
          <p:cNvPr id="11" name="Content Placeholder 2"/>
          <p:cNvSpPr>
            <a:spLocks noGrp="1"/>
          </p:cNvSpPr>
          <p:nvPr>
            <p:ph idx="1" hasCustomPrompt="1"/>
          </p:nvPr>
        </p:nvSpPr>
        <p:spPr>
          <a:xfrm>
            <a:off x="952544" y="3938459"/>
            <a:ext cx="2301354" cy="1243142"/>
          </a:xfrm>
        </p:spPr>
        <p:txBody>
          <a:bodyPr>
            <a:normAutofit/>
          </a:bodyPr>
          <a:lstStyle>
            <a:lvl1pPr marL="0" indent="0">
              <a:spcBef>
                <a:spcPts val="600"/>
              </a:spcBef>
              <a:spcAft>
                <a:spcPts val="0"/>
              </a:spcAft>
              <a:buNone/>
              <a:defRPr sz="1400"/>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add text </a:t>
            </a:r>
          </a:p>
        </p:txBody>
      </p:sp>
      <p:sp>
        <p:nvSpPr>
          <p:cNvPr id="16" name="Text Placeholder 9"/>
          <p:cNvSpPr>
            <a:spLocks noGrp="1"/>
          </p:cNvSpPr>
          <p:nvPr>
            <p:ph type="body" sz="quarter" idx="16" hasCustomPrompt="1"/>
          </p:nvPr>
        </p:nvSpPr>
        <p:spPr>
          <a:xfrm>
            <a:off x="952501" y="3633658"/>
            <a:ext cx="2301386" cy="304800"/>
          </a:xfrm>
        </p:spPr>
        <p:txBody>
          <a:bodyPr anchor="t">
            <a:noAutofit/>
          </a:bodyPr>
          <a:lstStyle>
            <a:lvl1pPr marL="0" indent="0">
              <a:buNone/>
              <a:defRPr sz="1600" b="1" baseline="0">
                <a:solidFill>
                  <a:schemeClr val="accent2"/>
                </a:solidFill>
              </a:defRPr>
            </a:lvl1pPr>
            <a:lvl2pPr marL="457200" indent="0">
              <a:buNone/>
              <a:defRPr sz="1600" b="1">
                <a:solidFill>
                  <a:schemeClr val="accent3"/>
                </a:solidFill>
              </a:defRPr>
            </a:lvl2pPr>
            <a:lvl3pPr marL="914400" indent="0">
              <a:buNone/>
              <a:defRPr sz="1600" b="1">
                <a:solidFill>
                  <a:schemeClr val="accent3"/>
                </a:solidFill>
              </a:defRPr>
            </a:lvl3pPr>
            <a:lvl4pPr marL="1371600" indent="0">
              <a:buNone/>
              <a:defRPr sz="1600" b="1">
                <a:solidFill>
                  <a:schemeClr val="accent3"/>
                </a:solidFill>
              </a:defRPr>
            </a:lvl4pPr>
            <a:lvl5pPr marL="1828800" indent="0">
              <a:buNone/>
              <a:defRPr sz="1600" b="1">
                <a:solidFill>
                  <a:schemeClr val="accent3"/>
                </a:solidFill>
              </a:defRPr>
            </a:lvl5pPr>
          </a:lstStyle>
          <a:p>
            <a:pPr lvl="0"/>
            <a:r>
              <a:rPr lang="en-US" dirty="0"/>
              <a:t>Click to add heading</a:t>
            </a:r>
          </a:p>
        </p:txBody>
      </p:sp>
      <p:sp>
        <p:nvSpPr>
          <p:cNvPr id="22" name="Content Placeholder 2"/>
          <p:cNvSpPr>
            <a:spLocks noGrp="1"/>
          </p:cNvSpPr>
          <p:nvPr>
            <p:ph idx="17" hasCustomPrompt="1"/>
          </p:nvPr>
        </p:nvSpPr>
        <p:spPr>
          <a:xfrm>
            <a:off x="3592038" y="3938459"/>
            <a:ext cx="2332240" cy="1243142"/>
          </a:xfrm>
        </p:spPr>
        <p:txBody>
          <a:bodyPr>
            <a:normAutofit/>
          </a:bodyPr>
          <a:lstStyle>
            <a:lvl1pPr marL="0" indent="0">
              <a:spcBef>
                <a:spcPts val="600"/>
              </a:spcBef>
              <a:buNone/>
              <a:defRPr sz="1400"/>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add text </a:t>
            </a:r>
          </a:p>
        </p:txBody>
      </p:sp>
      <p:sp>
        <p:nvSpPr>
          <p:cNvPr id="23" name="Text Placeholder 9"/>
          <p:cNvSpPr>
            <a:spLocks noGrp="1"/>
          </p:cNvSpPr>
          <p:nvPr>
            <p:ph type="body" sz="quarter" idx="18" hasCustomPrompt="1"/>
          </p:nvPr>
        </p:nvSpPr>
        <p:spPr>
          <a:xfrm>
            <a:off x="3591980" y="3633658"/>
            <a:ext cx="2332272" cy="304800"/>
          </a:xfrm>
        </p:spPr>
        <p:txBody>
          <a:bodyPr anchor="t">
            <a:noAutofit/>
          </a:bodyPr>
          <a:lstStyle>
            <a:lvl1pPr marL="0" indent="0">
              <a:buNone/>
              <a:defRPr sz="1600" b="1" baseline="0">
                <a:solidFill>
                  <a:schemeClr val="accent2"/>
                </a:solidFill>
              </a:defRPr>
            </a:lvl1pPr>
            <a:lvl2pPr marL="457200" indent="0">
              <a:buNone/>
              <a:defRPr sz="1600" b="1">
                <a:solidFill>
                  <a:schemeClr val="accent3"/>
                </a:solidFill>
              </a:defRPr>
            </a:lvl2pPr>
            <a:lvl3pPr marL="914400" indent="0">
              <a:buNone/>
              <a:defRPr sz="1600" b="1">
                <a:solidFill>
                  <a:schemeClr val="accent3"/>
                </a:solidFill>
              </a:defRPr>
            </a:lvl3pPr>
            <a:lvl4pPr marL="1371600" indent="0">
              <a:buNone/>
              <a:defRPr sz="1600" b="1">
                <a:solidFill>
                  <a:schemeClr val="accent3"/>
                </a:solidFill>
              </a:defRPr>
            </a:lvl4pPr>
            <a:lvl5pPr marL="1828800" indent="0">
              <a:buNone/>
              <a:defRPr sz="1600" b="1">
                <a:solidFill>
                  <a:schemeClr val="accent3"/>
                </a:solidFill>
              </a:defRPr>
            </a:lvl5pPr>
          </a:lstStyle>
          <a:p>
            <a:pPr lvl="0"/>
            <a:r>
              <a:rPr lang="en-US" dirty="0"/>
              <a:t>Click to add heading</a:t>
            </a:r>
          </a:p>
        </p:txBody>
      </p:sp>
      <p:sp>
        <p:nvSpPr>
          <p:cNvPr id="24" name="Content Placeholder 2"/>
          <p:cNvSpPr>
            <a:spLocks noGrp="1"/>
          </p:cNvSpPr>
          <p:nvPr>
            <p:ph idx="19" hasCustomPrompt="1"/>
          </p:nvPr>
        </p:nvSpPr>
        <p:spPr>
          <a:xfrm>
            <a:off x="6260210" y="3938459"/>
            <a:ext cx="2302372" cy="1243142"/>
          </a:xfrm>
        </p:spPr>
        <p:txBody>
          <a:bodyPr>
            <a:normAutofit/>
          </a:bodyPr>
          <a:lstStyle>
            <a:lvl1pPr marL="0" indent="0">
              <a:spcBef>
                <a:spcPts val="600"/>
              </a:spcBef>
              <a:buNone/>
              <a:defRPr sz="1400"/>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add text </a:t>
            </a:r>
          </a:p>
        </p:txBody>
      </p:sp>
      <p:sp>
        <p:nvSpPr>
          <p:cNvPr id="25" name="Text Placeholder 9"/>
          <p:cNvSpPr>
            <a:spLocks noGrp="1"/>
          </p:cNvSpPr>
          <p:nvPr>
            <p:ph type="body" sz="quarter" idx="20" hasCustomPrompt="1"/>
          </p:nvPr>
        </p:nvSpPr>
        <p:spPr>
          <a:xfrm>
            <a:off x="6262343" y="3633658"/>
            <a:ext cx="2301386" cy="304800"/>
          </a:xfrm>
        </p:spPr>
        <p:txBody>
          <a:bodyPr anchor="t">
            <a:noAutofit/>
          </a:bodyPr>
          <a:lstStyle>
            <a:lvl1pPr marL="0" indent="0">
              <a:buNone/>
              <a:defRPr sz="1600" b="1" baseline="0">
                <a:solidFill>
                  <a:schemeClr val="accent2"/>
                </a:solidFill>
              </a:defRPr>
            </a:lvl1pPr>
            <a:lvl2pPr marL="457200" indent="0">
              <a:buNone/>
              <a:defRPr sz="1600" b="1">
                <a:solidFill>
                  <a:schemeClr val="accent3"/>
                </a:solidFill>
              </a:defRPr>
            </a:lvl2pPr>
            <a:lvl3pPr marL="914400" indent="0">
              <a:buNone/>
              <a:defRPr sz="1600" b="1">
                <a:solidFill>
                  <a:schemeClr val="accent3"/>
                </a:solidFill>
              </a:defRPr>
            </a:lvl3pPr>
            <a:lvl4pPr marL="1371600" indent="0">
              <a:buNone/>
              <a:defRPr sz="1600" b="1">
                <a:solidFill>
                  <a:schemeClr val="accent3"/>
                </a:solidFill>
              </a:defRPr>
            </a:lvl4pPr>
            <a:lvl5pPr marL="1828800" indent="0">
              <a:buNone/>
              <a:defRPr sz="1600" b="1">
                <a:solidFill>
                  <a:schemeClr val="accent3"/>
                </a:solidFill>
              </a:defRPr>
            </a:lvl5pPr>
          </a:lstStyle>
          <a:p>
            <a:pPr lvl="0"/>
            <a:r>
              <a:rPr lang="en-US" dirty="0"/>
              <a:t>Click to add heading</a:t>
            </a:r>
          </a:p>
        </p:txBody>
      </p:sp>
      <p:sp>
        <p:nvSpPr>
          <p:cNvPr id="9" name="Picture Placeholder 8"/>
          <p:cNvSpPr>
            <a:spLocks noGrp="1"/>
          </p:cNvSpPr>
          <p:nvPr>
            <p:ph type="pic" sz="quarter" idx="21" hasCustomPrompt="1"/>
          </p:nvPr>
        </p:nvSpPr>
        <p:spPr>
          <a:xfrm>
            <a:off x="952500" y="1185550"/>
            <a:ext cx="2301389" cy="2228937"/>
          </a:xfrm>
          <a:solidFill>
            <a:schemeClr val="bg1">
              <a:lumMod val="85000"/>
            </a:schemeClr>
          </a:solidFill>
        </p:spPr>
        <p:txBody>
          <a:bodyPr anchor="ctr"/>
          <a:lstStyle>
            <a:lvl1pPr marL="0" indent="0" algn="ctr">
              <a:buNone/>
              <a:defRPr/>
            </a:lvl1pPr>
          </a:lstStyle>
          <a:p>
            <a:r>
              <a:rPr lang="en-US" dirty="0"/>
              <a:t>Click to add image</a:t>
            </a:r>
          </a:p>
        </p:txBody>
      </p:sp>
      <p:sp>
        <p:nvSpPr>
          <p:cNvPr id="27" name="Picture Placeholder 8"/>
          <p:cNvSpPr>
            <a:spLocks noGrp="1"/>
          </p:cNvSpPr>
          <p:nvPr>
            <p:ph type="pic" sz="quarter" idx="22" hasCustomPrompt="1"/>
          </p:nvPr>
        </p:nvSpPr>
        <p:spPr>
          <a:xfrm>
            <a:off x="3591975" y="1185550"/>
            <a:ext cx="2332275" cy="2228937"/>
          </a:xfrm>
          <a:solidFill>
            <a:schemeClr val="bg1">
              <a:lumMod val="85000"/>
            </a:schemeClr>
          </a:solidFill>
        </p:spPr>
        <p:txBody>
          <a:bodyPr anchor="ctr"/>
          <a:lstStyle>
            <a:lvl1pPr marL="0" indent="0" algn="ctr">
              <a:buNone/>
              <a:defRPr/>
            </a:lvl1pPr>
          </a:lstStyle>
          <a:p>
            <a:r>
              <a:rPr lang="en-US" dirty="0"/>
              <a:t>Click to add image</a:t>
            </a:r>
          </a:p>
        </p:txBody>
      </p:sp>
      <p:sp>
        <p:nvSpPr>
          <p:cNvPr id="28" name="Picture Placeholder 8"/>
          <p:cNvSpPr>
            <a:spLocks noGrp="1"/>
          </p:cNvSpPr>
          <p:nvPr>
            <p:ph type="pic" sz="quarter" idx="23" hasCustomPrompt="1"/>
          </p:nvPr>
        </p:nvSpPr>
        <p:spPr>
          <a:xfrm>
            <a:off x="6262335" y="1185550"/>
            <a:ext cx="2301389" cy="2228937"/>
          </a:xfrm>
          <a:solidFill>
            <a:schemeClr val="bg1">
              <a:lumMod val="85000"/>
            </a:schemeClr>
          </a:solidFill>
        </p:spPr>
        <p:txBody>
          <a:bodyPr anchor="ctr"/>
          <a:lstStyle>
            <a:lvl1pPr marL="0" indent="0" algn="ctr">
              <a:buNone/>
              <a:defRPr/>
            </a:lvl1pPr>
          </a:lstStyle>
          <a:p>
            <a:r>
              <a:rPr lang="en-US" dirty="0"/>
              <a:t>Click to add image</a:t>
            </a:r>
          </a:p>
        </p:txBody>
      </p:sp>
      <p:sp>
        <p:nvSpPr>
          <p:cNvPr id="18" name="Title 1"/>
          <p:cNvSpPr>
            <a:spLocks noGrp="1"/>
          </p:cNvSpPr>
          <p:nvPr>
            <p:ph type="title" hasCustomPrompt="1"/>
          </p:nvPr>
        </p:nvSpPr>
        <p:spPr>
          <a:xfrm>
            <a:off x="457200" y="419100"/>
            <a:ext cx="11277600" cy="766450"/>
          </a:xfrm>
        </p:spPr>
        <p:txBody>
          <a:bodyPr/>
          <a:lstStyle/>
          <a:p>
            <a:r>
              <a:rPr lang="en-US" dirty="0"/>
              <a:t>Click to add title</a:t>
            </a:r>
          </a:p>
        </p:txBody>
      </p:sp>
      <p:sp>
        <p:nvSpPr>
          <p:cNvPr id="29" name="Content Placeholder 2"/>
          <p:cNvSpPr>
            <a:spLocks noGrp="1"/>
          </p:cNvSpPr>
          <p:nvPr>
            <p:ph idx="27" hasCustomPrompt="1"/>
          </p:nvPr>
        </p:nvSpPr>
        <p:spPr>
          <a:xfrm>
            <a:off x="8899761" y="3938459"/>
            <a:ext cx="2338690" cy="1243142"/>
          </a:xfrm>
        </p:spPr>
        <p:txBody>
          <a:bodyPr>
            <a:normAutofit/>
          </a:bodyPr>
          <a:lstStyle>
            <a:lvl1pPr marL="0" indent="0">
              <a:spcBef>
                <a:spcPts val="600"/>
              </a:spcBef>
              <a:buNone/>
              <a:defRPr sz="1400"/>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add text </a:t>
            </a:r>
          </a:p>
        </p:txBody>
      </p:sp>
      <p:sp>
        <p:nvSpPr>
          <p:cNvPr id="30" name="Text Placeholder 9"/>
          <p:cNvSpPr>
            <a:spLocks noGrp="1"/>
          </p:cNvSpPr>
          <p:nvPr>
            <p:ph type="body" sz="quarter" idx="28" hasCustomPrompt="1"/>
          </p:nvPr>
        </p:nvSpPr>
        <p:spPr>
          <a:xfrm>
            <a:off x="8901816" y="3633658"/>
            <a:ext cx="2337688" cy="304800"/>
          </a:xfrm>
        </p:spPr>
        <p:txBody>
          <a:bodyPr anchor="t">
            <a:noAutofit/>
          </a:bodyPr>
          <a:lstStyle>
            <a:lvl1pPr marL="0" indent="0">
              <a:buNone/>
              <a:defRPr sz="1600" b="1" baseline="0">
                <a:solidFill>
                  <a:schemeClr val="accent2"/>
                </a:solidFill>
              </a:defRPr>
            </a:lvl1pPr>
            <a:lvl2pPr marL="457200" indent="0">
              <a:buNone/>
              <a:defRPr sz="1600" b="1">
                <a:solidFill>
                  <a:schemeClr val="accent3"/>
                </a:solidFill>
              </a:defRPr>
            </a:lvl2pPr>
            <a:lvl3pPr marL="914400" indent="0">
              <a:buNone/>
              <a:defRPr sz="1600" b="1">
                <a:solidFill>
                  <a:schemeClr val="accent3"/>
                </a:solidFill>
              </a:defRPr>
            </a:lvl3pPr>
            <a:lvl4pPr marL="1371600" indent="0">
              <a:buNone/>
              <a:defRPr sz="1600" b="1">
                <a:solidFill>
                  <a:schemeClr val="accent3"/>
                </a:solidFill>
              </a:defRPr>
            </a:lvl4pPr>
            <a:lvl5pPr marL="1828800" indent="0">
              <a:buNone/>
              <a:defRPr sz="1600" b="1">
                <a:solidFill>
                  <a:schemeClr val="accent3"/>
                </a:solidFill>
              </a:defRPr>
            </a:lvl5pPr>
          </a:lstStyle>
          <a:p>
            <a:pPr lvl="0"/>
            <a:r>
              <a:rPr lang="en-US" dirty="0"/>
              <a:t>Click to add heading</a:t>
            </a:r>
          </a:p>
        </p:txBody>
      </p:sp>
      <p:sp>
        <p:nvSpPr>
          <p:cNvPr id="31" name="Picture Placeholder 8"/>
          <p:cNvSpPr>
            <a:spLocks noGrp="1"/>
          </p:cNvSpPr>
          <p:nvPr>
            <p:ph type="pic" sz="quarter" idx="29" hasCustomPrompt="1"/>
          </p:nvPr>
        </p:nvSpPr>
        <p:spPr>
          <a:xfrm>
            <a:off x="8901808" y="1185550"/>
            <a:ext cx="2337691" cy="2228937"/>
          </a:xfrm>
          <a:solidFill>
            <a:schemeClr val="bg1">
              <a:lumMod val="85000"/>
            </a:schemeClr>
          </a:solidFill>
        </p:spPr>
        <p:txBody>
          <a:bodyPr anchor="ctr"/>
          <a:lstStyle>
            <a:lvl1pPr marL="0" indent="0" algn="ctr">
              <a:buNone/>
              <a:defRPr/>
            </a:lvl1pPr>
          </a:lstStyle>
          <a:p>
            <a:r>
              <a:rPr lang="en-US" dirty="0"/>
              <a:t>Click to add image</a:t>
            </a:r>
          </a:p>
        </p:txBody>
      </p:sp>
      <p:sp>
        <p:nvSpPr>
          <p:cNvPr id="19" name="Text Placeholder 12"/>
          <p:cNvSpPr>
            <a:spLocks noGrp="1"/>
          </p:cNvSpPr>
          <p:nvPr>
            <p:ph type="body" sz="quarter" idx="14" hasCustomPrompt="1"/>
          </p:nvPr>
        </p:nvSpPr>
        <p:spPr>
          <a:xfrm>
            <a:off x="952500" y="5548312"/>
            <a:ext cx="10286999" cy="661988"/>
          </a:xfrm>
          <a:solidFill>
            <a:schemeClr val="accent2"/>
          </a:solidFill>
          <a:ln w="19050">
            <a:noFill/>
          </a:ln>
        </p:spPr>
        <p:txBody>
          <a:bodyPr anchor="ctr">
            <a:noAutofit/>
          </a:bodyPr>
          <a:lstStyle>
            <a:lvl1pPr marL="0" indent="0" algn="ctr">
              <a:buNone/>
              <a:defRPr sz="1800" b="1">
                <a:solidFill>
                  <a:schemeClr val="bg1"/>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stStyle>
          <a:p>
            <a:pPr lvl="0"/>
            <a:r>
              <a:rPr lang="en-US" dirty="0"/>
              <a:t>Click to add callout text</a:t>
            </a:r>
          </a:p>
        </p:txBody>
      </p:sp>
      <p:sp>
        <p:nvSpPr>
          <p:cNvPr id="13" name="Date Placeholder 12"/>
          <p:cNvSpPr>
            <a:spLocks noGrp="1"/>
          </p:cNvSpPr>
          <p:nvPr>
            <p:ph type="dt" sz="half" idx="30"/>
          </p:nvPr>
        </p:nvSpPr>
        <p:spPr/>
        <p:txBody>
          <a:bodyPr/>
          <a:lstStyle/>
          <a:p>
            <a:r>
              <a:rPr lang="en-US"/>
              <a:t>Oct 12-13, 2023</a:t>
            </a:r>
            <a:endParaRPr lang="en-US" dirty="0"/>
          </a:p>
        </p:txBody>
      </p:sp>
      <p:sp>
        <p:nvSpPr>
          <p:cNvPr id="14" name="Footer Placeholder 13"/>
          <p:cNvSpPr>
            <a:spLocks noGrp="1"/>
          </p:cNvSpPr>
          <p:nvPr>
            <p:ph type="ftr" sz="quarter" idx="31"/>
          </p:nvPr>
        </p:nvSpPr>
        <p:spPr/>
        <p:txBody>
          <a:bodyPr/>
          <a:lstStyle/>
          <a:p>
            <a:r>
              <a:rPr lang="en-US"/>
              <a:t>How HAPI Relates to Access and Discoverability</a:t>
            </a:r>
            <a:endParaRPr lang="en-US" dirty="0"/>
          </a:p>
        </p:txBody>
      </p:sp>
      <p:sp>
        <p:nvSpPr>
          <p:cNvPr id="15" name="Slide Number Placeholder 14"/>
          <p:cNvSpPr>
            <a:spLocks noGrp="1"/>
          </p:cNvSpPr>
          <p:nvPr>
            <p:ph type="sldNum" sz="quarter" idx="32"/>
          </p:nvPr>
        </p:nvSpPr>
        <p:spPr/>
        <p:txBody>
          <a:bodyPr/>
          <a:lstStyle/>
          <a:p>
            <a:fld id="{4EBCDCBD-78E1-0D41-A999-31B5EBF8E02C}" type="slidenum">
              <a:rPr lang="en-US" smtClean="0"/>
              <a:pPr/>
              <a:t>‹#›</a:t>
            </a:fld>
            <a:endParaRPr lang="en-US" dirty="0"/>
          </a:p>
        </p:txBody>
      </p:sp>
    </p:spTree>
  </p:cSld>
  <p:clrMapOvr>
    <a:masterClrMapping/>
  </p:clrMapOvr>
  <p:extLst>
    <p:ext uri="{DCECCB84-F9BA-43D5-87BE-67443E8EF086}">
      <p15:sldGuideLst xmlns:p15="http://schemas.microsoft.com/office/powerpoint/2012/main"/>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Four-Column Feature, Subtitle">
    <p:spTree>
      <p:nvGrpSpPr>
        <p:cNvPr id="1" name=""/>
        <p:cNvGrpSpPr/>
        <p:nvPr/>
      </p:nvGrpSpPr>
      <p:grpSpPr>
        <a:xfrm>
          <a:off x="0" y="0"/>
          <a:ext cx="0" cy="0"/>
          <a:chOff x="0" y="0"/>
          <a:chExt cx="0" cy="0"/>
        </a:xfrm>
      </p:grpSpPr>
      <p:sp>
        <p:nvSpPr>
          <p:cNvPr id="11" name="Content Placeholder 2"/>
          <p:cNvSpPr>
            <a:spLocks noGrp="1"/>
          </p:cNvSpPr>
          <p:nvPr>
            <p:ph idx="1" hasCustomPrompt="1"/>
          </p:nvPr>
        </p:nvSpPr>
        <p:spPr>
          <a:xfrm>
            <a:off x="952544" y="4216231"/>
            <a:ext cx="2301354" cy="965370"/>
          </a:xfrm>
        </p:spPr>
        <p:txBody>
          <a:bodyPr>
            <a:normAutofit/>
          </a:bodyPr>
          <a:lstStyle>
            <a:lvl1pPr marL="0" indent="0">
              <a:spcBef>
                <a:spcPts val="600"/>
              </a:spcBef>
              <a:spcAft>
                <a:spcPts val="0"/>
              </a:spcAft>
              <a:buNone/>
              <a:defRPr sz="1400"/>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add text </a:t>
            </a:r>
          </a:p>
        </p:txBody>
      </p:sp>
      <p:sp>
        <p:nvSpPr>
          <p:cNvPr id="16" name="Text Placeholder 9"/>
          <p:cNvSpPr>
            <a:spLocks noGrp="1"/>
          </p:cNvSpPr>
          <p:nvPr>
            <p:ph type="body" sz="quarter" idx="16" hasCustomPrompt="1"/>
          </p:nvPr>
        </p:nvSpPr>
        <p:spPr>
          <a:xfrm>
            <a:off x="952501" y="3911430"/>
            <a:ext cx="2301386" cy="304800"/>
          </a:xfrm>
        </p:spPr>
        <p:txBody>
          <a:bodyPr anchor="t">
            <a:noAutofit/>
          </a:bodyPr>
          <a:lstStyle>
            <a:lvl1pPr marL="0" indent="0">
              <a:buNone/>
              <a:defRPr sz="1600" b="1" baseline="0">
                <a:solidFill>
                  <a:schemeClr val="accent2"/>
                </a:solidFill>
              </a:defRPr>
            </a:lvl1pPr>
            <a:lvl2pPr marL="457200" indent="0">
              <a:buNone/>
              <a:defRPr sz="1600" b="1">
                <a:solidFill>
                  <a:schemeClr val="accent3"/>
                </a:solidFill>
              </a:defRPr>
            </a:lvl2pPr>
            <a:lvl3pPr marL="914400" indent="0">
              <a:buNone/>
              <a:defRPr sz="1600" b="1">
                <a:solidFill>
                  <a:schemeClr val="accent3"/>
                </a:solidFill>
              </a:defRPr>
            </a:lvl3pPr>
            <a:lvl4pPr marL="1371600" indent="0">
              <a:buNone/>
              <a:defRPr sz="1600" b="1">
                <a:solidFill>
                  <a:schemeClr val="accent3"/>
                </a:solidFill>
              </a:defRPr>
            </a:lvl4pPr>
            <a:lvl5pPr marL="1828800" indent="0">
              <a:buNone/>
              <a:defRPr sz="1600" b="1">
                <a:solidFill>
                  <a:schemeClr val="accent3"/>
                </a:solidFill>
              </a:defRPr>
            </a:lvl5pPr>
          </a:lstStyle>
          <a:p>
            <a:pPr lvl="0"/>
            <a:r>
              <a:rPr lang="en-US" dirty="0"/>
              <a:t>Click to add heading</a:t>
            </a:r>
          </a:p>
        </p:txBody>
      </p:sp>
      <p:sp>
        <p:nvSpPr>
          <p:cNvPr id="22" name="Content Placeholder 2"/>
          <p:cNvSpPr>
            <a:spLocks noGrp="1"/>
          </p:cNvSpPr>
          <p:nvPr>
            <p:ph idx="17" hasCustomPrompt="1"/>
          </p:nvPr>
        </p:nvSpPr>
        <p:spPr>
          <a:xfrm>
            <a:off x="3592038" y="4216231"/>
            <a:ext cx="2332240" cy="965370"/>
          </a:xfrm>
        </p:spPr>
        <p:txBody>
          <a:bodyPr>
            <a:normAutofit/>
          </a:bodyPr>
          <a:lstStyle>
            <a:lvl1pPr marL="0" indent="0">
              <a:spcBef>
                <a:spcPts val="600"/>
              </a:spcBef>
              <a:buNone/>
              <a:defRPr sz="1400"/>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add text </a:t>
            </a:r>
          </a:p>
        </p:txBody>
      </p:sp>
      <p:sp>
        <p:nvSpPr>
          <p:cNvPr id="23" name="Text Placeholder 9"/>
          <p:cNvSpPr>
            <a:spLocks noGrp="1"/>
          </p:cNvSpPr>
          <p:nvPr>
            <p:ph type="body" sz="quarter" idx="18" hasCustomPrompt="1"/>
          </p:nvPr>
        </p:nvSpPr>
        <p:spPr>
          <a:xfrm>
            <a:off x="3591980" y="3911430"/>
            <a:ext cx="2332272" cy="304800"/>
          </a:xfrm>
        </p:spPr>
        <p:txBody>
          <a:bodyPr anchor="t">
            <a:noAutofit/>
          </a:bodyPr>
          <a:lstStyle>
            <a:lvl1pPr marL="0" indent="0">
              <a:buNone/>
              <a:defRPr sz="1600" b="1" baseline="0">
                <a:solidFill>
                  <a:schemeClr val="accent2"/>
                </a:solidFill>
              </a:defRPr>
            </a:lvl1pPr>
            <a:lvl2pPr marL="457200" indent="0">
              <a:buNone/>
              <a:defRPr sz="1600" b="1">
                <a:solidFill>
                  <a:schemeClr val="accent3"/>
                </a:solidFill>
              </a:defRPr>
            </a:lvl2pPr>
            <a:lvl3pPr marL="914400" indent="0">
              <a:buNone/>
              <a:defRPr sz="1600" b="1">
                <a:solidFill>
                  <a:schemeClr val="accent3"/>
                </a:solidFill>
              </a:defRPr>
            </a:lvl3pPr>
            <a:lvl4pPr marL="1371600" indent="0">
              <a:buNone/>
              <a:defRPr sz="1600" b="1">
                <a:solidFill>
                  <a:schemeClr val="accent3"/>
                </a:solidFill>
              </a:defRPr>
            </a:lvl4pPr>
            <a:lvl5pPr marL="1828800" indent="0">
              <a:buNone/>
              <a:defRPr sz="1600" b="1">
                <a:solidFill>
                  <a:schemeClr val="accent3"/>
                </a:solidFill>
              </a:defRPr>
            </a:lvl5pPr>
          </a:lstStyle>
          <a:p>
            <a:pPr lvl="0"/>
            <a:r>
              <a:rPr lang="en-US" dirty="0"/>
              <a:t>Click to add heading</a:t>
            </a:r>
          </a:p>
        </p:txBody>
      </p:sp>
      <p:sp>
        <p:nvSpPr>
          <p:cNvPr id="24" name="Content Placeholder 2"/>
          <p:cNvSpPr>
            <a:spLocks noGrp="1"/>
          </p:cNvSpPr>
          <p:nvPr>
            <p:ph idx="19" hasCustomPrompt="1"/>
          </p:nvPr>
        </p:nvSpPr>
        <p:spPr>
          <a:xfrm>
            <a:off x="6260210" y="4216231"/>
            <a:ext cx="2302372" cy="965370"/>
          </a:xfrm>
        </p:spPr>
        <p:txBody>
          <a:bodyPr>
            <a:normAutofit/>
          </a:bodyPr>
          <a:lstStyle>
            <a:lvl1pPr marL="0" indent="0">
              <a:spcBef>
                <a:spcPts val="600"/>
              </a:spcBef>
              <a:buNone/>
              <a:defRPr sz="1400"/>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add text </a:t>
            </a:r>
          </a:p>
        </p:txBody>
      </p:sp>
      <p:sp>
        <p:nvSpPr>
          <p:cNvPr id="25" name="Text Placeholder 9"/>
          <p:cNvSpPr>
            <a:spLocks noGrp="1"/>
          </p:cNvSpPr>
          <p:nvPr>
            <p:ph type="body" sz="quarter" idx="20" hasCustomPrompt="1"/>
          </p:nvPr>
        </p:nvSpPr>
        <p:spPr>
          <a:xfrm>
            <a:off x="6262343" y="3911430"/>
            <a:ext cx="2301386" cy="304800"/>
          </a:xfrm>
        </p:spPr>
        <p:txBody>
          <a:bodyPr anchor="t">
            <a:noAutofit/>
          </a:bodyPr>
          <a:lstStyle>
            <a:lvl1pPr marL="0" indent="0">
              <a:buNone/>
              <a:defRPr sz="1600" b="1" baseline="0">
                <a:solidFill>
                  <a:schemeClr val="accent2"/>
                </a:solidFill>
              </a:defRPr>
            </a:lvl1pPr>
            <a:lvl2pPr marL="457200" indent="0">
              <a:buNone/>
              <a:defRPr sz="1600" b="1">
                <a:solidFill>
                  <a:schemeClr val="accent3"/>
                </a:solidFill>
              </a:defRPr>
            </a:lvl2pPr>
            <a:lvl3pPr marL="914400" indent="0">
              <a:buNone/>
              <a:defRPr sz="1600" b="1">
                <a:solidFill>
                  <a:schemeClr val="accent3"/>
                </a:solidFill>
              </a:defRPr>
            </a:lvl3pPr>
            <a:lvl4pPr marL="1371600" indent="0">
              <a:buNone/>
              <a:defRPr sz="1600" b="1">
                <a:solidFill>
                  <a:schemeClr val="accent3"/>
                </a:solidFill>
              </a:defRPr>
            </a:lvl4pPr>
            <a:lvl5pPr marL="1828800" indent="0">
              <a:buNone/>
              <a:defRPr sz="1600" b="1">
                <a:solidFill>
                  <a:schemeClr val="accent3"/>
                </a:solidFill>
              </a:defRPr>
            </a:lvl5pPr>
          </a:lstStyle>
          <a:p>
            <a:pPr lvl="0"/>
            <a:r>
              <a:rPr lang="en-US" dirty="0"/>
              <a:t>Click to add heading</a:t>
            </a:r>
          </a:p>
        </p:txBody>
      </p:sp>
      <p:sp>
        <p:nvSpPr>
          <p:cNvPr id="9" name="Picture Placeholder 8"/>
          <p:cNvSpPr>
            <a:spLocks noGrp="1"/>
          </p:cNvSpPr>
          <p:nvPr>
            <p:ph type="pic" sz="quarter" idx="21" hasCustomPrompt="1"/>
          </p:nvPr>
        </p:nvSpPr>
        <p:spPr>
          <a:xfrm>
            <a:off x="952500" y="1485900"/>
            <a:ext cx="2301389" cy="2228937"/>
          </a:xfrm>
          <a:solidFill>
            <a:schemeClr val="bg1">
              <a:lumMod val="85000"/>
            </a:schemeClr>
          </a:solidFill>
        </p:spPr>
        <p:txBody>
          <a:bodyPr anchor="ctr"/>
          <a:lstStyle>
            <a:lvl1pPr marL="0" indent="0" algn="ctr">
              <a:buNone/>
              <a:defRPr/>
            </a:lvl1pPr>
          </a:lstStyle>
          <a:p>
            <a:r>
              <a:rPr lang="en-US" dirty="0"/>
              <a:t>Click to add image</a:t>
            </a:r>
          </a:p>
        </p:txBody>
      </p:sp>
      <p:sp>
        <p:nvSpPr>
          <p:cNvPr id="27" name="Picture Placeholder 8"/>
          <p:cNvSpPr>
            <a:spLocks noGrp="1"/>
          </p:cNvSpPr>
          <p:nvPr>
            <p:ph type="pic" sz="quarter" idx="22" hasCustomPrompt="1"/>
          </p:nvPr>
        </p:nvSpPr>
        <p:spPr>
          <a:xfrm>
            <a:off x="3591975" y="1485900"/>
            <a:ext cx="2332275" cy="2228937"/>
          </a:xfrm>
          <a:solidFill>
            <a:schemeClr val="bg1">
              <a:lumMod val="85000"/>
            </a:schemeClr>
          </a:solidFill>
        </p:spPr>
        <p:txBody>
          <a:bodyPr anchor="ctr"/>
          <a:lstStyle>
            <a:lvl1pPr marL="0" indent="0" algn="ctr">
              <a:buNone/>
              <a:defRPr/>
            </a:lvl1pPr>
          </a:lstStyle>
          <a:p>
            <a:r>
              <a:rPr lang="en-US" dirty="0"/>
              <a:t>Click to add image</a:t>
            </a:r>
          </a:p>
        </p:txBody>
      </p:sp>
      <p:sp>
        <p:nvSpPr>
          <p:cNvPr id="28" name="Picture Placeholder 8"/>
          <p:cNvSpPr>
            <a:spLocks noGrp="1"/>
          </p:cNvSpPr>
          <p:nvPr>
            <p:ph type="pic" sz="quarter" idx="23" hasCustomPrompt="1"/>
          </p:nvPr>
        </p:nvSpPr>
        <p:spPr>
          <a:xfrm>
            <a:off x="6262335" y="1485900"/>
            <a:ext cx="2301389" cy="2228937"/>
          </a:xfrm>
          <a:solidFill>
            <a:schemeClr val="bg1">
              <a:lumMod val="85000"/>
            </a:schemeClr>
          </a:solidFill>
        </p:spPr>
        <p:txBody>
          <a:bodyPr anchor="ctr"/>
          <a:lstStyle>
            <a:lvl1pPr marL="0" indent="0" algn="ctr">
              <a:buNone/>
              <a:defRPr/>
            </a:lvl1pPr>
          </a:lstStyle>
          <a:p>
            <a:r>
              <a:rPr lang="en-US" dirty="0"/>
              <a:t>Click to add image</a:t>
            </a:r>
          </a:p>
        </p:txBody>
      </p:sp>
      <p:sp>
        <p:nvSpPr>
          <p:cNvPr id="29" name="Content Placeholder 2"/>
          <p:cNvSpPr>
            <a:spLocks noGrp="1"/>
          </p:cNvSpPr>
          <p:nvPr>
            <p:ph idx="27" hasCustomPrompt="1"/>
          </p:nvPr>
        </p:nvSpPr>
        <p:spPr>
          <a:xfrm>
            <a:off x="8899761" y="4216231"/>
            <a:ext cx="2338690" cy="965370"/>
          </a:xfrm>
        </p:spPr>
        <p:txBody>
          <a:bodyPr>
            <a:normAutofit/>
          </a:bodyPr>
          <a:lstStyle>
            <a:lvl1pPr marL="0" indent="0">
              <a:spcBef>
                <a:spcPts val="600"/>
              </a:spcBef>
              <a:buNone/>
              <a:defRPr sz="1400"/>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add text </a:t>
            </a:r>
          </a:p>
        </p:txBody>
      </p:sp>
      <p:sp>
        <p:nvSpPr>
          <p:cNvPr id="30" name="Text Placeholder 9"/>
          <p:cNvSpPr>
            <a:spLocks noGrp="1"/>
          </p:cNvSpPr>
          <p:nvPr>
            <p:ph type="body" sz="quarter" idx="28" hasCustomPrompt="1"/>
          </p:nvPr>
        </p:nvSpPr>
        <p:spPr>
          <a:xfrm>
            <a:off x="8901816" y="3911430"/>
            <a:ext cx="2337688" cy="304800"/>
          </a:xfrm>
        </p:spPr>
        <p:txBody>
          <a:bodyPr anchor="t">
            <a:noAutofit/>
          </a:bodyPr>
          <a:lstStyle>
            <a:lvl1pPr marL="0" indent="0">
              <a:buNone/>
              <a:defRPr sz="1600" b="1" baseline="0">
                <a:solidFill>
                  <a:schemeClr val="accent2"/>
                </a:solidFill>
              </a:defRPr>
            </a:lvl1pPr>
            <a:lvl2pPr marL="457200" indent="0">
              <a:buNone/>
              <a:defRPr sz="1600" b="1">
                <a:solidFill>
                  <a:schemeClr val="accent3"/>
                </a:solidFill>
              </a:defRPr>
            </a:lvl2pPr>
            <a:lvl3pPr marL="914400" indent="0">
              <a:buNone/>
              <a:defRPr sz="1600" b="1">
                <a:solidFill>
                  <a:schemeClr val="accent3"/>
                </a:solidFill>
              </a:defRPr>
            </a:lvl3pPr>
            <a:lvl4pPr marL="1371600" indent="0">
              <a:buNone/>
              <a:defRPr sz="1600" b="1">
                <a:solidFill>
                  <a:schemeClr val="accent3"/>
                </a:solidFill>
              </a:defRPr>
            </a:lvl4pPr>
            <a:lvl5pPr marL="1828800" indent="0">
              <a:buNone/>
              <a:defRPr sz="1600" b="1">
                <a:solidFill>
                  <a:schemeClr val="accent3"/>
                </a:solidFill>
              </a:defRPr>
            </a:lvl5pPr>
          </a:lstStyle>
          <a:p>
            <a:pPr lvl="0"/>
            <a:r>
              <a:rPr lang="en-US" dirty="0"/>
              <a:t>Click to add heading</a:t>
            </a:r>
          </a:p>
        </p:txBody>
      </p:sp>
      <p:sp>
        <p:nvSpPr>
          <p:cNvPr id="31" name="Picture Placeholder 8"/>
          <p:cNvSpPr>
            <a:spLocks noGrp="1"/>
          </p:cNvSpPr>
          <p:nvPr>
            <p:ph type="pic" sz="quarter" idx="29" hasCustomPrompt="1"/>
          </p:nvPr>
        </p:nvSpPr>
        <p:spPr>
          <a:xfrm>
            <a:off x="8901808" y="1485900"/>
            <a:ext cx="2337691" cy="2228937"/>
          </a:xfrm>
          <a:solidFill>
            <a:schemeClr val="bg1">
              <a:lumMod val="85000"/>
            </a:schemeClr>
          </a:solidFill>
        </p:spPr>
        <p:txBody>
          <a:bodyPr anchor="ctr"/>
          <a:lstStyle>
            <a:lvl1pPr marL="0" indent="0" algn="ctr">
              <a:buNone/>
              <a:defRPr/>
            </a:lvl1pPr>
          </a:lstStyle>
          <a:p>
            <a:r>
              <a:rPr lang="en-US" dirty="0"/>
              <a:t>Click to add image</a:t>
            </a:r>
          </a:p>
        </p:txBody>
      </p:sp>
      <p:sp>
        <p:nvSpPr>
          <p:cNvPr id="19" name="Title 1"/>
          <p:cNvSpPr>
            <a:spLocks noGrp="1"/>
          </p:cNvSpPr>
          <p:nvPr>
            <p:ph type="title" hasCustomPrompt="1"/>
          </p:nvPr>
        </p:nvSpPr>
        <p:spPr>
          <a:xfrm>
            <a:off x="457200" y="419100"/>
            <a:ext cx="11277600" cy="342899"/>
          </a:xfrm>
        </p:spPr>
        <p:txBody>
          <a:bodyPr>
            <a:noAutofit/>
          </a:bodyPr>
          <a:lstStyle>
            <a:lvl1pPr>
              <a:defRPr sz="2800"/>
            </a:lvl1pPr>
          </a:lstStyle>
          <a:p>
            <a:r>
              <a:rPr lang="en-US" dirty="0"/>
              <a:t>Click to add title </a:t>
            </a:r>
          </a:p>
        </p:txBody>
      </p:sp>
      <p:sp>
        <p:nvSpPr>
          <p:cNvPr id="20" name="Text Placeholder 8"/>
          <p:cNvSpPr>
            <a:spLocks noGrp="1"/>
          </p:cNvSpPr>
          <p:nvPr>
            <p:ph type="body" sz="quarter" idx="13" hasCustomPrompt="1"/>
          </p:nvPr>
        </p:nvSpPr>
        <p:spPr>
          <a:xfrm>
            <a:off x="457200" y="801380"/>
            <a:ext cx="11277600" cy="379720"/>
          </a:xfrm>
        </p:spPr>
        <p:txBody>
          <a:bodyPr>
            <a:normAutofit/>
          </a:bodyPr>
          <a:lstStyle>
            <a:lvl1pPr marL="0" indent="0">
              <a:buNone/>
              <a:defRPr sz="2000" baseline="0">
                <a:solidFill>
                  <a:schemeClr val="tx2">
                    <a:lumMod val="60000"/>
                    <a:lumOff val="40000"/>
                  </a:schemeClr>
                </a:solidFill>
              </a:defRPr>
            </a:lvl1pPr>
          </a:lstStyle>
          <a:p>
            <a:r>
              <a:rPr lang="en-US" sz="2000" b="0" dirty="0"/>
              <a:t>Click to add subtitle</a:t>
            </a:r>
            <a:endParaRPr lang="en-US" sz="1600" b="0" dirty="0"/>
          </a:p>
        </p:txBody>
      </p:sp>
      <p:sp>
        <p:nvSpPr>
          <p:cNvPr id="21" name="Text Placeholder 12"/>
          <p:cNvSpPr>
            <a:spLocks noGrp="1"/>
          </p:cNvSpPr>
          <p:nvPr>
            <p:ph type="body" sz="quarter" idx="14" hasCustomPrompt="1"/>
          </p:nvPr>
        </p:nvSpPr>
        <p:spPr>
          <a:xfrm>
            <a:off x="952500" y="5548312"/>
            <a:ext cx="10286999" cy="661988"/>
          </a:xfrm>
          <a:solidFill>
            <a:schemeClr val="accent2"/>
          </a:solidFill>
          <a:ln w="19050">
            <a:noFill/>
          </a:ln>
        </p:spPr>
        <p:txBody>
          <a:bodyPr anchor="ctr">
            <a:noAutofit/>
          </a:bodyPr>
          <a:lstStyle>
            <a:lvl1pPr marL="0" indent="0" algn="ctr">
              <a:buNone/>
              <a:defRPr sz="1800" b="1">
                <a:solidFill>
                  <a:schemeClr val="bg1"/>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stStyle>
          <a:p>
            <a:pPr lvl="0"/>
            <a:r>
              <a:rPr lang="en-US" dirty="0"/>
              <a:t>Click to add callout text</a:t>
            </a:r>
          </a:p>
        </p:txBody>
      </p:sp>
      <p:sp>
        <p:nvSpPr>
          <p:cNvPr id="6" name="Date Placeholder 5"/>
          <p:cNvSpPr>
            <a:spLocks noGrp="1"/>
          </p:cNvSpPr>
          <p:nvPr>
            <p:ph type="dt" sz="half" idx="30"/>
          </p:nvPr>
        </p:nvSpPr>
        <p:spPr/>
        <p:txBody>
          <a:bodyPr/>
          <a:lstStyle/>
          <a:p>
            <a:r>
              <a:rPr lang="en-US"/>
              <a:t>Oct 12-13, 2023</a:t>
            </a:r>
            <a:endParaRPr lang="en-US" dirty="0"/>
          </a:p>
        </p:txBody>
      </p:sp>
      <p:sp>
        <p:nvSpPr>
          <p:cNvPr id="10" name="Footer Placeholder 9"/>
          <p:cNvSpPr>
            <a:spLocks noGrp="1"/>
          </p:cNvSpPr>
          <p:nvPr>
            <p:ph type="ftr" sz="quarter" idx="31"/>
          </p:nvPr>
        </p:nvSpPr>
        <p:spPr/>
        <p:txBody>
          <a:bodyPr/>
          <a:lstStyle/>
          <a:p>
            <a:r>
              <a:rPr lang="en-US"/>
              <a:t>How HAPI Relates to Access and Discoverability</a:t>
            </a:r>
            <a:endParaRPr lang="en-US" dirty="0"/>
          </a:p>
        </p:txBody>
      </p:sp>
      <p:sp>
        <p:nvSpPr>
          <p:cNvPr id="12" name="Slide Number Placeholder 11"/>
          <p:cNvSpPr>
            <a:spLocks noGrp="1"/>
          </p:cNvSpPr>
          <p:nvPr>
            <p:ph type="sldNum" sz="quarter" idx="32"/>
          </p:nvPr>
        </p:nvSpPr>
        <p:spPr/>
        <p:txBody>
          <a:bodyPr/>
          <a:lstStyle/>
          <a:p>
            <a:fld id="{4EBCDCBD-78E1-0D41-A999-31B5EBF8E02C}" type="slidenum">
              <a:rPr lang="en-US" smtClean="0"/>
              <a:pPr/>
              <a:t>‹#›</a:t>
            </a:fld>
            <a:endParaRPr lang="en-US" dirty="0"/>
          </a:p>
        </p:txBody>
      </p:sp>
    </p:spTree>
  </p:cSld>
  <p:clrMapOvr>
    <a:masterClrMapping/>
  </p:clrMapOvr>
  <p:extLst>
    <p:ext uri="{DCECCB84-F9BA-43D5-87BE-67443E8EF086}">
      <p15:sldGuideLst xmlns:p15="http://schemas.microsoft.com/office/powerpoint/2012/main"/>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Image Gallery">
    <p:spTree>
      <p:nvGrpSpPr>
        <p:cNvPr id="1" name=""/>
        <p:cNvGrpSpPr/>
        <p:nvPr/>
      </p:nvGrpSpPr>
      <p:grpSpPr>
        <a:xfrm>
          <a:off x="0" y="0"/>
          <a:ext cx="0" cy="0"/>
          <a:chOff x="0" y="0"/>
          <a:chExt cx="0" cy="0"/>
        </a:xfrm>
      </p:grpSpPr>
      <p:sp>
        <p:nvSpPr>
          <p:cNvPr id="16" name="Text Placeholder 9"/>
          <p:cNvSpPr>
            <a:spLocks noGrp="1"/>
          </p:cNvSpPr>
          <p:nvPr>
            <p:ph type="body" sz="quarter" idx="16" hasCustomPrompt="1"/>
          </p:nvPr>
        </p:nvSpPr>
        <p:spPr>
          <a:xfrm>
            <a:off x="952500" y="2829927"/>
            <a:ext cx="2456925" cy="258345"/>
          </a:xfrm>
        </p:spPr>
        <p:txBody>
          <a:bodyPr anchor="t">
            <a:noAutofit/>
          </a:bodyPr>
          <a:lstStyle>
            <a:lvl1pPr marL="0" indent="0">
              <a:buNone/>
              <a:defRPr sz="1200" b="0" baseline="0">
                <a:solidFill>
                  <a:schemeClr val="accent2"/>
                </a:solidFill>
              </a:defRPr>
            </a:lvl1pPr>
            <a:lvl2pPr marL="457200" indent="0">
              <a:buNone/>
              <a:defRPr sz="1600" b="1">
                <a:solidFill>
                  <a:schemeClr val="accent3"/>
                </a:solidFill>
              </a:defRPr>
            </a:lvl2pPr>
            <a:lvl3pPr marL="914400" indent="0">
              <a:buNone/>
              <a:defRPr sz="1600" b="1">
                <a:solidFill>
                  <a:schemeClr val="accent3"/>
                </a:solidFill>
              </a:defRPr>
            </a:lvl3pPr>
            <a:lvl4pPr marL="1371600" indent="0">
              <a:buNone/>
              <a:defRPr sz="1600" b="1">
                <a:solidFill>
                  <a:schemeClr val="accent3"/>
                </a:solidFill>
              </a:defRPr>
            </a:lvl4pPr>
            <a:lvl5pPr marL="1828800" indent="0">
              <a:buNone/>
              <a:defRPr sz="1600" b="1">
                <a:solidFill>
                  <a:schemeClr val="accent3"/>
                </a:solidFill>
              </a:defRPr>
            </a:lvl5pPr>
          </a:lstStyle>
          <a:p>
            <a:pPr lvl="0"/>
            <a:r>
              <a:rPr lang="en-US" dirty="0"/>
              <a:t>Click to add image caption</a:t>
            </a:r>
          </a:p>
        </p:txBody>
      </p:sp>
      <p:sp>
        <p:nvSpPr>
          <p:cNvPr id="9" name="Picture Placeholder 8"/>
          <p:cNvSpPr>
            <a:spLocks noGrp="1"/>
          </p:cNvSpPr>
          <p:nvPr>
            <p:ph type="pic" sz="quarter" idx="21" hasCustomPrompt="1"/>
          </p:nvPr>
        </p:nvSpPr>
        <p:spPr>
          <a:xfrm>
            <a:off x="952500" y="1181100"/>
            <a:ext cx="2456925" cy="1513268"/>
          </a:xfrm>
          <a:solidFill>
            <a:schemeClr val="bg1">
              <a:lumMod val="85000"/>
            </a:schemeClr>
          </a:solidFill>
          <a:ln>
            <a:noFill/>
          </a:ln>
        </p:spPr>
        <p:txBody>
          <a:bodyPr anchor="ctr"/>
          <a:lstStyle>
            <a:lvl1pPr marL="0" indent="0" algn="ctr">
              <a:buNone/>
              <a:defRPr/>
            </a:lvl1pPr>
          </a:lstStyle>
          <a:p>
            <a:r>
              <a:rPr lang="en-US" dirty="0"/>
              <a:t>Click to add image</a:t>
            </a:r>
          </a:p>
        </p:txBody>
      </p:sp>
      <p:sp>
        <p:nvSpPr>
          <p:cNvPr id="19" name="Text Placeholder 9"/>
          <p:cNvSpPr>
            <a:spLocks noGrp="1"/>
          </p:cNvSpPr>
          <p:nvPr>
            <p:ph type="body" sz="quarter" idx="22" hasCustomPrompt="1"/>
          </p:nvPr>
        </p:nvSpPr>
        <p:spPr>
          <a:xfrm>
            <a:off x="3581400" y="2829927"/>
            <a:ext cx="2446337" cy="258345"/>
          </a:xfrm>
        </p:spPr>
        <p:txBody>
          <a:bodyPr anchor="t">
            <a:noAutofit/>
          </a:bodyPr>
          <a:lstStyle>
            <a:lvl1pPr marL="0" indent="0">
              <a:buNone/>
              <a:defRPr sz="1200" b="0" baseline="0">
                <a:solidFill>
                  <a:schemeClr val="accent2"/>
                </a:solidFill>
              </a:defRPr>
            </a:lvl1pPr>
            <a:lvl2pPr marL="457200" indent="0">
              <a:buNone/>
              <a:defRPr sz="1600" b="1">
                <a:solidFill>
                  <a:schemeClr val="accent3"/>
                </a:solidFill>
              </a:defRPr>
            </a:lvl2pPr>
            <a:lvl3pPr marL="914400" indent="0">
              <a:buNone/>
              <a:defRPr sz="1600" b="1">
                <a:solidFill>
                  <a:schemeClr val="accent3"/>
                </a:solidFill>
              </a:defRPr>
            </a:lvl3pPr>
            <a:lvl4pPr marL="1371600" indent="0">
              <a:buNone/>
              <a:defRPr sz="1600" b="1">
                <a:solidFill>
                  <a:schemeClr val="accent3"/>
                </a:solidFill>
              </a:defRPr>
            </a:lvl4pPr>
            <a:lvl5pPr marL="1828800" indent="0">
              <a:buNone/>
              <a:defRPr sz="1600" b="1">
                <a:solidFill>
                  <a:schemeClr val="accent3"/>
                </a:solidFill>
              </a:defRPr>
            </a:lvl5pPr>
          </a:lstStyle>
          <a:p>
            <a:pPr lvl="0"/>
            <a:r>
              <a:rPr lang="en-US" dirty="0"/>
              <a:t>Click to add image caption</a:t>
            </a:r>
          </a:p>
        </p:txBody>
      </p:sp>
      <p:sp>
        <p:nvSpPr>
          <p:cNvPr id="20" name="Picture Placeholder 8"/>
          <p:cNvSpPr>
            <a:spLocks noGrp="1"/>
          </p:cNvSpPr>
          <p:nvPr>
            <p:ph type="pic" sz="quarter" idx="23" hasCustomPrompt="1"/>
          </p:nvPr>
        </p:nvSpPr>
        <p:spPr>
          <a:xfrm>
            <a:off x="3577696" y="1181100"/>
            <a:ext cx="2446337" cy="1513268"/>
          </a:xfrm>
          <a:solidFill>
            <a:schemeClr val="bg1">
              <a:lumMod val="85000"/>
            </a:schemeClr>
          </a:solidFill>
          <a:ln>
            <a:noFill/>
          </a:ln>
        </p:spPr>
        <p:txBody>
          <a:bodyPr anchor="ctr"/>
          <a:lstStyle>
            <a:lvl1pPr marL="0" indent="0" algn="ctr">
              <a:buNone/>
              <a:defRPr/>
            </a:lvl1pPr>
          </a:lstStyle>
          <a:p>
            <a:r>
              <a:rPr lang="en-US" dirty="0"/>
              <a:t>Click to add image</a:t>
            </a:r>
          </a:p>
        </p:txBody>
      </p:sp>
      <p:sp>
        <p:nvSpPr>
          <p:cNvPr id="21" name="Text Placeholder 9"/>
          <p:cNvSpPr>
            <a:spLocks noGrp="1"/>
          </p:cNvSpPr>
          <p:nvPr>
            <p:ph type="body" sz="quarter" idx="24" hasCustomPrompt="1"/>
          </p:nvPr>
        </p:nvSpPr>
        <p:spPr>
          <a:xfrm>
            <a:off x="6181726" y="2829927"/>
            <a:ext cx="2446337" cy="258345"/>
          </a:xfrm>
        </p:spPr>
        <p:txBody>
          <a:bodyPr anchor="t">
            <a:noAutofit/>
          </a:bodyPr>
          <a:lstStyle>
            <a:lvl1pPr marL="0" indent="0">
              <a:buNone/>
              <a:defRPr sz="1200" b="0" baseline="0">
                <a:solidFill>
                  <a:schemeClr val="accent2"/>
                </a:solidFill>
              </a:defRPr>
            </a:lvl1pPr>
            <a:lvl2pPr marL="457200" indent="0">
              <a:buNone/>
              <a:defRPr sz="1600" b="1">
                <a:solidFill>
                  <a:schemeClr val="accent3"/>
                </a:solidFill>
              </a:defRPr>
            </a:lvl2pPr>
            <a:lvl3pPr marL="914400" indent="0">
              <a:buNone/>
              <a:defRPr sz="1600" b="1">
                <a:solidFill>
                  <a:schemeClr val="accent3"/>
                </a:solidFill>
              </a:defRPr>
            </a:lvl3pPr>
            <a:lvl4pPr marL="1371600" indent="0">
              <a:buNone/>
              <a:defRPr sz="1600" b="1">
                <a:solidFill>
                  <a:schemeClr val="accent3"/>
                </a:solidFill>
              </a:defRPr>
            </a:lvl4pPr>
            <a:lvl5pPr marL="1828800" indent="0">
              <a:buNone/>
              <a:defRPr sz="1600" b="1">
                <a:solidFill>
                  <a:schemeClr val="accent3"/>
                </a:solidFill>
              </a:defRPr>
            </a:lvl5pPr>
          </a:lstStyle>
          <a:p>
            <a:pPr lvl="0"/>
            <a:r>
              <a:rPr lang="en-US" dirty="0"/>
              <a:t>Click to add image caption</a:t>
            </a:r>
          </a:p>
        </p:txBody>
      </p:sp>
      <p:sp>
        <p:nvSpPr>
          <p:cNvPr id="29" name="Picture Placeholder 8"/>
          <p:cNvSpPr>
            <a:spLocks noGrp="1"/>
          </p:cNvSpPr>
          <p:nvPr>
            <p:ph type="pic" sz="quarter" idx="25" hasCustomPrompt="1"/>
          </p:nvPr>
        </p:nvSpPr>
        <p:spPr>
          <a:xfrm>
            <a:off x="6185429" y="1181100"/>
            <a:ext cx="2446337" cy="1513268"/>
          </a:xfrm>
          <a:solidFill>
            <a:schemeClr val="bg1">
              <a:lumMod val="85000"/>
            </a:schemeClr>
          </a:solidFill>
          <a:ln>
            <a:noFill/>
          </a:ln>
        </p:spPr>
        <p:txBody>
          <a:bodyPr anchor="ctr"/>
          <a:lstStyle>
            <a:lvl1pPr marL="0" indent="0" algn="ctr">
              <a:buNone/>
              <a:defRPr/>
            </a:lvl1pPr>
          </a:lstStyle>
          <a:p>
            <a:r>
              <a:rPr lang="en-US" dirty="0"/>
              <a:t>Click to add image</a:t>
            </a:r>
          </a:p>
        </p:txBody>
      </p:sp>
      <p:sp>
        <p:nvSpPr>
          <p:cNvPr id="30" name="Text Placeholder 9"/>
          <p:cNvSpPr>
            <a:spLocks noGrp="1"/>
          </p:cNvSpPr>
          <p:nvPr>
            <p:ph type="body" sz="quarter" idx="26" hasCustomPrompt="1"/>
          </p:nvPr>
        </p:nvSpPr>
        <p:spPr>
          <a:xfrm>
            <a:off x="8793163" y="2829927"/>
            <a:ext cx="2446337" cy="258345"/>
          </a:xfrm>
        </p:spPr>
        <p:txBody>
          <a:bodyPr anchor="t">
            <a:noAutofit/>
          </a:bodyPr>
          <a:lstStyle>
            <a:lvl1pPr marL="0" indent="0">
              <a:buNone/>
              <a:defRPr sz="1200" b="0" baseline="0">
                <a:solidFill>
                  <a:schemeClr val="accent2"/>
                </a:solidFill>
              </a:defRPr>
            </a:lvl1pPr>
            <a:lvl2pPr marL="457200" indent="0">
              <a:buNone/>
              <a:defRPr sz="1600" b="1">
                <a:solidFill>
                  <a:schemeClr val="accent3"/>
                </a:solidFill>
              </a:defRPr>
            </a:lvl2pPr>
            <a:lvl3pPr marL="914400" indent="0">
              <a:buNone/>
              <a:defRPr sz="1600" b="1">
                <a:solidFill>
                  <a:schemeClr val="accent3"/>
                </a:solidFill>
              </a:defRPr>
            </a:lvl3pPr>
            <a:lvl4pPr marL="1371600" indent="0">
              <a:buNone/>
              <a:defRPr sz="1600" b="1">
                <a:solidFill>
                  <a:schemeClr val="accent3"/>
                </a:solidFill>
              </a:defRPr>
            </a:lvl4pPr>
            <a:lvl5pPr marL="1828800" indent="0">
              <a:buNone/>
              <a:defRPr sz="1600" b="1">
                <a:solidFill>
                  <a:schemeClr val="accent3"/>
                </a:solidFill>
              </a:defRPr>
            </a:lvl5pPr>
          </a:lstStyle>
          <a:p>
            <a:pPr lvl="0"/>
            <a:r>
              <a:rPr lang="en-US" dirty="0"/>
              <a:t>Click to add image caption</a:t>
            </a:r>
          </a:p>
        </p:txBody>
      </p:sp>
      <p:sp>
        <p:nvSpPr>
          <p:cNvPr id="31" name="Picture Placeholder 8"/>
          <p:cNvSpPr>
            <a:spLocks noGrp="1"/>
          </p:cNvSpPr>
          <p:nvPr>
            <p:ph type="pic" sz="quarter" idx="27" hasCustomPrompt="1"/>
          </p:nvPr>
        </p:nvSpPr>
        <p:spPr>
          <a:xfrm>
            <a:off x="8793163" y="1181100"/>
            <a:ext cx="2446337" cy="1513268"/>
          </a:xfrm>
          <a:solidFill>
            <a:schemeClr val="bg1">
              <a:lumMod val="85000"/>
            </a:schemeClr>
          </a:solidFill>
          <a:ln>
            <a:noFill/>
          </a:ln>
        </p:spPr>
        <p:txBody>
          <a:bodyPr anchor="ctr"/>
          <a:lstStyle>
            <a:lvl1pPr marL="0" indent="0" algn="ctr">
              <a:buNone/>
              <a:defRPr/>
            </a:lvl1pPr>
          </a:lstStyle>
          <a:p>
            <a:r>
              <a:rPr lang="en-US" dirty="0"/>
              <a:t>Click to add image</a:t>
            </a:r>
          </a:p>
        </p:txBody>
      </p:sp>
      <p:sp>
        <p:nvSpPr>
          <p:cNvPr id="32" name="Text Placeholder 9"/>
          <p:cNvSpPr>
            <a:spLocks noGrp="1"/>
          </p:cNvSpPr>
          <p:nvPr>
            <p:ph type="body" sz="quarter" idx="28" hasCustomPrompt="1"/>
          </p:nvPr>
        </p:nvSpPr>
        <p:spPr>
          <a:xfrm>
            <a:off x="952500" y="5183771"/>
            <a:ext cx="2456925" cy="258345"/>
          </a:xfrm>
        </p:spPr>
        <p:txBody>
          <a:bodyPr anchor="t">
            <a:noAutofit/>
          </a:bodyPr>
          <a:lstStyle>
            <a:lvl1pPr marL="0" indent="0">
              <a:buNone/>
              <a:defRPr sz="1200" b="0" baseline="0">
                <a:solidFill>
                  <a:schemeClr val="accent2"/>
                </a:solidFill>
              </a:defRPr>
            </a:lvl1pPr>
            <a:lvl2pPr marL="457200" indent="0">
              <a:buNone/>
              <a:defRPr sz="1600" b="1">
                <a:solidFill>
                  <a:schemeClr val="accent3"/>
                </a:solidFill>
              </a:defRPr>
            </a:lvl2pPr>
            <a:lvl3pPr marL="914400" indent="0">
              <a:buNone/>
              <a:defRPr sz="1600" b="1">
                <a:solidFill>
                  <a:schemeClr val="accent3"/>
                </a:solidFill>
              </a:defRPr>
            </a:lvl3pPr>
            <a:lvl4pPr marL="1371600" indent="0">
              <a:buNone/>
              <a:defRPr sz="1600" b="1">
                <a:solidFill>
                  <a:schemeClr val="accent3"/>
                </a:solidFill>
              </a:defRPr>
            </a:lvl4pPr>
            <a:lvl5pPr marL="1828800" indent="0">
              <a:buNone/>
              <a:defRPr sz="1600" b="1">
                <a:solidFill>
                  <a:schemeClr val="accent3"/>
                </a:solidFill>
              </a:defRPr>
            </a:lvl5pPr>
          </a:lstStyle>
          <a:p>
            <a:pPr lvl="0"/>
            <a:r>
              <a:rPr lang="en-US" dirty="0"/>
              <a:t>Click to add image caption</a:t>
            </a:r>
          </a:p>
        </p:txBody>
      </p:sp>
      <p:sp>
        <p:nvSpPr>
          <p:cNvPr id="33" name="Picture Placeholder 8"/>
          <p:cNvSpPr>
            <a:spLocks noGrp="1"/>
          </p:cNvSpPr>
          <p:nvPr>
            <p:ph type="pic" sz="quarter" idx="29" hasCustomPrompt="1"/>
          </p:nvPr>
        </p:nvSpPr>
        <p:spPr>
          <a:xfrm>
            <a:off x="952500" y="3543300"/>
            <a:ext cx="2456925" cy="1504912"/>
          </a:xfrm>
          <a:solidFill>
            <a:schemeClr val="bg1">
              <a:lumMod val="85000"/>
            </a:schemeClr>
          </a:solidFill>
          <a:ln>
            <a:noFill/>
          </a:ln>
        </p:spPr>
        <p:txBody>
          <a:bodyPr anchor="ctr"/>
          <a:lstStyle>
            <a:lvl1pPr marL="0" indent="0" algn="ctr">
              <a:buNone/>
              <a:defRPr/>
            </a:lvl1pPr>
          </a:lstStyle>
          <a:p>
            <a:r>
              <a:rPr lang="en-US" dirty="0"/>
              <a:t>Click to add image</a:t>
            </a:r>
          </a:p>
        </p:txBody>
      </p:sp>
      <p:sp>
        <p:nvSpPr>
          <p:cNvPr id="34" name="Text Placeholder 9"/>
          <p:cNvSpPr>
            <a:spLocks noGrp="1"/>
          </p:cNvSpPr>
          <p:nvPr>
            <p:ph type="body" sz="quarter" idx="30" hasCustomPrompt="1"/>
          </p:nvPr>
        </p:nvSpPr>
        <p:spPr>
          <a:xfrm>
            <a:off x="3581400" y="5183771"/>
            <a:ext cx="2446337" cy="258345"/>
          </a:xfrm>
        </p:spPr>
        <p:txBody>
          <a:bodyPr anchor="t">
            <a:noAutofit/>
          </a:bodyPr>
          <a:lstStyle>
            <a:lvl1pPr marL="0" indent="0">
              <a:buNone/>
              <a:defRPr sz="1200" b="0" baseline="0">
                <a:solidFill>
                  <a:schemeClr val="accent2"/>
                </a:solidFill>
              </a:defRPr>
            </a:lvl1pPr>
            <a:lvl2pPr marL="457200" indent="0">
              <a:buNone/>
              <a:defRPr sz="1600" b="1">
                <a:solidFill>
                  <a:schemeClr val="accent3"/>
                </a:solidFill>
              </a:defRPr>
            </a:lvl2pPr>
            <a:lvl3pPr marL="914400" indent="0">
              <a:buNone/>
              <a:defRPr sz="1600" b="1">
                <a:solidFill>
                  <a:schemeClr val="accent3"/>
                </a:solidFill>
              </a:defRPr>
            </a:lvl3pPr>
            <a:lvl4pPr marL="1371600" indent="0">
              <a:buNone/>
              <a:defRPr sz="1600" b="1">
                <a:solidFill>
                  <a:schemeClr val="accent3"/>
                </a:solidFill>
              </a:defRPr>
            </a:lvl4pPr>
            <a:lvl5pPr marL="1828800" indent="0">
              <a:buNone/>
              <a:defRPr sz="1600" b="1">
                <a:solidFill>
                  <a:schemeClr val="accent3"/>
                </a:solidFill>
              </a:defRPr>
            </a:lvl5pPr>
          </a:lstStyle>
          <a:p>
            <a:pPr lvl="0"/>
            <a:r>
              <a:rPr lang="en-US" dirty="0"/>
              <a:t>Click to add image caption</a:t>
            </a:r>
          </a:p>
        </p:txBody>
      </p:sp>
      <p:sp>
        <p:nvSpPr>
          <p:cNvPr id="35" name="Picture Placeholder 8"/>
          <p:cNvSpPr>
            <a:spLocks noGrp="1"/>
          </p:cNvSpPr>
          <p:nvPr>
            <p:ph type="pic" sz="quarter" idx="31" hasCustomPrompt="1"/>
          </p:nvPr>
        </p:nvSpPr>
        <p:spPr>
          <a:xfrm>
            <a:off x="3577696" y="3543300"/>
            <a:ext cx="2446337" cy="1504912"/>
          </a:xfrm>
          <a:solidFill>
            <a:schemeClr val="bg1">
              <a:lumMod val="85000"/>
            </a:schemeClr>
          </a:solidFill>
          <a:ln>
            <a:noFill/>
          </a:ln>
        </p:spPr>
        <p:txBody>
          <a:bodyPr anchor="ctr"/>
          <a:lstStyle>
            <a:lvl1pPr marL="0" indent="0" algn="ctr">
              <a:buNone/>
              <a:defRPr/>
            </a:lvl1pPr>
          </a:lstStyle>
          <a:p>
            <a:r>
              <a:rPr lang="en-US" dirty="0"/>
              <a:t>Click to add image</a:t>
            </a:r>
          </a:p>
        </p:txBody>
      </p:sp>
      <p:sp>
        <p:nvSpPr>
          <p:cNvPr id="36" name="Text Placeholder 9"/>
          <p:cNvSpPr>
            <a:spLocks noGrp="1"/>
          </p:cNvSpPr>
          <p:nvPr>
            <p:ph type="body" sz="quarter" idx="32" hasCustomPrompt="1"/>
          </p:nvPr>
        </p:nvSpPr>
        <p:spPr>
          <a:xfrm>
            <a:off x="6181726" y="5183771"/>
            <a:ext cx="2446337" cy="258345"/>
          </a:xfrm>
        </p:spPr>
        <p:txBody>
          <a:bodyPr anchor="t">
            <a:noAutofit/>
          </a:bodyPr>
          <a:lstStyle>
            <a:lvl1pPr marL="0" indent="0">
              <a:buNone/>
              <a:defRPr sz="1200" b="0" baseline="0">
                <a:solidFill>
                  <a:schemeClr val="accent2"/>
                </a:solidFill>
              </a:defRPr>
            </a:lvl1pPr>
            <a:lvl2pPr marL="457200" indent="0">
              <a:buNone/>
              <a:defRPr sz="1600" b="1">
                <a:solidFill>
                  <a:schemeClr val="accent3"/>
                </a:solidFill>
              </a:defRPr>
            </a:lvl2pPr>
            <a:lvl3pPr marL="914400" indent="0">
              <a:buNone/>
              <a:defRPr sz="1600" b="1">
                <a:solidFill>
                  <a:schemeClr val="accent3"/>
                </a:solidFill>
              </a:defRPr>
            </a:lvl3pPr>
            <a:lvl4pPr marL="1371600" indent="0">
              <a:buNone/>
              <a:defRPr sz="1600" b="1">
                <a:solidFill>
                  <a:schemeClr val="accent3"/>
                </a:solidFill>
              </a:defRPr>
            </a:lvl4pPr>
            <a:lvl5pPr marL="1828800" indent="0">
              <a:buNone/>
              <a:defRPr sz="1600" b="1">
                <a:solidFill>
                  <a:schemeClr val="accent3"/>
                </a:solidFill>
              </a:defRPr>
            </a:lvl5pPr>
          </a:lstStyle>
          <a:p>
            <a:pPr lvl="0"/>
            <a:r>
              <a:rPr lang="en-US" dirty="0"/>
              <a:t>Click to add image caption</a:t>
            </a:r>
          </a:p>
        </p:txBody>
      </p:sp>
      <p:sp>
        <p:nvSpPr>
          <p:cNvPr id="37" name="Picture Placeholder 8"/>
          <p:cNvSpPr>
            <a:spLocks noGrp="1"/>
          </p:cNvSpPr>
          <p:nvPr>
            <p:ph type="pic" sz="quarter" idx="33" hasCustomPrompt="1"/>
          </p:nvPr>
        </p:nvSpPr>
        <p:spPr>
          <a:xfrm>
            <a:off x="6185429" y="3543300"/>
            <a:ext cx="2446337" cy="1504912"/>
          </a:xfrm>
          <a:solidFill>
            <a:schemeClr val="bg1">
              <a:lumMod val="85000"/>
            </a:schemeClr>
          </a:solidFill>
          <a:ln>
            <a:noFill/>
          </a:ln>
        </p:spPr>
        <p:txBody>
          <a:bodyPr anchor="ctr"/>
          <a:lstStyle>
            <a:lvl1pPr marL="0" indent="0" algn="ctr">
              <a:buNone/>
              <a:defRPr/>
            </a:lvl1pPr>
          </a:lstStyle>
          <a:p>
            <a:r>
              <a:rPr lang="en-US" dirty="0"/>
              <a:t>Click to add image</a:t>
            </a:r>
          </a:p>
        </p:txBody>
      </p:sp>
      <p:sp>
        <p:nvSpPr>
          <p:cNvPr id="38" name="Text Placeholder 9"/>
          <p:cNvSpPr>
            <a:spLocks noGrp="1"/>
          </p:cNvSpPr>
          <p:nvPr>
            <p:ph type="body" sz="quarter" idx="34" hasCustomPrompt="1"/>
          </p:nvPr>
        </p:nvSpPr>
        <p:spPr>
          <a:xfrm>
            <a:off x="8793163" y="5183771"/>
            <a:ext cx="2446337" cy="258345"/>
          </a:xfrm>
        </p:spPr>
        <p:txBody>
          <a:bodyPr anchor="t">
            <a:noAutofit/>
          </a:bodyPr>
          <a:lstStyle>
            <a:lvl1pPr marL="0" indent="0">
              <a:buNone/>
              <a:defRPr sz="1200" b="0" baseline="0">
                <a:solidFill>
                  <a:schemeClr val="accent2"/>
                </a:solidFill>
              </a:defRPr>
            </a:lvl1pPr>
            <a:lvl2pPr marL="457200" indent="0">
              <a:buNone/>
              <a:defRPr sz="1600" b="1">
                <a:solidFill>
                  <a:schemeClr val="accent3"/>
                </a:solidFill>
              </a:defRPr>
            </a:lvl2pPr>
            <a:lvl3pPr marL="914400" indent="0">
              <a:buNone/>
              <a:defRPr sz="1600" b="1">
                <a:solidFill>
                  <a:schemeClr val="accent3"/>
                </a:solidFill>
              </a:defRPr>
            </a:lvl3pPr>
            <a:lvl4pPr marL="1371600" indent="0">
              <a:buNone/>
              <a:defRPr sz="1600" b="1">
                <a:solidFill>
                  <a:schemeClr val="accent3"/>
                </a:solidFill>
              </a:defRPr>
            </a:lvl4pPr>
            <a:lvl5pPr marL="1828800" indent="0">
              <a:buNone/>
              <a:defRPr sz="1600" b="1">
                <a:solidFill>
                  <a:schemeClr val="accent3"/>
                </a:solidFill>
              </a:defRPr>
            </a:lvl5pPr>
          </a:lstStyle>
          <a:p>
            <a:pPr lvl="0"/>
            <a:r>
              <a:rPr lang="en-US" dirty="0"/>
              <a:t>Click to add image caption</a:t>
            </a:r>
          </a:p>
        </p:txBody>
      </p:sp>
      <p:sp>
        <p:nvSpPr>
          <p:cNvPr id="39" name="Picture Placeholder 8"/>
          <p:cNvSpPr>
            <a:spLocks noGrp="1"/>
          </p:cNvSpPr>
          <p:nvPr>
            <p:ph type="pic" sz="quarter" idx="35" hasCustomPrompt="1"/>
          </p:nvPr>
        </p:nvSpPr>
        <p:spPr>
          <a:xfrm>
            <a:off x="8793163" y="3543300"/>
            <a:ext cx="2446337" cy="1504912"/>
          </a:xfrm>
          <a:solidFill>
            <a:schemeClr val="bg1">
              <a:lumMod val="85000"/>
            </a:schemeClr>
          </a:solidFill>
          <a:ln>
            <a:noFill/>
          </a:ln>
        </p:spPr>
        <p:txBody>
          <a:bodyPr anchor="ctr"/>
          <a:lstStyle>
            <a:lvl1pPr marL="0" indent="0" algn="ctr">
              <a:buNone/>
              <a:defRPr/>
            </a:lvl1pPr>
          </a:lstStyle>
          <a:p>
            <a:r>
              <a:rPr lang="en-US" dirty="0"/>
              <a:t>Click to add image</a:t>
            </a:r>
          </a:p>
        </p:txBody>
      </p:sp>
      <p:sp>
        <p:nvSpPr>
          <p:cNvPr id="23" name="Title 1"/>
          <p:cNvSpPr>
            <a:spLocks noGrp="1"/>
          </p:cNvSpPr>
          <p:nvPr>
            <p:ph type="title" hasCustomPrompt="1"/>
          </p:nvPr>
        </p:nvSpPr>
        <p:spPr>
          <a:xfrm>
            <a:off x="457200" y="419100"/>
            <a:ext cx="11277600" cy="762000"/>
          </a:xfrm>
        </p:spPr>
        <p:txBody>
          <a:bodyPr/>
          <a:lstStyle/>
          <a:p>
            <a:r>
              <a:rPr lang="en-US" dirty="0"/>
              <a:t>Click to add title</a:t>
            </a:r>
          </a:p>
        </p:txBody>
      </p:sp>
      <p:sp>
        <p:nvSpPr>
          <p:cNvPr id="8" name="Date Placeholder 7"/>
          <p:cNvSpPr>
            <a:spLocks noGrp="1"/>
          </p:cNvSpPr>
          <p:nvPr>
            <p:ph type="dt" sz="half" idx="36"/>
          </p:nvPr>
        </p:nvSpPr>
        <p:spPr/>
        <p:txBody>
          <a:bodyPr/>
          <a:lstStyle/>
          <a:p>
            <a:r>
              <a:rPr lang="en-US"/>
              <a:t>Oct 12-13, 2023</a:t>
            </a:r>
            <a:endParaRPr lang="en-US" dirty="0"/>
          </a:p>
        </p:txBody>
      </p:sp>
      <p:sp>
        <p:nvSpPr>
          <p:cNvPr id="10" name="Footer Placeholder 9"/>
          <p:cNvSpPr>
            <a:spLocks noGrp="1"/>
          </p:cNvSpPr>
          <p:nvPr>
            <p:ph type="ftr" sz="quarter" idx="37"/>
          </p:nvPr>
        </p:nvSpPr>
        <p:spPr/>
        <p:txBody>
          <a:bodyPr/>
          <a:lstStyle/>
          <a:p>
            <a:r>
              <a:rPr lang="en-US"/>
              <a:t>How HAPI Relates to Access and Discoverability</a:t>
            </a:r>
            <a:endParaRPr lang="en-US" dirty="0"/>
          </a:p>
        </p:txBody>
      </p:sp>
      <p:sp>
        <p:nvSpPr>
          <p:cNvPr id="11" name="Slide Number Placeholder 10"/>
          <p:cNvSpPr>
            <a:spLocks noGrp="1"/>
          </p:cNvSpPr>
          <p:nvPr>
            <p:ph type="sldNum" sz="quarter" idx="38"/>
          </p:nvPr>
        </p:nvSpPr>
        <p:spPr/>
        <p:txBody>
          <a:bodyPr/>
          <a:lstStyle/>
          <a:p>
            <a:fld id="{4EBCDCBD-78E1-0D41-A999-31B5EBF8E02C}" type="slidenum">
              <a:rPr lang="en-US" smtClean="0"/>
              <a:pPr/>
              <a:t>‹#›</a:t>
            </a:fld>
            <a:endParaRPr lang="en-US" dirty="0"/>
          </a:p>
        </p:txBody>
      </p:sp>
    </p:spTree>
  </p:cSld>
  <p:clrMapOvr>
    <a:masterClrMapping/>
  </p:clrMapOvr>
  <p:extLst>
    <p:ext uri="{DCECCB84-F9BA-43D5-87BE-67443E8EF086}">
      <p15:sldGuideLst xmlns:p15="http://schemas.microsoft.com/office/powerpoint/2012/main"/>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Image Gallery, Subtitle">
    <p:spTree>
      <p:nvGrpSpPr>
        <p:cNvPr id="1" name=""/>
        <p:cNvGrpSpPr/>
        <p:nvPr/>
      </p:nvGrpSpPr>
      <p:grpSpPr>
        <a:xfrm>
          <a:off x="0" y="0"/>
          <a:ext cx="0" cy="0"/>
          <a:chOff x="0" y="0"/>
          <a:chExt cx="0" cy="0"/>
        </a:xfrm>
      </p:grpSpPr>
      <p:sp>
        <p:nvSpPr>
          <p:cNvPr id="16" name="Text Placeholder 9"/>
          <p:cNvSpPr>
            <a:spLocks noGrp="1"/>
          </p:cNvSpPr>
          <p:nvPr>
            <p:ph type="body" sz="quarter" idx="16" hasCustomPrompt="1"/>
          </p:nvPr>
        </p:nvSpPr>
        <p:spPr>
          <a:xfrm>
            <a:off x="952500" y="3134727"/>
            <a:ext cx="2456925" cy="258345"/>
          </a:xfrm>
        </p:spPr>
        <p:txBody>
          <a:bodyPr anchor="t">
            <a:noAutofit/>
          </a:bodyPr>
          <a:lstStyle>
            <a:lvl1pPr marL="0" indent="0">
              <a:buNone/>
              <a:defRPr sz="1200" b="0" baseline="0">
                <a:solidFill>
                  <a:schemeClr val="accent2"/>
                </a:solidFill>
              </a:defRPr>
            </a:lvl1pPr>
            <a:lvl2pPr marL="457200" indent="0">
              <a:buNone/>
              <a:defRPr sz="1600" b="1">
                <a:solidFill>
                  <a:schemeClr val="accent3"/>
                </a:solidFill>
              </a:defRPr>
            </a:lvl2pPr>
            <a:lvl3pPr marL="914400" indent="0">
              <a:buNone/>
              <a:defRPr sz="1600" b="1">
                <a:solidFill>
                  <a:schemeClr val="accent3"/>
                </a:solidFill>
              </a:defRPr>
            </a:lvl3pPr>
            <a:lvl4pPr marL="1371600" indent="0">
              <a:buNone/>
              <a:defRPr sz="1600" b="1">
                <a:solidFill>
                  <a:schemeClr val="accent3"/>
                </a:solidFill>
              </a:defRPr>
            </a:lvl4pPr>
            <a:lvl5pPr marL="1828800" indent="0">
              <a:buNone/>
              <a:defRPr sz="1600" b="1">
                <a:solidFill>
                  <a:schemeClr val="accent3"/>
                </a:solidFill>
              </a:defRPr>
            </a:lvl5pPr>
          </a:lstStyle>
          <a:p>
            <a:pPr lvl="0"/>
            <a:r>
              <a:rPr lang="en-US" dirty="0"/>
              <a:t>Click to add image caption</a:t>
            </a:r>
          </a:p>
        </p:txBody>
      </p:sp>
      <p:sp>
        <p:nvSpPr>
          <p:cNvPr id="9" name="Picture Placeholder 8"/>
          <p:cNvSpPr>
            <a:spLocks noGrp="1"/>
          </p:cNvSpPr>
          <p:nvPr>
            <p:ph type="pic" sz="quarter" idx="21" hasCustomPrompt="1"/>
          </p:nvPr>
        </p:nvSpPr>
        <p:spPr>
          <a:xfrm>
            <a:off x="952500" y="1485900"/>
            <a:ext cx="2456925" cy="1513268"/>
          </a:xfrm>
          <a:solidFill>
            <a:schemeClr val="bg1">
              <a:lumMod val="85000"/>
            </a:schemeClr>
          </a:solidFill>
          <a:ln>
            <a:noFill/>
          </a:ln>
        </p:spPr>
        <p:txBody>
          <a:bodyPr anchor="ctr"/>
          <a:lstStyle>
            <a:lvl1pPr marL="0" indent="0" algn="ctr">
              <a:buNone/>
              <a:defRPr/>
            </a:lvl1pPr>
          </a:lstStyle>
          <a:p>
            <a:r>
              <a:rPr lang="en-US" dirty="0"/>
              <a:t>Click to add image</a:t>
            </a:r>
          </a:p>
        </p:txBody>
      </p:sp>
      <p:sp>
        <p:nvSpPr>
          <p:cNvPr id="19" name="Text Placeholder 9"/>
          <p:cNvSpPr>
            <a:spLocks noGrp="1"/>
          </p:cNvSpPr>
          <p:nvPr>
            <p:ph type="body" sz="quarter" idx="22" hasCustomPrompt="1"/>
          </p:nvPr>
        </p:nvSpPr>
        <p:spPr>
          <a:xfrm>
            <a:off x="3581400" y="3134727"/>
            <a:ext cx="2446337" cy="258345"/>
          </a:xfrm>
        </p:spPr>
        <p:txBody>
          <a:bodyPr anchor="t">
            <a:noAutofit/>
          </a:bodyPr>
          <a:lstStyle>
            <a:lvl1pPr marL="0" indent="0">
              <a:buNone/>
              <a:defRPr sz="1200" b="0" baseline="0">
                <a:solidFill>
                  <a:schemeClr val="accent2"/>
                </a:solidFill>
              </a:defRPr>
            </a:lvl1pPr>
            <a:lvl2pPr marL="457200" indent="0">
              <a:buNone/>
              <a:defRPr sz="1600" b="1">
                <a:solidFill>
                  <a:schemeClr val="accent3"/>
                </a:solidFill>
              </a:defRPr>
            </a:lvl2pPr>
            <a:lvl3pPr marL="914400" indent="0">
              <a:buNone/>
              <a:defRPr sz="1600" b="1">
                <a:solidFill>
                  <a:schemeClr val="accent3"/>
                </a:solidFill>
              </a:defRPr>
            </a:lvl3pPr>
            <a:lvl4pPr marL="1371600" indent="0">
              <a:buNone/>
              <a:defRPr sz="1600" b="1">
                <a:solidFill>
                  <a:schemeClr val="accent3"/>
                </a:solidFill>
              </a:defRPr>
            </a:lvl4pPr>
            <a:lvl5pPr marL="1828800" indent="0">
              <a:buNone/>
              <a:defRPr sz="1600" b="1">
                <a:solidFill>
                  <a:schemeClr val="accent3"/>
                </a:solidFill>
              </a:defRPr>
            </a:lvl5pPr>
          </a:lstStyle>
          <a:p>
            <a:pPr lvl="0"/>
            <a:r>
              <a:rPr lang="en-US" dirty="0"/>
              <a:t>Click to add image caption</a:t>
            </a:r>
          </a:p>
        </p:txBody>
      </p:sp>
      <p:sp>
        <p:nvSpPr>
          <p:cNvPr id="20" name="Picture Placeholder 8"/>
          <p:cNvSpPr>
            <a:spLocks noGrp="1"/>
          </p:cNvSpPr>
          <p:nvPr>
            <p:ph type="pic" sz="quarter" idx="23" hasCustomPrompt="1"/>
          </p:nvPr>
        </p:nvSpPr>
        <p:spPr>
          <a:xfrm>
            <a:off x="3577696" y="1485900"/>
            <a:ext cx="2446337" cy="1513268"/>
          </a:xfrm>
          <a:solidFill>
            <a:schemeClr val="bg1">
              <a:lumMod val="85000"/>
            </a:schemeClr>
          </a:solidFill>
          <a:ln>
            <a:noFill/>
          </a:ln>
        </p:spPr>
        <p:txBody>
          <a:bodyPr anchor="ctr"/>
          <a:lstStyle>
            <a:lvl1pPr marL="0" indent="0" algn="ctr">
              <a:buNone/>
              <a:defRPr/>
            </a:lvl1pPr>
          </a:lstStyle>
          <a:p>
            <a:r>
              <a:rPr lang="en-US" dirty="0"/>
              <a:t>Click to add image</a:t>
            </a:r>
          </a:p>
        </p:txBody>
      </p:sp>
      <p:sp>
        <p:nvSpPr>
          <p:cNvPr id="21" name="Text Placeholder 9"/>
          <p:cNvSpPr>
            <a:spLocks noGrp="1"/>
          </p:cNvSpPr>
          <p:nvPr>
            <p:ph type="body" sz="quarter" idx="24" hasCustomPrompt="1"/>
          </p:nvPr>
        </p:nvSpPr>
        <p:spPr>
          <a:xfrm>
            <a:off x="6181726" y="3134727"/>
            <a:ext cx="2446337" cy="258345"/>
          </a:xfrm>
        </p:spPr>
        <p:txBody>
          <a:bodyPr anchor="t">
            <a:noAutofit/>
          </a:bodyPr>
          <a:lstStyle>
            <a:lvl1pPr marL="0" indent="0">
              <a:buNone/>
              <a:defRPr sz="1200" b="0" baseline="0">
                <a:solidFill>
                  <a:schemeClr val="accent2"/>
                </a:solidFill>
              </a:defRPr>
            </a:lvl1pPr>
            <a:lvl2pPr marL="457200" indent="0">
              <a:buNone/>
              <a:defRPr sz="1600" b="1">
                <a:solidFill>
                  <a:schemeClr val="accent3"/>
                </a:solidFill>
              </a:defRPr>
            </a:lvl2pPr>
            <a:lvl3pPr marL="914400" indent="0">
              <a:buNone/>
              <a:defRPr sz="1600" b="1">
                <a:solidFill>
                  <a:schemeClr val="accent3"/>
                </a:solidFill>
              </a:defRPr>
            </a:lvl3pPr>
            <a:lvl4pPr marL="1371600" indent="0">
              <a:buNone/>
              <a:defRPr sz="1600" b="1">
                <a:solidFill>
                  <a:schemeClr val="accent3"/>
                </a:solidFill>
              </a:defRPr>
            </a:lvl4pPr>
            <a:lvl5pPr marL="1828800" indent="0">
              <a:buNone/>
              <a:defRPr sz="1600" b="1">
                <a:solidFill>
                  <a:schemeClr val="accent3"/>
                </a:solidFill>
              </a:defRPr>
            </a:lvl5pPr>
          </a:lstStyle>
          <a:p>
            <a:pPr lvl="0"/>
            <a:r>
              <a:rPr lang="en-US" dirty="0"/>
              <a:t>Click to add image caption</a:t>
            </a:r>
          </a:p>
        </p:txBody>
      </p:sp>
      <p:sp>
        <p:nvSpPr>
          <p:cNvPr id="29" name="Picture Placeholder 8"/>
          <p:cNvSpPr>
            <a:spLocks noGrp="1"/>
          </p:cNvSpPr>
          <p:nvPr>
            <p:ph type="pic" sz="quarter" idx="25" hasCustomPrompt="1"/>
          </p:nvPr>
        </p:nvSpPr>
        <p:spPr>
          <a:xfrm>
            <a:off x="6185429" y="1485900"/>
            <a:ext cx="2446337" cy="1513268"/>
          </a:xfrm>
          <a:solidFill>
            <a:schemeClr val="bg1">
              <a:lumMod val="85000"/>
            </a:schemeClr>
          </a:solidFill>
          <a:ln>
            <a:noFill/>
          </a:ln>
        </p:spPr>
        <p:txBody>
          <a:bodyPr anchor="ctr"/>
          <a:lstStyle>
            <a:lvl1pPr marL="0" indent="0" algn="ctr">
              <a:buNone/>
              <a:defRPr/>
            </a:lvl1pPr>
          </a:lstStyle>
          <a:p>
            <a:r>
              <a:rPr lang="en-US" dirty="0"/>
              <a:t>Click to add image</a:t>
            </a:r>
          </a:p>
        </p:txBody>
      </p:sp>
      <p:sp>
        <p:nvSpPr>
          <p:cNvPr id="30" name="Text Placeholder 9"/>
          <p:cNvSpPr>
            <a:spLocks noGrp="1"/>
          </p:cNvSpPr>
          <p:nvPr>
            <p:ph type="body" sz="quarter" idx="26" hasCustomPrompt="1"/>
          </p:nvPr>
        </p:nvSpPr>
        <p:spPr>
          <a:xfrm>
            <a:off x="8793163" y="3134727"/>
            <a:ext cx="2446337" cy="258345"/>
          </a:xfrm>
        </p:spPr>
        <p:txBody>
          <a:bodyPr anchor="t">
            <a:noAutofit/>
          </a:bodyPr>
          <a:lstStyle>
            <a:lvl1pPr marL="0" indent="0">
              <a:buNone/>
              <a:defRPr sz="1200" b="0" baseline="0">
                <a:solidFill>
                  <a:schemeClr val="accent2"/>
                </a:solidFill>
              </a:defRPr>
            </a:lvl1pPr>
            <a:lvl2pPr marL="457200" indent="0">
              <a:buNone/>
              <a:defRPr sz="1600" b="1">
                <a:solidFill>
                  <a:schemeClr val="accent3"/>
                </a:solidFill>
              </a:defRPr>
            </a:lvl2pPr>
            <a:lvl3pPr marL="914400" indent="0">
              <a:buNone/>
              <a:defRPr sz="1600" b="1">
                <a:solidFill>
                  <a:schemeClr val="accent3"/>
                </a:solidFill>
              </a:defRPr>
            </a:lvl3pPr>
            <a:lvl4pPr marL="1371600" indent="0">
              <a:buNone/>
              <a:defRPr sz="1600" b="1">
                <a:solidFill>
                  <a:schemeClr val="accent3"/>
                </a:solidFill>
              </a:defRPr>
            </a:lvl4pPr>
            <a:lvl5pPr marL="1828800" indent="0">
              <a:buNone/>
              <a:defRPr sz="1600" b="1">
                <a:solidFill>
                  <a:schemeClr val="accent3"/>
                </a:solidFill>
              </a:defRPr>
            </a:lvl5pPr>
          </a:lstStyle>
          <a:p>
            <a:pPr lvl="0"/>
            <a:r>
              <a:rPr lang="en-US" dirty="0"/>
              <a:t>Click to add image caption</a:t>
            </a:r>
          </a:p>
        </p:txBody>
      </p:sp>
      <p:sp>
        <p:nvSpPr>
          <p:cNvPr id="31" name="Picture Placeholder 8"/>
          <p:cNvSpPr>
            <a:spLocks noGrp="1"/>
          </p:cNvSpPr>
          <p:nvPr>
            <p:ph type="pic" sz="quarter" idx="27" hasCustomPrompt="1"/>
          </p:nvPr>
        </p:nvSpPr>
        <p:spPr>
          <a:xfrm>
            <a:off x="8793163" y="1485900"/>
            <a:ext cx="2446337" cy="1513268"/>
          </a:xfrm>
          <a:solidFill>
            <a:schemeClr val="bg1">
              <a:lumMod val="85000"/>
            </a:schemeClr>
          </a:solidFill>
          <a:ln>
            <a:noFill/>
          </a:ln>
        </p:spPr>
        <p:txBody>
          <a:bodyPr anchor="ctr"/>
          <a:lstStyle>
            <a:lvl1pPr marL="0" indent="0" algn="ctr">
              <a:buNone/>
              <a:defRPr/>
            </a:lvl1pPr>
          </a:lstStyle>
          <a:p>
            <a:r>
              <a:rPr lang="en-US" dirty="0"/>
              <a:t>Click to add image</a:t>
            </a:r>
          </a:p>
        </p:txBody>
      </p:sp>
      <p:sp>
        <p:nvSpPr>
          <p:cNvPr id="32" name="Text Placeholder 9"/>
          <p:cNvSpPr>
            <a:spLocks noGrp="1"/>
          </p:cNvSpPr>
          <p:nvPr>
            <p:ph type="body" sz="quarter" idx="28" hasCustomPrompt="1"/>
          </p:nvPr>
        </p:nvSpPr>
        <p:spPr>
          <a:xfrm>
            <a:off x="952500" y="5488571"/>
            <a:ext cx="2456925" cy="258345"/>
          </a:xfrm>
        </p:spPr>
        <p:txBody>
          <a:bodyPr anchor="t">
            <a:noAutofit/>
          </a:bodyPr>
          <a:lstStyle>
            <a:lvl1pPr marL="0" indent="0">
              <a:buNone/>
              <a:defRPr sz="1200" b="0" baseline="0">
                <a:solidFill>
                  <a:schemeClr val="accent2"/>
                </a:solidFill>
              </a:defRPr>
            </a:lvl1pPr>
            <a:lvl2pPr marL="457200" indent="0">
              <a:buNone/>
              <a:defRPr sz="1600" b="1">
                <a:solidFill>
                  <a:schemeClr val="accent3"/>
                </a:solidFill>
              </a:defRPr>
            </a:lvl2pPr>
            <a:lvl3pPr marL="914400" indent="0">
              <a:buNone/>
              <a:defRPr sz="1600" b="1">
                <a:solidFill>
                  <a:schemeClr val="accent3"/>
                </a:solidFill>
              </a:defRPr>
            </a:lvl3pPr>
            <a:lvl4pPr marL="1371600" indent="0">
              <a:buNone/>
              <a:defRPr sz="1600" b="1">
                <a:solidFill>
                  <a:schemeClr val="accent3"/>
                </a:solidFill>
              </a:defRPr>
            </a:lvl4pPr>
            <a:lvl5pPr marL="1828800" indent="0">
              <a:buNone/>
              <a:defRPr sz="1600" b="1">
                <a:solidFill>
                  <a:schemeClr val="accent3"/>
                </a:solidFill>
              </a:defRPr>
            </a:lvl5pPr>
          </a:lstStyle>
          <a:p>
            <a:pPr lvl="0"/>
            <a:r>
              <a:rPr lang="en-US" dirty="0"/>
              <a:t>Click to add image caption</a:t>
            </a:r>
          </a:p>
        </p:txBody>
      </p:sp>
      <p:sp>
        <p:nvSpPr>
          <p:cNvPr id="33" name="Picture Placeholder 8"/>
          <p:cNvSpPr>
            <a:spLocks noGrp="1"/>
          </p:cNvSpPr>
          <p:nvPr>
            <p:ph type="pic" sz="quarter" idx="29" hasCustomPrompt="1"/>
          </p:nvPr>
        </p:nvSpPr>
        <p:spPr>
          <a:xfrm>
            <a:off x="952500" y="3848100"/>
            <a:ext cx="2456925" cy="1504912"/>
          </a:xfrm>
          <a:solidFill>
            <a:schemeClr val="bg1">
              <a:lumMod val="85000"/>
            </a:schemeClr>
          </a:solidFill>
          <a:ln>
            <a:noFill/>
          </a:ln>
        </p:spPr>
        <p:txBody>
          <a:bodyPr anchor="ctr"/>
          <a:lstStyle>
            <a:lvl1pPr marL="0" indent="0" algn="ctr">
              <a:buNone/>
              <a:defRPr/>
            </a:lvl1pPr>
          </a:lstStyle>
          <a:p>
            <a:r>
              <a:rPr lang="en-US" dirty="0"/>
              <a:t>Click to add image</a:t>
            </a:r>
          </a:p>
        </p:txBody>
      </p:sp>
      <p:sp>
        <p:nvSpPr>
          <p:cNvPr id="34" name="Text Placeholder 9"/>
          <p:cNvSpPr>
            <a:spLocks noGrp="1"/>
          </p:cNvSpPr>
          <p:nvPr>
            <p:ph type="body" sz="quarter" idx="30" hasCustomPrompt="1"/>
          </p:nvPr>
        </p:nvSpPr>
        <p:spPr>
          <a:xfrm>
            <a:off x="3581400" y="5488571"/>
            <a:ext cx="2446337" cy="258345"/>
          </a:xfrm>
        </p:spPr>
        <p:txBody>
          <a:bodyPr anchor="t">
            <a:noAutofit/>
          </a:bodyPr>
          <a:lstStyle>
            <a:lvl1pPr marL="0" indent="0">
              <a:buNone/>
              <a:defRPr sz="1200" b="0" baseline="0">
                <a:solidFill>
                  <a:schemeClr val="accent2"/>
                </a:solidFill>
              </a:defRPr>
            </a:lvl1pPr>
            <a:lvl2pPr marL="457200" indent="0">
              <a:buNone/>
              <a:defRPr sz="1600" b="1">
                <a:solidFill>
                  <a:schemeClr val="accent3"/>
                </a:solidFill>
              </a:defRPr>
            </a:lvl2pPr>
            <a:lvl3pPr marL="914400" indent="0">
              <a:buNone/>
              <a:defRPr sz="1600" b="1">
                <a:solidFill>
                  <a:schemeClr val="accent3"/>
                </a:solidFill>
              </a:defRPr>
            </a:lvl3pPr>
            <a:lvl4pPr marL="1371600" indent="0">
              <a:buNone/>
              <a:defRPr sz="1600" b="1">
                <a:solidFill>
                  <a:schemeClr val="accent3"/>
                </a:solidFill>
              </a:defRPr>
            </a:lvl4pPr>
            <a:lvl5pPr marL="1828800" indent="0">
              <a:buNone/>
              <a:defRPr sz="1600" b="1">
                <a:solidFill>
                  <a:schemeClr val="accent3"/>
                </a:solidFill>
              </a:defRPr>
            </a:lvl5pPr>
          </a:lstStyle>
          <a:p>
            <a:pPr lvl="0"/>
            <a:r>
              <a:rPr lang="en-US" dirty="0"/>
              <a:t>Click to add image caption</a:t>
            </a:r>
          </a:p>
        </p:txBody>
      </p:sp>
      <p:sp>
        <p:nvSpPr>
          <p:cNvPr id="35" name="Picture Placeholder 8"/>
          <p:cNvSpPr>
            <a:spLocks noGrp="1"/>
          </p:cNvSpPr>
          <p:nvPr>
            <p:ph type="pic" sz="quarter" idx="31" hasCustomPrompt="1"/>
          </p:nvPr>
        </p:nvSpPr>
        <p:spPr>
          <a:xfrm>
            <a:off x="3577696" y="3848100"/>
            <a:ext cx="2446337" cy="1504912"/>
          </a:xfrm>
          <a:solidFill>
            <a:schemeClr val="bg1">
              <a:lumMod val="85000"/>
            </a:schemeClr>
          </a:solidFill>
          <a:ln>
            <a:noFill/>
          </a:ln>
        </p:spPr>
        <p:txBody>
          <a:bodyPr anchor="ctr"/>
          <a:lstStyle>
            <a:lvl1pPr marL="0" indent="0" algn="ctr">
              <a:buNone/>
              <a:defRPr/>
            </a:lvl1pPr>
          </a:lstStyle>
          <a:p>
            <a:r>
              <a:rPr lang="en-US" dirty="0"/>
              <a:t>Click to add image</a:t>
            </a:r>
          </a:p>
        </p:txBody>
      </p:sp>
      <p:sp>
        <p:nvSpPr>
          <p:cNvPr id="36" name="Text Placeholder 9"/>
          <p:cNvSpPr>
            <a:spLocks noGrp="1"/>
          </p:cNvSpPr>
          <p:nvPr>
            <p:ph type="body" sz="quarter" idx="32" hasCustomPrompt="1"/>
          </p:nvPr>
        </p:nvSpPr>
        <p:spPr>
          <a:xfrm>
            <a:off x="6181726" y="5488571"/>
            <a:ext cx="2446337" cy="258345"/>
          </a:xfrm>
        </p:spPr>
        <p:txBody>
          <a:bodyPr anchor="t">
            <a:noAutofit/>
          </a:bodyPr>
          <a:lstStyle>
            <a:lvl1pPr marL="0" indent="0">
              <a:buNone/>
              <a:defRPr sz="1200" b="0" baseline="0">
                <a:solidFill>
                  <a:schemeClr val="accent2"/>
                </a:solidFill>
              </a:defRPr>
            </a:lvl1pPr>
            <a:lvl2pPr marL="457200" indent="0">
              <a:buNone/>
              <a:defRPr sz="1600" b="1">
                <a:solidFill>
                  <a:schemeClr val="accent3"/>
                </a:solidFill>
              </a:defRPr>
            </a:lvl2pPr>
            <a:lvl3pPr marL="914400" indent="0">
              <a:buNone/>
              <a:defRPr sz="1600" b="1">
                <a:solidFill>
                  <a:schemeClr val="accent3"/>
                </a:solidFill>
              </a:defRPr>
            </a:lvl3pPr>
            <a:lvl4pPr marL="1371600" indent="0">
              <a:buNone/>
              <a:defRPr sz="1600" b="1">
                <a:solidFill>
                  <a:schemeClr val="accent3"/>
                </a:solidFill>
              </a:defRPr>
            </a:lvl4pPr>
            <a:lvl5pPr marL="1828800" indent="0">
              <a:buNone/>
              <a:defRPr sz="1600" b="1">
                <a:solidFill>
                  <a:schemeClr val="accent3"/>
                </a:solidFill>
              </a:defRPr>
            </a:lvl5pPr>
          </a:lstStyle>
          <a:p>
            <a:pPr lvl="0"/>
            <a:r>
              <a:rPr lang="en-US" dirty="0"/>
              <a:t>Click to add image caption</a:t>
            </a:r>
          </a:p>
        </p:txBody>
      </p:sp>
      <p:sp>
        <p:nvSpPr>
          <p:cNvPr id="37" name="Picture Placeholder 8"/>
          <p:cNvSpPr>
            <a:spLocks noGrp="1"/>
          </p:cNvSpPr>
          <p:nvPr>
            <p:ph type="pic" sz="quarter" idx="33" hasCustomPrompt="1"/>
          </p:nvPr>
        </p:nvSpPr>
        <p:spPr>
          <a:xfrm>
            <a:off x="6185429" y="3848100"/>
            <a:ext cx="2446337" cy="1504912"/>
          </a:xfrm>
          <a:solidFill>
            <a:schemeClr val="bg1">
              <a:lumMod val="85000"/>
            </a:schemeClr>
          </a:solidFill>
          <a:ln>
            <a:noFill/>
          </a:ln>
        </p:spPr>
        <p:txBody>
          <a:bodyPr anchor="ctr"/>
          <a:lstStyle>
            <a:lvl1pPr marL="0" indent="0" algn="ctr">
              <a:buNone/>
              <a:defRPr/>
            </a:lvl1pPr>
          </a:lstStyle>
          <a:p>
            <a:r>
              <a:rPr lang="en-US" dirty="0"/>
              <a:t>Click to add image</a:t>
            </a:r>
          </a:p>
        </p:txBody>
      </p:sp>
      <p:sp>
        <p:nvSpPr>
          <p:cNvPr id="38" name="Text Placeholder 9"/>
          <p:cNvSpPr>
            <a:spLocks noGrp="1"/>
          </p:cNvSpPr>
          <p:nvPr>
            <p:ph type="body" sz="quarter" idx="34" hasCustomPrompt="1"/>
          </p:nvPr>
        </p:nvSpPr>
        <p:spPr>
          <a:xfrm>
            <a:off x="8793163" y="5488571"/>
            <a:ext cx="2446337" cy="258345"/>
          </a:xfrm>
        </p:spPr>
        <p:txBody>
          <a:bodyPr anchor="t">
            <a:noAutofit/>
          </a:bodyPr>
          <a:lstStyle>
            <a:lvl1pPr marL="0" indent="0">
              <a:buNone/>
              <a:defRPr sz="1200" b="0" baseline="0">
                <a:solidFill>
                  <a:schemeClr val="accent2"/>
                </a:solidFill>
              </a:defRPr>
            </a:lvl1pPr>
            <a:lvl2pPr marL="457200" indent="0">
              <a:buNone/>
              <a:defRPr sz="1600" b="1">
                <a:solidFill>
                  <a:schemeClr val="accent3"/>
                </a:solidFill>
              </a:defRPr>
            </a:lvl2pPr>
            <a:lvl3pPr marL="914400" indent="0">
              <a:buNone/>
              <a:defRPr sz="1600" b="1">
                <a:solidFill>
                  <a:schemeClr val="accent3"/>
                </a:solidFill>
              </a:defRPr>
            </a:lvl3pPr>
            <a:lvl4pPr marL="1371600" indent="0">
              <a:buNone/>
              <a:defRPr sz="1600" b="1">
                <a:solidFill>
                  <a:schemeClr val="accent3"/>
                </a:solidFill>
              </a:defRPr>
            </a:lvl4pPr>
            <a:lvl5pPr marL="1828800" indent="0">
              <a:buNone/>
              <a:defRPr sz="1600" b="1">
                <a:solidFill>
                  <a:schemeClr val="accent3"/>
                </a:solidFill>
              </a:defRPr>
            </a:lvl5pPr>
          </a:lstStyle>
          <a:p>
            <a:pPr lvl="0"/>
            <a:r>
              <a:rPr lang="en-US" dirty="0"/>
              <a:t>Click to add image caption</a:t>
            </a:r>
          </a:p>
        </p:txBody>
      </p:sp>
      <p:sp>
        <p:nvSpPr>
          <p:cNvPr id="39" name="Picture Placeholder 8"/>
          <p:cNvSpPr>
            <a:spLocks noGrp="1"/>
          </p:cNvSpPr>
          <p:nvPr>
            <p:ph type="pic" sz="quarter" idx="35" hasCustomPrompt="1"/>
          </p:nvPr>
        </p:nvSpPr>
        <p:spPr>
          <a:xfrm>
            <a:off x="8793163" y="3848100"/>
            <a:ext cx="2446337" cy="1504912"/>
          </a:xfrm>
          <a:solidFill>
            <a:schemeClr val="bg1">
              <a:lumMod val="85000"/>
            </a:schemeClr>
          </a:solidFill>
          <a:ln>
            <a:noFill/>
          </a:ln>
        </p:spPr>
        <p:txBody>
          <a:bodyPr anchor="ctr"/>
          <a:lstStyle>
            <a:lvl1pPr marL="0" indent="0" algn="ctr">
              <a:buNone/>
              <a:defRPr/>
            </a:lvl1pPr>
          </a:lstStyle>
          <a:p>
            <a:r>
              <a:rPr lang="en-US" dirty="0"/>
              <a:t>Click to add image</a:t>
            </a:r>
          </a:p>
        </p:txBody>
      </p:sp>
      <p:sp>
        <p:nvSpPr>
          <p:cNvPr id="22" name="Title 1"/>
          <p:cNvSpPr>
            <a:spLocks noGrp="1"/>
          </p:cNvSpPr>
          <p:nvPr>
            <p:ph type="title" hasCustomPrompt="1"/>
          </p:nvPr>
        </p:nvSpPr>
        <p:spPr>
          <a:xfrm>
            <a:off x="457200" y="419100"/>
            <a:ext cx="11277600" cy="342899"/>
          </a:xfrm>
        </p:spPr>
        <p:txBody>
          <a:bodyPr>
            <a:noAutofit/>
          </a:bodyPr>
          <a:lstStyle>
            <a:lvl1pPr>
              <a:defRPr sz="2800"/>
            </a:lvl1pPr>
          </a:lstStyle>
          <a:p>
            <a:r>
              <a:rPr lang="en-US" dirty="0"/>
              <a:t>Click to add title </a:t>
            </a:r>
          </a:p>
        </p:txBody>
      </p:sp>
      <p:sp>
        <p:nvSpPr>
          <p:cNvPr id="24" name="Text Placeholder 8"/>
          <p:cNvSpPr>
            <a:spLocks noGrp="1"/>
          </p:cNvSpPr>
          <p:nvPr>
            <p:ph type="body" sz="quarter" idx="13" hasCustomPrompt="1"/>
          </p:nvPr>
        </p:nvSpPr>
        <p:spPr>
          <a:xfrm>
            <a:off x="457200" y="801380"/>
            <a:ext cx="11277600" cy="379720"/>
          </a:xfrm>
        </p:spPr>
        <p:txBody>
          <a:bodyPr>
            <a:normAutofit/>
          </a:bodyPr>
          <a:lstStyle>
            <a:lvl1pPr marL="0" indent="0">
              <a:buNone/>
              <a:defRPr sz="2000" baseline="0">
                <a:solidFill>
                  <a:schemeClr val="tx2">
                    <a:lumMod val="60000"/>
                    <a:lumOff val="40000"/>
                  </a:schemeClr>
                </a:solidFill>
              </a:defRPr>
            </a:lvl1pPr>
          </a:lstStyle>
          <a:p>
            <a:r>
              <a:rPr lang="en-US" sz="2000" b="0" dirty="0"/>
              <a:t>Click to add subtitle</a:t>
            </a:r>
            <a:endParaRPr lang="en-US" sz="1600" b="0" dirty="0"/>
          </a:p>
        </p:txBody>
      </p:sp>
      <p:sp>
        <p:nvSpPr>
          <p:cNvPr id="8" name="Date Placeholder 7"/>
          <p:cNvSpPr>
            <a:spLocks noGrp="1"/>
          </p:cNvSpPr>
          <p:nvPr>
            <p:ph type="dt" sz="half" idx="36"/>
          </p:nvPr>
        </p:nvSpPr>
        <p:spPr/>
        <p:txBody>
          <a:bodyPr/>
          <a:lstStyle/>
          <a:p>
            <a:r>
              <a:rPr lang="en-US"/>
              <a:t>Oct 12-13, 2023</a:t>
            </a:r>
            <a:endParaRPr lang="en-US" dirty="0"/>
          </a:p>
        </p:txBody>
      </p:sp>
      <p:sp>
        <p:nvSpPr>
          <p:cNvPr id="10" name="Footer Placeholder 9"/>
          <p:cNvSpPr>
            <a:spLocks noGrp="1"/>
          </p:cNvSpPr>
          <p:nvPr>
            <p:ph type="ftr" sz="quarter" idx="37"/>
          </p:nvPr>
        </p:nvSpPr>
        <p:spPr/>
        <p:txBody>
          <a:bodyPr/>
          <a:lstStyle/>
          <a:p>
            <a:r>
              <a:rPr lang="en-US"/>
              <a:t>How HAPI Relates to Access and Discoverability</a:t>
            </a:r>
            <a:endParaRPr lang="en-US" dirty="0"/>
          </a:p>
        </p:txBody>
      </p:sp>
      <p:sp>
        <p:nvSpPr>
          <p:cNvPr id="11" name="Slide Number Placeholder 10"/>
          <p:cNvSpPr>
            <a:spLocks noGrp="1"/>
          </p:cNvSpPr>
          <p:nvPr>
            <p:ph type="sldNum" sz="quarter" idx="38"/>
          </p:nvPr>
        </p:nvSpPr>
        <p:spPr/>
        <p:txBody>
          <a:bodyPr/>
          <a:lstStyle/>
          <a:p>
            <a:fld id="{4EBCDCBD-78E1-0D41-A999-31B5EBF8E02C}" type="slidenum">
              <a:rPr lang="en-US" smtClean="0"/>
              <a:pPr/>
              <a:t>‹#›</a:t>
            </a:fld>
            <a:endParaRPr lang="en-US" dirty="0"/>
          </a:p>
        </p:txBody>
      </p:sp>
    </p:spTree>
  </p:cSld>
  <p:clrMapOvr>
    <a:masterClrMapping/>
  </p:clrMapOvr>
  <p:extLst>
    <p:ext uri="{DCECCB84-F9BA-43D5-87BE-67443E8EF086}">
      <p15:sldGuideLst xmlns:p15="http://schemas.microsoft.com/office/powerpoint/2012/main"/>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8" name="Picture 7"/>
          <p:cNvPicPr>
            <a:picLocks noChangeAspect="1"/>
          </p:cNvPicPr>
          <p:nvPr userDrawn="1"/>
        </p:nvPicPr>
        <p:blipFill rotWithShape="1">
          <a:blip r:embed="rId2">
            <a:extLst>
              <a:ext uri="{28A0092B-C50C-407E-A947-70E740481C1C}">
                <a14:useLocalDpi xmlns:a14="http://schemas.microsoft.com/office/drawing/2010/main" val="0"/>
              </a:ext>
            </a:extLst>
          </a:blip>
          <a:srcRect b="5203"/>
          <a:stretch/>
        </p:blipFill>
        <p:spPr>
          <a:xfrm>
            <a:off x="817" y="1459"/>
            <a:ext cx="12187996" cy="6499015"/>
          </a:xfrm>
          <a:prstGeom prst="rect">
            <a:avLst/>
          </a:prstGeom>
        </p:spPr>
      </p:pic>
      <p:sp>
        <p:nvSpPr>
          <p:cNvPr id="2" name="Title 1"/>
          <p:cNvSpPr>
            <a:spLocks noGrp="1"/>
          </p:cNvSpPr>
          <p:nvPr>
            <p:ph type="title" hasCustomPrompt="1"/>
          </p:nvPr>
        </p:nvSpPr>
        <p:spPr>
          <a:xfrm>
            <a:off x="685800" y="1181100"/>
            <a:ext cx="9144000" cy="1143000"/>
          </a:xfrm>
        </p:spPr>
        <p:txBody>
          <a:bodyPr anchor="b">
            <a:noAutofit/>
          </a:bodyPr>
          <a:lstStyle>
            <a:lvl1pPr>
              <a:defRPr sz="4000" baseline="0"/>
            </a:lvl1pPr>
          </a:lstStyle>
          <a:p>
            <a:r>
              <a:rPr lang="en-US" dirty="0"/>
              <a:t>Click to add title</a:t>
            </a:r>
          </a:p>
        </p:txBody>
      </p:sp>
      <p:sp>
        <p:nvSpPr>
          <p:cNvPr id="3" name="Text Placeholder 2"/>
          <p:cNvSpPr>
            <a:spLocks noGrp="1"/>
          </p:cNvSpPr>
          <p:nvPr>
            <p:ph type="body" idx="1" hasCustomPrompt="1"/>
          </p:nvPr>
        </p:nvSpPr>
        <p:spPr>
          <a:xfrm>
            <a:off x="685798" y="2437483"/>
            <a:ext cx="9145706" cy="501371"/>
          </a:xfrm>
        </p:spPr>
        <p:txBody>
          <a:bodyPr lIns="0" tIns="0" rIns="0" bIns="0">
            <a:normAutofit/>
          </a:bodyPr>
          <a:lstStyle>
            <a:lvl1pPr marL="0" indent="0">
              <a:buNone/>
              <a:defRPr sz="2400" b="1">
                <a:solidFill>
                  <a:schemeClr val="accent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subtitle</a:t>
            </a:r>
          </a:p>
        </p:txBody>
      </p:sp>
      <p:sp>
        <p:nvSpPr>
          <p:cNvPr id="11" name="Date Placeholder 10"/>
          <p:cNvSpPr>
            <a:spLocks noGrp="1"/>
          </p:cNvSpPr>
          <p:nvPr>
            <p:ph type="dt" sz="half" idx="10"/>
          </p:nvPr>
        </p:nvSpPr>
        <p:spPr/>
        <p:txBody>
          <a:bodyPr/>
          <a:lstStyle/>
          <a:p>
            <a:r>
              <a:rPr lang="en-US"/>
              <a:t>Oct 12-13, 2023</a:t>
            </a:r>
            <a:endParaRPr lang="en-US" dirty="0"/>
          </a:p>
        </p:txBody>
      </p:sp>
      <p:sp>
        <p:nvSpPr>
          <p:cNvPr id="12" name="Footer Placeholder 11"/>
          <p:cNvSpPr>
            <a:spLocks noGrp="1"/>
          </p:cNvSpPr>
          <p:nvPr>
            <p:ph type="ftr" sz="quarter" idx="11"/>
          </p:nvPr>
        </p:nvSpPr>
        <p:spPr/>
        <p:txBody>
          <a:bodyPr/>
          <a:lstStyle/>
          <a:p>
            <a:r>
              <a:rPr lang="en-US"/>
              <a:t>How HAPI Relates to Access and Discoverability</a:t>
            </a:r>
            <a:endParaRPr lang="en-US" dirty="0"/>
          </a:p>
        </p:txBody>
      </p:sp>
      <p:sp>
        <p:nvSpPr>
          <p:cNvPr id="13" name="Slide Number Placeholder 12"/>
          <p:cNvSpPr>
            <a:spLocks noGrp="1"/>
          </p:cNvSpPr>
          <p:nvPr>
            <p:ph type="sldNum" sz="quarter" idx="12"/>
          </p:nvPr>
        </p:nvSpPr>
        <p:spPr/>
        <p:txBody>
          <a:bodyPr/>
          <a:lstStyle/>
          <a:p>
            <a:fld id="{4EBCDCBD-78E1-0D41-A999-31B5EBF8E02C}" type="slidenum">
              <a:rPr lang="en-US" smtClean="0"/>
              <a:pPr/>
              <a:t>‹#›</a:t>
            </a:fld>
            <a:endParaRPr lang="en-US" dirty="0"/>
          </a:p>
        </p:txBody>
      </p:sp>
    </p:spTree>
  </p:cSld>
  <p:clrMapOvr>
    <a:masterClrMapping/>
  </p:clrMapOvr>
  <p:extLst>
    <p:ext uri="{DCECCB84-F9BA-43D5-87BE-67443E8EF086}">
      <p15:sldGuideLst xmlns:p15="http://schemas.microsoft.com/office/powerpoint/2012/main">
        <p15:guide id="3" pos="432"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Section Header with Image">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2">
            <a:extLst>
              <a:ext uri="{28A0092B-C50C-407E-A947-70E740481C1C}">
                <a14:useLocalDpi xmlns:a14="http://schemas.microsoft.com/office/drawing/2010/main" val="0"/>
              </a:ext>
            </a:extLst>
          </a:blip>
          <a:srcRect b="5203"/>
          <a:stretch/>
        </p:blipFill>
        <p:spPr>
          <a:xfrm>
            <a:off x="817" y="1459"/>
            <a:ext cx="12187996" cy="6499015"/>
          </a:xfrm>
          <a:prstGeom prst="rect">
            <a:avLst/>
          </a:prstGeom>
        </p:spPr>
      </p:pic>
      <p:sp>
        <p:nvSpPr>
          <p:cNvPr id="2" name="Title 1"/>
          <p:cNvSpPr>
            <a:spLocks noGrp="1"/>
          </p:cNvSpPr>
          <p:nvPr>
            <p:ph type="title" hasCustomPrompt="1"/>
          </p:nvPr>
        </p:nvSpPr>
        <p:spPr>
          <a:xfrm>
            <a:off x="685800" y="3825129"/>
            <a:ext cx="9144000" cy="594360"/>
          </a:xfrm>
        </p:spPr>
        <p:txBody>
          <a:bodyPr anchor="t">
            <a:noAutofit/>
          </a:bodyPr>
          <a:lstStyle>
            <a:lvl1pPr>
              <a:defRPr sz="4000"/>
            </a:lvl1pPr>
          </a:lstStyle>
          <a:p>
            <a:r>
              <a:rPr lang="en-US" dirty="0"/>
              <a:t>Click to add title</a:t>
            </a:r>
          </a:p>
        </p:txBody>
      </p:sp>
      <p:sp>
        <p:nvSpPr>
          <p:cNvPr id="3" name="Text Placeholder 2"/>
          <p:cNvSpPr>
            <a:spLocks noGrp="1"/>
          </p:cNvSpPr>
          <p:nvPr>
            <p:ph type="body" idx="1" hasCustomPrompt="1"/>
          </p:nvPr>
        </p:nvSpPr>
        <p:spPr>
          <a:xfrm>
            <a:off x="685800" y="4415475"/>
            <a:ext cx="9144000" cy="499215"/>
          </a:xfrm>
        </p:spPr>
        <p:txBody>
          <a:bodyPr lIns="0" tIns="0" rIns="0" bIns="0">
            <a:normAutofit/>
          </a:bodyPr>
          <a:lstStyle>
            <a:lvl1pPr marL="0" indent="0">
              <a:buNone/>
              <a:defRPr sz="2400" b="1">
                <a:solidFill>
                  <a:schemeClr val="accent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subtitle</a:t>
            </a:r>
          </a:p>
        </p:txBody>
      </p:sp>
      <p:sp>
        <p:nvSpPr>
          <p:cNvPr id="15" name="Picture Placeholder 8"/>
          <p:cNvSpPr>
            <a:spLocks noGrp="1"/>
          </p:cNvSpPr>
          <p:nvPr>
            <p:ph type="pic" sz="quarter" idx="21" hasCustomPrompt="1"/>
          </p:nvPr>
        </p:nvSpPr>
        <p:spPr>
          <a:xfrm>
            <a:off x="0" y="-9053"/>
            <a:ext cx="12192000" cy="3441700"/>
          </a:xfrm>
          <a:solidFill>
            <a:schemeClr val="bg1">
              <a:lumMod val="85000"/>
            </a:schemeClr>
          </a:solidFill>
          <a:ln>
            <a:noFill/>
          </a:ln>
        </p:spPr>
        <p:txBody>
          <a:bodyPr anchor="ctr"/>
          <a:lstStyle>
            <a:lvl1pPr marL="0" indent="0" algn="ctr">
              <a:buNone/>
              <a:defRPr/>
            </a:lvl1pPr>
          </a:lstStyle>
          <a:p>
            <a:r>
              <a:rPr lang="en-US" dirty="0"/>
              <a:t>Click to add image</a:t>
            </a:r>
          </a:p>
        </p:txBody>
      </p:sp>
      <p:sp>
        <p:nvSpPr>
          <p:cNvPr id="11" name="Date Placeholder 10"/>
          <p:cNvSpPr>
            <a:spLocks noGrp="1"/>
          </p:cNvSpPr>
          <p:nvPr>
            <p:ph type="dt" sz="half" idx="22"/>
          </p:nvPr>
        </p:nvSpPr>
        <p:spPr/>
        <p:txBody>
          <a:bodyPr/>
          <a:lstStyle/>
          <a:p>
            <a:r>
              <a:rPr lang="en-US"/>
              <a:t>Oct 12-13, 2023</a:t>
            </a:r>
            <a:endParaRPr lang="en-US" dirty="0"/>
          </a:p>
        </p:txBody>
      </p:sp>
      <p:sp>
        <p:nvSpPr>
          <p:cNvPr id="12" name="Footer Placeholder 11"/>
          <p:cNvSpPr>
            <a:spLocks noGrp="1"/>
          </p:cNvSpPr>
          <p:nvPr>
            <p:ph type="ftr" sz="quarter" idx="23"/>
          </p:nvPr>
        </p:nvSpPr>
        <p:spPr/>
        <p:txBody>
          <a:bodyPr/>
          <a:lstStyle/>
          <a:p>
            <a:r>
              <a:rPr lang="en-US"/>
              <a:t>How HAPI Relates to Access and Discoverability</a:t>
            </a:r>
            <a:endParaRPr lang="en-US" dirty="0"/>
          </a:p>
        </p:txBody>
      </p:sp>
      <p:sp>
        <p:nvSpPr>
          <p:cNvPr id="13" name="Slide Number Placeholder 12"/>
          <p:cNvSpPr>
            <a:spLocks noGrp="1"/>
          </p:cNvSpPr>
          <p:nvPr>
            <p:ph type="sldNum" sz="quarter" idx="24"/>
          </p:nvPr>
        </p:nvSpPr>
        <p:spPr/>
        <p:txBody>
          <a:bodyPr/>
          <a:lstStyle/>
          <a:p>
            <a:fld id="{4EBCDCBD-78E1-0D41-A999-31B5EBF8E02C}" type="slidenum">
              <a:rPr lang="en-US" smtClean="0"/>
              <a:pPr/>
              <a:t>‹#›</a:t>
            </a:fld>
            <a:endParaRPr lang="en-US" dirty="0"/>
          </a:p>
        </p:txBody>
      </p:sp>
    </p:spTree>
  </p:cSld>
  <p:clrMapOvr>
    <a:masterClrMapping/>
  </p:clrMapOvr>
  <p:extLst>
    <p:ext uri="{DCECCB84-F9BA-43D5-87BE-67443E8EF086}">
      <p15:sldGuideLst xmlns:p15="http://schemas.microsoft.com/office/powerpoint/2012/main">
        <p15:guide id="1" pos="432">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Callout with Image 1">
    <p:spTree>
      <p:nvGrpSpPr>
        <p:cNvPr id="1" name=""/>
        <p:cNvGrpSpPr/>
        <p:nvPr/>
      </p:nvGrpSpPr>
      <p:grpSpPr>
        <a:xfrm>
          <a:off x="0" y="0"/>
          <a:ext cx="0" cy="0"/>
          <a:chOff x="0" y="0"/>
          <a:chExt cx="0" cy="0"/>
        </a:xfrm>
      </p:grpSpPr>
      <p:sp>
        <p:nvSpPr>
          <p:cNvPr id="6" name="Picture Placeholder 8"/>
          <p:cNvSpPr>
            <a:spLocks noGrp="1"/>
          </p:cNvSpPr>
          <p:nvPr>
            <p:ph type="pic" sz="quarter" idx="21" hasCustomPrompt="1"/>
          </p:nvPr>
        </p:nvSpPr>
        <p:spPr>
          <a:xfrm>
            <a:off x="4229100" y="0"/>
            <a:ext cx="7962900" cy="6500474"/>
          </a:xfrm>
          <a:solidFill>
            <a:schemeClr val="bg1">
              <a:lumMod val="85000"/>
            </a:schemeClr>
          </a:solidFill>
          <a:ln>
            <a:noFill/>
          </a:ln>
        </p:spPr>
        <p:txBody>
          <a:bodyPr anchor="ctr"/>
          <a:lstStyle>
            <a:lvl1pPr marL="0" indent="0" algn="ctr">
              <a:buNone/>
              <a:defRPr/>
            </a:lvl1pPr>
          </a:lstStyle>
          <a:p>
            <a:r>
              <a:rPr lang="en-US" dirty="0"/>
              <a:t>Click to add image</a:t>
            </a:r>
          </a:p>
        </p:txBody>
      </p:sp>
      <p:sp>
        <p:nvSpPr>
          <p:cNvPr id="8" name="Text Placeholder 7"/>
          <p:cNvSpPr>
            <a:spLocks noGrp="1"/>
          </p:cNvSpPr>
          <p:nvPr>
            <p:ph type="body" sz="quarter" idx="22" hasCustomPrompt="1"/>
          </p:nvPr>
        </p:nvSpPr>
        <p:spPr>
          <a:xfrm>
            <a:off x="457200" y="2705100"/>
            <a:ext cx="3225800" cy="2844800"/>
          </a:xfrm>
        </p:spPr>
        <p:txBody>
          <a:bodyPr/>
          <a:lstStyle>
            <a:lvl1pPr marL="0" indent="0">
              <a:lnSpc>
                <a:spcPct val="100000"/>
              </a:lnSpc>
              <a:buNone/>
              <a:defRPr baseline="0"/>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add paragraph text</a:t>
            </a:r>
          </a:p>
        </p:txBody>
      </p:sp>
      <p:sp>
        <p:nvSpPr>
          <p:cNvPr id="9" name="Text Placeholder 7"/>
          <p:cNvSpPr>
            <a:spLocks noGrp="1"/>
          </p:cNvSpPr>
          <p:nvPr>
            <p:ph type="body" sz="quarter" idx="23" hasCustomPrompt="1"/>
          </p:nvPr>
        </p:nvSpPr>
        <p:spPr>
          <a:xfrm>
            <a:off x="457200" y="419100"/>
            <a:ext cx="3225800" cy="1905000"/>
          </a:xfrm>
        </p:spPr>
        <p:txBody>
          <a:bodyPr anchor="b">
            <a:normAutofit/>
          </a:bodyPr>
          <a:lstStyle>
            <a:lvl1pPr marL="0" indent="0">
              <a:buNone/>
              <a:defRPr sz="3200" baseline="0">
                <a:solidFill>
                  <a:schemeClr val="accent2"/>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add quote or interesting fact</a:t>
            </a:r>
          </a:p>
        </p:txBody>
      </p:sp>
      <p:sp>
        <p:nvSpPr>
          <p:cNvPr id="11" name="Date Placeholder 10"/>
          <p:cNvSpPr>
            <a:spLocks noGrp="1"/>
          </p:cNvSpPr>
          <p:nvPr>
            <p:ph type="dt" sz="half" idx="24"/>
          </p:nvPr>
        </p:nvSpPr>
        <p:spPr/>
        <p:txBody>
          <a:bodyPr/>
          <a:lstStyle/>
          <a:p>
            <a:r>
              <a:rPr lang="en-US"/>
              <a:t>Oct 12-13, 2023</a:t>
            </a:r>
            <a:endParaRPr lang="en-US" dirty="0"/>
          </a:p>
        </p:txBody>
      </p:sp>
      <p:sp>
        <p:nvSpPr>
          <p:cNvPr id="12" name="Footer Placeholder 11"/>
          <p:cNvSpPr>
            <a:spLocks noGrp="1"/>
          </p:cNvSpPr>
          <p:nvPr>
            <p:ph type="ftr" sz="quarter" idx="25"/>
          </p:nvPr>
        </p:nvSpPr>
        <p:spPr/>
        <p:txBody>
          <a:bodyPr/>
          <a:lstStyle/>
          <a:p>
            <a:r>
              <a:rPr lang="en-US"/>
              <a:t>How HAPI Relates to Access and Discoverability</a:t>
            </a:r>
            <a:endParaRPr lang="en-US" dirty="0"/>
          </a:p>
        </p:txBody>
      </p:sp>
      <p:sp>
        <p:nvSpPr>
          <p:cNvPr id="13" name="Slide Number Placeholder 12"/>
          <p:cNvSpPr>
            <a:spLocks noGrp="1"/>
          </p:cNvSpPr>
          <p:nvPr>
            <p:ph type="sldNum" sz="quarter" idx="26"/>
          </p:nvPr>
        </p:nvSpPr>
        <p:spPr/>
        <p:txBody>
          <a:bodyPr/>
          <a:lstStyle/>
          <a:p>
            <a:fld id="{4EBCDCBD-78E1-0D41-A999-31B5EBF8E02C}" type="slidenum">
              <a:rPr lang="en-US" smtClean="0"/>
              <a:pPr/>
              <a:t>‹#›</a:t>
            </a:fld>
            <a:endParaRPr lang="en-US" dirty="0"/>
          </a:p>
        </p:txBody>
      </p:sp>
    </p:spTree>
  </p:cSld>
  <p:clrMapOvr>
    <a:masterClrMapping/>
  </p:clrMapOvr>
  <p:extLst>
    <p:ext uri="{DCECCB84-F9BA-43D5-87BE-67443E8EF086}">
      <p15:sldGuideLst xmlns:p15="http://schemas.microsoft.com/office/powerpoint/2012/main"/>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Callout with Image 2">
    <p:spTree>
      <p:nvGrpSpPr>
        <p:cNvPr id="1" name=""/>
        <p:cNvGrpSpPr/>
        <p:nvPr/>
      </p:nvGrpSpPr>
      <p:grpSpPr>
        <a:xfrm>
          <a:off x="0" y="0"/>
          <a:ext cx="0" cy="0"/>
          <a:chOff x="0" y="0"/>
          <a:chExt cx="0" cy="0"/>
        </a:xfrm>
      </p:grpSpPr>
      <p:sp>
        <p:nvSpPr>
          <p:cNvPr id="6" name="Picture Placeholder 8"/>
          <p:cNvSpPr>
            <a:spLocks noGrp="1"/>
          </p:cNvSpPr>
          <p:nvPr>
            <p:ph type="pic" sz="quarter" idx="21" hasCustomPrompt="1"/>
          </p:nvPr>
        </p:nvSpPr>
        <p:spPr>
          <a:xfrm>
            <a:off x="4229100" y="0"/>
            <a:ext cx="7962900" cy="6500474"/>
          </a:xfrm>
          <a:noFill/>
          <a:ln>
            <a:noFill/>
          </a:ln>
        </p:spPr>
        <p:txBody>
          <a:bodyPr anchor="ctr"/>
          <a:lstStyle>
            <a:lvl1pPr marL="0" indent="0" algn="ctr">
              <a:buNone/>
              <a:defRPr/>
            </a:lvl1pPr>
          </a:lstStyle>
          <a:p>
            <a:r>
              <a:rPr lang="en-US" dirty="0"/>
              <a:t>Click to add image</a:t>
            </a:r>
          </a:p>
        </p:txBody>
      </p:sp>
      <p:sp>
        <p:nvSpPr>
          <p:cNvPr id="8" name="Text Placeholder 7"/>
          <p:cNvSpPr>
            <a:spLocks noGrp="1"/>
          </p:cNvSpPr>
          <p:nvPr>
            <p:ph type="body" sz="quarter" idx="22" hasCustomPrompt="1"/>
          </p:nvPr>
        </p:nvSpPr>
        <p:spPr>
          <a:xfrm>
            <a:off x="457200" y="2705100"/>
            <a:ext cx="3225800" cy="2844800"/>
          </a:xfrm>
        </p:spPr>
        <p:txBody>
          <a:bodyPr/>
          <a:lstStyle>
            <a:lvl1pPr marL="0" indent="0">
              <a:lnSpc>
                <a:spcPct val="100000"/>
              </a:lnSpc>
              <a:buNone/>
              <a:defRPr baseline="0"/>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add paragraph text</a:t>
            </a:r>
          </a:p>
        </p:txBody>
      </p:sp>
      <p:sp>
        <p:nvSpPr>
          <p:cNvPr id="9" name="Text Placeholder 7"/>
          <p:cNvSpPr>
            <a:spLocks noGrp="1"/>
          </p:cNvSpPr>
          <p:nvPr>
            <p:ph type="body" sz="quarter" idx="23" hasCustomPrompt="1"/>
          </p:nvPr>
        </p:nvSpPr>
        <p:spPr>
          <a:xfrm>
            <a:off x="457200" y="419100"/>
            <a:ext cx="3225800" cy="1905000"/>
          </a:xfrm>
        </p:spPr>
        <p:txBody>
          <a:bodyPr anchor="b">
            <a:normAutofit/>
          </a:bodyPr>
          <a:lstStyle>
            <a:lvl1pPr marL="0" indent="0">
              <a:buNone/>
              <a:defRPr sz="3200" baseline="0">
                <a:solidFill>
                  <a:schemeClr val="accent2"/>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add quote or interesting fact</a:t>
            </a:r>
          </a:p>
        </p:txBody>
      </p:sp>
      <p:cxnSp>
        <p:nvCxnSpPr>
          <p:cNvPr id="10" name="Straight Connector 9"/>
          <p:cNvCxnSpPr/>
          <p:nvPr userDrawn="1"/>
        </p:nvCxnSpPr>
        <p:spPr>
          <a:xfrm flipV="1">
            <a:off x="4229100" y="1"/>
            <a:ext cx="0" cy="650047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2" name="Date Placeholder 11"/>
          <p:cNvSpPr>
            <a:spLocks noGrp="1"/>
          </p:cNvSpPr>
          <p:nvPr>
            <p:ph type="dt" sz="half" idx="24"/>
          </p:nvPr>
        </p:nvSpPr>
        <p:spPr/>
        <p:txBody>
          <a:bodyPr/>
          <a:lstStyle/>
          <a:p>
            <a:r>
              <a:rPr lang="en-US"/>
              <a:t>Oct 12-13, 2023</a:t>
            </a:r>
            <a:endParaRPr lang="en-US" dirty="0"/>
          </a:p>
        </p:txBody>
      </p:sp>
      <p:sp>
        <p:nvSpPr>
          <p:cNvPr id="13" name="Footer Placeholder 12"/>
          <p:cNvSpPr>
            <a:spLocks noGrp="1"/>
          </p:cNvSpPr>
          <p:nvPr>
            <p:ph type="ftr" sz="quarter" idx="25"/>
          </p:nvPr>
        </p:nvSpPr>
        <p:spPr/>
        <p:txBody>
          <a:bodyPr/>
          <a:lstStyle/>
          <a:p>
            <a:r>
              <a:rPr lang="en-US"/>
              <a:t>How HAPI Relates to Access and Discoverability</a:t>
            </a:r>
            <a:endParaRPr lang="en-US" dirty="0"/>
          </a:p>
        </p:txBody>
      </p:sp>
      <p:sp>
        <p:nvSpPr>
          <p:cNvPr id="14" name="Slide Number Placeholder 13"/>
          <p:cNvSpPr>
            <a:spLocks noGrp="1"/>
          </p:cNvSpPr>
          <p:nvPr>
            <p:ph type="sldNum" sz="quarter" idx="26"/>
          </p:nvPr>
        </p:nvSpPr>
        <p:spPr/>
        <p:txBody>
          <a:bodyPr/>
          <a:lstStyle/>
          <a:p>
            <a:fld id="{4EBCDCBD-78E1-0D41-A999-31B5EBF8E02C}" type="slidenum">
              <a:rPr lang="en-US" smtClean="0"/>
              <a:pPr/>
              <a:t>‹#›</a:t>
            </a:fld>
            <a:endParaRPr lang="en-US" dirty="0"/>
          </a:p>
        </p:txBody>
      </p:sp>
    </p:spTree>
  </p:cSld>
  <p:clrMapOvr>
    <a:masterClrMapping/>
  </p:clrMapOvr>
  <p:extLst>
    <p:ext uri="{DCECCB84-F9BA-43D5-87BE-67443E8EF086}">
      <p15:sldGuideLst xmlns:p15="http://schemas.microsoft.com/office/powerpoint/2012/main"/>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Full-Bleed Image with Caption">
    <p:spTree>
      <p:nvGrpSpPr>
        <p:cNvPr id="1" name=""/>
        <p:cNvGrpSpPr/>
        <p:nvPr/>
      </p:nvGrpSpPr>
      <p:grpSpPr>
        <a:xfrm>
          <a:off x="0" y="0"/>
          <a:ext cx="0" cy="0"/>
          <a:chOff x="0" y="0"/>
          <a:chExt cx="0" cy="0"/>
        </a:xfrm>
      </p:grpSpPr>
      <p:sp>
        <p:nvSpPr>
          <p:cNvPr id="6" name="Picture Placeholder 8"/>
          <p:cNvSpPr>
            <a:spLocks noGrp="1"/>
          </p:cNvSpPr>
          <p:nvPr>
            <p:ph type="pic" sz="quarter" idx="21" hasCustomPrompt="1"/>
          </p:nvPr>
        </p:nvSpPr>
        <p:spPr>
          <a:xfrm>
            <a:off x="0" y="1"/>
            <a:ext cx="12192000" cy="6500473"/>
          </a:xfrm>
          <a:solidFill>
            <a:schemeClr val="bg1">
              <a:lumMod val="85000"/>
            </a:schemeClr>
          </a:solidFill>
          <a:ln>
            <a:noFill/>
          </a:ln>
        </p:spPr>
        <p:txBody>
          <a:bodyPr anchor="ctr"/>
          <a:lstStyle>
            <a:lvl1pPr marL="0" indent="0" algn="ctr">
              <a:buNone/>
              <a:defRPr/>
            </a:lvl1pPr>
          </a:lstStyle>
          <a:p>
            <a:r>
              <a:rPr lang="en-US" dirty="0"/>
              <a:t>Click to add image</a:t>
            </a:r>
          </a:p>
        </p:txBody>
      </p:sp>
      <p:sp>
        <p:nvSpPr>
          <p:cNvPr id="12" name="Text Placeholder 11"/>
          <p:cNvSpPr>
            <a:spLocks noGrp="1"/>
          </p:cNvSpPr>
          <p:nvPr>
            <p:ph type="body" sz="quarter" idx="22" hasCustomPrompt="1"/>
          </p:nvPr>
        </p:nvSpPr>
        <p:spPr>
          <a:xfrm>
            <a:off x="8089900" y="5462403"/>
            <a:ext cx="3644900" cy="747897"/>
          </a:xfrm>
          <a:solidFill>
            <a:schemeClr val="bg1"/>
          </a:solidFill>
        </p:spPr>
        <p:txBody>
          <a:bodyPr lIns="365760" tIns="274320" rIns="365760" bIns="274320" anchor="t" anchorCtr="0">
            <a:spAutoFit/>
          </a:bodyPr>
          <a:lstStyle>
            <a:lvl1pPr marL="0" indent="0">
              <a:buNone/>
              <a:defRPr sz="1200" baseline="0"/>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add image caption</a:t>
            </a:r>
          </a:p>
        </p:txBody>
      </p:sp>
      <p:sp>
        <p:nvSpPr>
          <p:cNvPr id="9" name="Date Placeholder 8"/>
          <p:cNvSpPr>
            <a:spLocks noGrp="1"/>
          </p:cNvSpPr>
          <p:nvPr>
            <p:ph type="dt" sz="half" idx="23"/>
          </p:nvPr>
        </p:nvSpPr>
        <p:spPr/>
        <p:txBody>
          <a:bodyPr/>
          <a:lstStyle/>
          <a:p>
            <a:r>
              <a:rPr lang="en-US"/>
              <a:t>Oct 12-13, 2023</a:t>
            </a:r>
            <a:endParaRPr lang="en-US" dirty="0"/>
          </a:p>
        </p:txBody>
      </p:sp>
      <p:sp>
        <p:nvSpPr>
          <p:cNvPr id="10" name="Footer Placeholder 9"/>
          <p:cNvSpPr>
            <a:spLocks noGrp="1"/>
          </p:cNvSpPr>
          <p:nvPr>
            <p:ph type="ftr" sz="quarter" idx="24"/>
          </p:nvPr>
        </p:nvSpPr>
        <p:spPr/>
        <p:txBody>
          <a:bodyPr/>
          <a:lstStyle/>
          <a:p>
            <a:r>
              <a:rPr lang="en-US"/>
              <a:t>How HAPI Relates to Access and Discoverability</a:t>
            </a:r>
            <a:endParaRPr lang="en-US" dirty="0"/>
          </a:p>
        </p:txBody>
      </p:sp>
      <p:sp>
        <p:nvSpPr>
          <p:cNvPr id="11" name="Slide Number Placeholder 10"/>
          <p:cNvSpPr>
            <a:spLocks noGrp="1"/>
          </p:cNvSpPr>
          <p:nvPr>
            <p:ph type="sldNum" sz="quarter" idx="25"/>
          </p:nvPr>
        </p:nvSpPr>
        <p:spPr/>
        <p:txBody>
          <a:bodyPr/>
          <a:lstStyle/>
          <a:p>
            <a:fld id="{4EBCDCBD-78E1-0D41-A999-31B5EBF8E02C}" type="slidenum">
              <a:rPr lang="en-US" smtClean="0"/>
              <a:pPr/>
              <a:t>‹#›</a:t>
            </a:fld>
            <a:endParaRPr lang="en-US" dirty="0"/>
          </a:p>
        </p:txBody>
      </p:sp>
    </p:spTree>
  </p:cSld>
  <p:clrMapOvr>
    <a:masterClrMapping/>
  </p:clrMapOvr>
  <p:extLst>
    <p:ext uri="{DCECCB84-F9BA-43D5-87BE-67443E8EF086}">
      <p15:sldGuideLst xmlns:p15="http://schemas.microsoft.com/office/powerpoint/2012/main"/>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add title</a:t>
            </a:r>
          </a:p>
        </p:txBody>
      </p:sp>
      <p:sp>
        <p:nvSpPr>
          <p:cNvPr id="9" name="Date Placeholder 8"/>
          <p:cNvSpPr>
            <a:spLocks noGrp="1"/>
          </p:cNvSpPr>
          <p:nvPr>
            <p:ph type="dt" sz="half" idx="10"/>
          </p:nvPr>
        </p:nvSpPr>
        <p:spPr/>
        <p:txBody>
          <a:bodyPr/>
          <a:lstStyle/>
          <a:p>
            <a:r>
              <a:rPr lang="en-US"/>
              <a:t>Oct 12-13, 2023</a:t>
            </a:r>
            <a:endParaRPr lang="en-US" dirty="0"/>
          </a:p>
        </p:txBody>
      </p:sp>
      <p:sp>
        <p:nvSpPr>
          <p:cNvPr id="10" name="Footer Placeholder 9"/>
          <p:cNvSpPr>
            <a:spLocks noGrp="1"/>
          </p:cNvSpPr>
          <p:nvPr>
            <p:ph type="ftr" sz="quarter" idx="11"/>
          </p:nvPr>
        </p:nvSpPr>
        <p:spPr/>
        <p:txBody>
          <a:bodyPr/>
          <a:lstStyle/>
          <a:p>
            <a:r>
              <a:rPr lang="en-US"/>
              <a:t>How HAPI Relates to Access and Discoverability</a:t>
            </a:r>
            <a:endParaRPr lang="en-US" dirty="0"/>
          </a:p>
        </p:txBody>
      </p:sp>
      <p:sp>
        <p:nvSpPr>
          <p:cNvPr id="11" name="Slide Number Placeholder 10"/>
          <p:cNvSpPr>
            <a:spLocks noGrp="1"/>
          </p:cNvSpPr>
          <p:nvPr>
            <p:ph type="sldNum" sz="quarter" idx="12"/>
          </p:nvPr>
        </p:nvSpPr>
        <p:spPr/>
        <p:txBody>
          <a:bodyPr/>
          <a:lstStyle/>
          <a:p>
            <a:fld id="{4EBCDCBD-78E1-0D41-A999-31B5EBF8E02C}" type="slidenum">
              <a:rPr lang="en-US" smtClean="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13" name="Title 12"/>
          <p:cNvSpPr>
            <a:spLocks noGrp="1"/>
          </p:cNvSpPr>
          <p:nvPr>
            <p:ph type="title" hasCustomPrompt="1"/>
          </p:nvPr>
        </p:nvSpPr>
        <p:spPr/>
        <p:txBody>
          <a:bodyPr/>
          <a:lstStyle/>
          <a:p>
            <a:r>
              <a:rPr lang="en-US" dirty="0"/>
              <a:t>Click to add title</a:t>
            </a:r>
          </a:p>
        </p:txBody>
      </p:sp>
      <p:sp>
        <p:nvSpPr>
          <p:cNvPr id="9" name="Content Placeholder 8"/>
          <p:cNvSpPr>
            <a:spLocks noGrp="1"/>
          </p:cNvSpPr>
          <p:nvPr>
            <p:ph sz="quarter" idx="13" hasCustomPrompt="1"/>
          </p:nvPr>
        </p:nvSpPr>
        <p:spPr>
          <a:xfrm>
            <a:off x="952500" y="1179514"/>
            <a:ext cx="10287000" cy="5030786"/>
          </a:xfrm>
        </p:spPr>
        <p:txBody>
          <a:body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Date Placeholder 11"/>
          <p:cNvSpPr>
            <a:spLocks noGrp="1"/>
          </p:cNvSpPr>
          <p:nvPr>
            <p:ph type="dt" sz="half" idx="14"/>
          </p:nvPr>
        </p:nvSpPr>
        <p:spPr/>
        <p:txBody>
          <a:bodyPr/>
          <a:lstStyle/>
          <a:p>
            <a:r>
              <a:rPr lang="en-US"/>
              <a:t>Oct 12-13, 2023</a:t>
            </a:r>
            <a:endParaRPr lang="en-US" dirty="0"/>
          </a:p>
        </p:txBody>
      </p:sp>
      <p:sp>
        <p:nvSpPr>
          <p:cNvPr id="14" name="Footer Placeholder 13"/>
          <p:cNvSpPr>
            <a:spLocks noGrp="1"/>
          </p:cNvSpPr>
          <p:nvPr>
            <p:ph type="ftr" sz="quarter" idx="15"/>
          </p:nvPr>
        </p:nvSpPr>
        <p:spPr>
          <a:xfrm>
            <a:off x="783590" y="6500474"/>
            <a:ext cx="3197406" cy="355600"/>
          </a:xfrm>
        </p:spPr>
        <p:txBody>
          <a:bodyPr/>
          <a:lstStyle/>
          <a:p>
            <a:r>
              <a:rPr lang="en-US"/>
              <a:t>How HAPI Relates to Access and Discoverability</a:t>
            </a:r>
            <a:endParaRPr lang="en-US" dirty="0"/>
          </a:p>
        </p:txBody>
      </p:sp>
      <p:sp>
        <p:nvSpPr>
          <p:cNvPr id="15" name="Slide Number Placeholder 14"/>
          <p:cNvSpPr>
            <a:spLocks noGrp="1"/>
          </p:cNvSpPr>
          <p:nvPr>
            <p:ph type="sldNum" sz="quarter" idx="16"/>
          </p:nvPr>
        </p:nvSpPr>
        <p:spPr/>
        <p:txBody>
          <a:bodyPr/>
          <a:lstStyle/>
          <a:p>
            <a:fld id="{4EBCDCBD-78E1-0D41-A999-31B5EBF8E02C}" type="slidenum">
              <a:rPr lang="en-US" smtClean="0"/>
              <a:pPr/>
              <a:t>‹#›</a:t>
            </a:fld>
            <a:endParaRPr lang="en-US"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and Subtitle Only">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457200" y="419100"/>
            <a:ext cx="11277600" cy="342899"/>
          </a:xfrm>
        </p:spPr>
        <p:txBody>
          <a:bodyPr>
            <a:noAutofit/>
          </a:bodyPr>
          <a:lstStyle>
            <a:lvl1pPr>
              <a:defRPr sz="2800"/>
            </a:lvl1pPr>
          </a:lstStyle>
          <a:p>
            <a:r>
              <a:rPr lang="en-US" dirty="0"/>
              <a:t>Click to add title </a:t>
            </a:r>
          </a:p>
        </p:txBody>
      </p:sp>
      <p:sp>
        <p:nvSpPr>
          <p:cNvPr id="9" name="Text Placeholder 8"/>
          <p:cNvSpPr>
            <a:spLocks noGrp="1"/>
          </p:cNvSpPr>
          <p:nvPr>
            <p:ph type="body" sz="quarter" idx="13" hasCustomPrompt="1"/>
          </p:nvPr>
        </p:nvSpPr>
        <p:spPr>
          <a:xfrm>
            <a:off x="457200" y="801380"/>
            <a:ext cx="11277600" cy="379720"/>
          </a:xfrm>
        </p:spPr>
        <p:txBody>
          <a:bodyPr>
            <a:normAutofit/>
          </a:bodyPr>
          <a:lstStyle>
            <a:lvl1pPr marL="0" indent="0">
              <a:buNone/>
              <a:defRPr sz="2000" baseline="0">
                <a:solidFill>
                  <a:schemeClr val="tx2">
                    <a:lumMod val="60000"/>
                    <a:lumOff val="40000"/>
                  </a:schemeClr>
                </a:solidFill>
              </a:defRPr>
            </a:lvl1pPr>
          </a:lstStyle>
          <a:p>
            <a:r>
              <a:rPr lang="en-US" sz="2000" b="0" dirty="0"/>
              <a:t>Click to add subtitle</a:t>
            </a:r>
            <a:endParaRPr lang="en-US" sz="1600" b="0" dirty="0"/>
          </a:p>
        </p:txBody>
      </p:sp>
      <p:sp>
        <p:nvSpPr>
          <p:cNvPr id="10" name="Date Placeholder 9"/>
          <p:cNvSpPr>
            <a:spLocks noGrp="1"/>
          </p:cNvSpPr>
          <p:nvPr>
            <p:ph type="dt" sz="half" idx="14"/>
          </p:nvPr>
        </p:nvSpPr>
        <p:spPr/>
        <p:txBody>
          <a:bodyPr/>
          <a:lstStyle/>
          <a:p>
            <a:r>
              <a:rPr lang="en-US"/>
              <a:t>Oct 12-13, 2023</a:t>
            </a:r>
            <a:endParaRPr lang="en-US" dirty="0"/>
          </a:p>
        </p:txBody>
      </p:sp>
      <p:sp>
        <p:nvSpPr>
          <p:cNvPr id="11" name="Footer Placeholder 10"/>
          <p:cNvSpPr>
            <a:spLocks noGrp="1"/>
          </p:cNvSpPr>
          <p:nvPr>
            <p:ph type="ftr" sz="quarter" idx="15"/>
          </p:nvPr>
        </p:nvSpPr>
        <p:spPr/>
        <p:txBody>
          <a:bodyPr/>
          <a:lstStyle/>
          <a:p>
            <a:r>
              <a:rPr lang="en-US"/>
              <a:t>How HAPI Relates to Access and Discoverability</a:t>
            </a:r>
            <a:endParaRPr lang="en-US" dirty="0"/>
          </a:p>
        </p:txBody>
      </p:sp>
      <p:sp>
        <p:nvSpPr>
          <p:cNvPr id="12" name="Slide Number Placeholder 11"/>
          <p:cNvSpPr>
            <a:spLocks noGrp="1"/>
          </p:cNvSpPr>
          <p:nvPr>
            <p:ph type="sldNum" sz="quarter" idx="16"/>
          </p:nvPr>
        </p:nvSpPr>
        <p:spPr/>
        <p:txBody>
          <a:bodyPr/>
          <a:lstStyle/>
          <a:p>
            <a:fld id="{4EBCDCBD-78E1-0D41-A999-31B5EBF8E02C}" type="slidenum">
              <a:rPr lang="en-US" smtClean="0"/>
              <a:pPr/>
              <a:t>‹#›</a:t>
            </a:fld>
            <a:endParaRPr lang="en-US" dirty="0"/>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Video Black">
    <p:bg>
      <p:bgPr>
        <a:solidFill>
          <a:schemeClr val="tx1"/>
        </a:solidFill>
        <a:effectLst/>
      </p:bgPr>
    </p:bg>
    <p:spTree>
      <p:nvGrpSpPr>
        <p:cNvPr id="1" name=""/>
        <p:cNvGrpSpPr/>
        <p:nvPr/>
      </p:nvGrpSpPr>
      <p:grpSpPr>
        <a:xfrm>
          <a:off x="0" y="0"/>
          <a:ext cx="0" cy="0"/>
          <a:chOff x="0" y="0"/>
          <a:chExt cx="0" cy="0"/>
        </a:xfrm>
      </p:grpSpPr>
      <p:sp>
        <p:nvSpPr>
          <p:cNvPr id="6" name="Rectangle 5"/>
          <p:cNvSpPr/>
          <p:nvPr userDrawn="1"/>
        </p:nvSpPr>
        <p:spPr>
          <a:xfrm>
            <a:off x="0" y="6500488"/>
            <a:ext cx="12192000" cy="35661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7" name="Straight Connector 6"/>
          <p:cNvCxnSpPr/>
          <p:nvPr userDrawn="1"/>
        </p:nvCxnSpPr>
        <p:spPr>
          <a:xfrm>
            <a:off x="0" y="6500488"/>
            <a:ext cx="12192000" cy="0"/>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userDrawn="1"/>
        </p:nvCxnSpPr>
        <p:spPr>
          <a:xfrm>
            <a:off x="11428508" y="6604000"/>
            <a:ext cx="0" cy="155141"/>
          </a:xfrm>
          <a:prstGeom prst="line">
            <a:avLst/>
          </a:prstGeom>
          <a:ln w="635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59703" y="6565216"/>
            <a:ext cx="212200" cy="228116"/>
          </a:xfrm>
          <a:prstGeom prst="rect">
            <a:avLst/>
          </a:prstGeom>
        </p:spPr>
      </p:pic>
      <p:sp>
        <p:nvSpPr>
          <p:cNvPr id="13" name="Date Placeholder 12"/>
          <p:cNvSpPr>
            <a:spLocks noGrp="1"/>
          </p:cNvSpPr>
          <p:nvPr>
            <p:ph type="dt" sz="half" idx="14"/>
          </p:nvPr>
        </p:nvSpPr>
        <p:spPr/>
        <p:txBody>
          <a:bodyPr/>
          <a:lstStyle/>
          <a:p>
            <a:r>
              <a:rPr lang="en-US"/>
              <a:t>Oct 12-13, 2023</a:t>
            </a:r>
            <a:endParaRPr lang="en-US" dirty="0"/>
          </a:p>
        </p:txBody>
      </p:sp>
      <p:sp>
        <p:nvSpPr>
          <p:cNvPr id="14" name="Footer Placeholder 13"/>
          <p:cNvSpPr>
            <a:spLocks noGrp="1"/>
          </p:cNvSpPr>
          <p:nvPr>
            <p:ph type="ftr" sz="quarter" idx="15"/>
          </p:nvPr>
        </p:nvSpPr>
        <p:spPr/>
        <p:txBody>
          <a:bodyPr/>
          <a:lstStyle/>
          <a:p>
            <a:r>
              <a:rPr lang="en-US"/>
              <a:t>How HAPI Relates to Access and Discoverability</a:t>
            </a:r>
            <a:endParaRPr lang="en-US" dirty="0"/>
          </a:p>
        </p:txBody>
      </p:sp>
      <p:sp>
        <p:nvSpPr>
          <p:cNvPr id="15" name="Slide Number Placeholder 14"/>
          <p:cNvSpPr>
            <a:spLocks noGrp="1"/>
          </p:cNvSpPr>
          <p:nvPr>
            <p:ph type="sldNum" sz="quarter" idx="16"/>
          </p:nvPr>
        </p:nvSpPr>
        <p:spPr/>
        <p:txBody>
          <a:bodyPr/>
          <a:lstStyle/>
          <a:p>
            <a:fld id="{4EBCDCBD-78E1-0D41-A999-31B5EBF8E02C}" type="slidenum">
              <a:rPr lang="en-US" smtClean="0"/>
              <a:pPr/>
              <a:t>‹#›</a:t>
            </a:fld>
            <a:endParaRPr lang="en-US" dirty="0"/>
          </a:p>
        </p:txBody>
      </p:sp>
      <p:sp>
        <p:nvSpPr>
          <p:cNvPr id="11" name="Media Placeholder 10"/>
          <p:cNvSpPr>
            <a:spLocks noGrp="1" noChangeAspect="1"/>
          </p:cNvSpPr>
          <p:nvPr>
            <p:ph type="media" sz="quarter" idx="13" hasCustomPrompt="1"/>
          </p:nvPr>
        </p:nvSpPr>
        <p:spPr>
          <a:xfrm>
            <a:off x="0" y="0"/>
            <a:ext cx="12192000" cy="6858000"/>
          </a:xfrm>
          <a:solidFill>
            <a:schemeClr val="tx1"/>
          </a:solidFill>
        </p:spPr>
        <p:txBody>
          <a:bodyPr anchor="ctr"/>
          <a:lstStyle>
            <a:lvl1pPr marL="0" indent="0" algn="ctr">
              <a:buNone/>
              <a:defRPr>
                <a:solidFill>
                  <a:schemeClr val="tx2">
                    <a:lumMod val="60000"/>
                    <a:lumOff val="40000"/>
                  </a:schemeClr>
                </a:solidFill>
              </a:defRPr>
            </a:lvl1pPr>
          </a:lstStyle>
          <a:p>
            <a:r>
              <a:rPr lang="en-US" dirty="0"/>
              <a:t>Click to add video</a:t>
            </a: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8" name="Date Placeholder 7"/>
          <p:cNvSpPr>
            <a:spLocks noGrp="1"/>
          </p:cNvSpPr>
          <p:nvPr>
            <p:ph type="dt" sz="half" idx="10"/>
          </p:nvPr>
        </p:nvSpPr>
        <p:spPr/>
        <p:txBody>
          <a:bodyPr/>
          <a:lstStyle/>
          <a:p>
            <a:r>
              <a:rPr lang="en-US"/>
              <a:t>Oct 12-13, 2023</a:t>
            </a:r>
            <a:endParaRPr lang="en-US" dirty="0"/>
          </a:p>
        </p:txBody>
      </p:sp>
      <p:sp>
        <p:nvSpPr>
          <p:cNvPr id="9" name="Footer Placeholder 8"/>
          <p:cNvSpPr>
            <a:spLocks noGrp="1"/>
          </p:cNvSpPr>
          <p:nvPr>
            <p:ph type="ftr" sz="quarter" idx="11"/>
          </p:nvPr>
        </p:nvSpPr>
        <p:spPr/>
        <p:txBody>
          <a:bodyPr/>
          <a:lstStyle/>
          <a:p>
            <a:r>
              <a:rPr lang="en-US"/>
              <a:t>How HAPI Relates to Access and Discoverability</a:t>
            </a:r>
            <a:endParaRPr lang="en-US" dirty="0"/>
          </a:p>
        </p:txBody>
      </p:sp>
      <p:sp>
        <p:nvSpPr>
          <p:cNvPr id="10" name="Slide Number Placeholder 9"/>
          <p:cNvSpPr>
            <a:spLocks noGrp="1"/>
          </p:cNvSpPr>
          <p:nvPr>
            <p:ph type="sldNum" sz="quarter" idx="12"/>
          </p:nvPr>
        </p:nvSpPr>
        <p:spPr/>
        <p:txBody>
          <a:bodyPr/>
          <a:lstStyle/>
          <a:p>
            <a:fld id="{4EBCDCBD-78E1-0D41-A999-31B5EBF8E02C}" type="slidenum">
              <a:rPr lang="en-US" smtClean="0"/>
              <a:pPr/>
              <a:t>‹#›</a:t>
            </a:fld>
            <a:endParaRPr lang="en-US" dirty="0"/>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Quad Chart with Title 2">
    <p:spTree>
      <p:nvGrpSpPr>
        <p:cNvPr id="1" name=""/>
        <p:cNvGrpSpPr/>
        <p:nvPr/>
      </p:nvGrpSpPr>
      <p:grpSpPr>
        <a:xfrm>
          <a:off x="0" y="0"/>
          <a:ext cx="0" cy="0"/>
          <a:chOff x="0" y="0"/>
          <a:chExt cx="0" cy="0"/>
        </a:xfrm>
      </p:grpSpPr>
      <p:sp>
        <p:nvSpPr>
          <p:cNvPr id="28" name="Title 27"/>
          <p:cNvSpPr>
            <a:spLocks noGrp="1"/>
          </p:cNvSpPr>
          <p:nvPr userDrawn="1">
            <p:ph type="title" hasCustomPrompt="1"/>
          </p:nvPr>
        </p:nvSpPr>
        <p:spPr>
          <a:xfrm>
            <a:off x="457200" y="419100"/>
            <a:ext cx="11277600" cy="389709"/>
          </a:xfrm>
        </p:spPr>
        <p:txBody>
          <a:bodyPr>
            <a:noAutofit/>
          </a:bodyPr>
          <a:lstStyle>
            <a:lvl1pPr>
              <a:defRPr sz="2200"/>
            </a:lvl1pPr>
          </a:lstStyle>
          <a:p>
            <a:r>
              <a:rPr lang="en-US" dirty="0"/>
              <a:t>Click to add title</a:t>
            </a:r>
          </a:p>
        </p:txBody>
      </p:sp>
      <p:cxnSp>
        <p:nvCxnSpPr>
          <p:cNvPr id="49" name="Straight Connector 48"/>
          <p:cNvCxnSpPr/>
          <p:nvPr/>
        </p:nvCxnSpPr>
        <p:spPr>
          <a:xfrm>
            <a:off x="6096000" y="887620"/>
            <a:ext cx="0" cy="5612417"/>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a:off x="0" y="3695999"/>
            <a:ext cx="12192000"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userDrawn="1"/>
        </p:nvCxnSpPr>
        <p:spPr>
          <a:xfrm>
            <a:off x="0" y="884420"/>
            <a:ext cx="12192000"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52" name="Text Placeholder 14"/>
          <p:cNvSpPr>
            <a:spLocks noGrp="1"/>
          </p:cNvSpPr>
          <p:nvPr userDrawn="1">
            <p:ph type="body" sz="quarter" idx="18" hasCustomPrompt="1"/>
          </p:nvPr>
        </p:nvSpPr>
        <p:spPr>
          <a:xfrm>
            <a:off x="457200" y="1447875"/>
            <a:ext cx="5295900" cy="1210588"/>
          </a:xfrm>
        </p:spPr>
        <p:txBody>
          <a:bodyPr wrap="square" lIns="0" tIns="0" rIns="0" bIns="0">
            <a:normAutofit/>
          </a:bodyPr>
          <a:lstStyle>
            <a:lvl1pPr marL="137160" indent="-137160">
              <a:lnSpc>
                <a:spcPct val="100000"/>
              </a:lnSpc>
              <a:spcBef>
                <a:spcPts val="500"/>
              </a:spcBef>
              <a:defRPr sz="1400">
                <a:solidFill>
                  <a:schemeClr val="tx2">
                    <a:lumMod val="75000"/>
                  </a:schemeClr>
                </a:solidFill>
              </a:defRPr>
            </a:lvl1pPr>
            <a:lvl2pPr marL="320040" indent="-137160">
              <a:spcBef>
                <a:spcPts val="500"/>
              </a:spcBef>
              <a:defRPr sz="1200">
                <a:solidFill>
                  <a:schemeClr val="tx2">
                    <a:lumMod val="75000"/>
                  </a:schemeClr>
                </a:solidFill>
              </a:defRPr>
            </a:lvl2pPr>
            <a:lvl3pPr marL="594360" indent="-137160">
              <a:spcBef>
                <a:spcPts val="500"/>
              </a:spcBef>
              <a:defRPr sz="1200">
                <a:solidFill>
                  <a:schemeClr val="tx2">
                    <a:lumMod val="75000"/>
                  </a:schemeClr>
                </a:solidFill>
              </a:defRPr>
            </a:lvl3pPr>
            <a:lvl4pPr marL="868680" indent="-137160">
              <a:spcBef>
                <a:spcPts val="500"/>
              </a:spcBef>
              <a:defRPr sz="1200">
                <a:solidFill>
                  <a:schemeClr val="tx2">
                    <a:lumMod val="75000"/>
                  </a:schemeClr>
                </a:solidFill>
              </a:defRPr>
            </a:lvl4pPr>
            <a:lvl5pPr marL="1143000" indent="-137160">
              <a:spcBef>
                <a:spcPts val="500"/>
              </a:spcBef>
              <a:defRPr sz="1200">
                <a:solidFill>
                  <a:schemeClr val="tx2">
                    <a:lumMod val="75000"/>
                  </a:schemeClr>
                </a:solidFill>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3" name="Text Placeholder 16"/>
          <p:cNvSpPr>
            <a:spLocks noGrp="1"/>
          </p:cNvSpPr>
          <p:nvPr userDrawn="1">
            <p:ph type="body" sz="quarter" idx="24" hasCustomPrompt="1"/>
          </p:nvPr>
        </p:nvSpPr>
        <p:spPr>
          <a:xfrm>
            <a:off x="457200" y="1154384"/>
            <a:ext cx="5295900" cy="221599"/>
          </a:xfrm>
        </p:spPr>
        <p:txBody>
          <a:bodyPr wrap="square" lIns="0" tIns="0" rIns="0" bIns="0">
            <a:normAutofit/>
          </a:bodyPr>
          <a:lstStyle>
            <a:lvl1pPr marL="0" indent="0">
              <a:buNone/>
              <a:defRPr sz="1600" b="1" baseline="0">
                <a:solidFill>
                  <a:schemeClr val="accent2"/>
                </a:solidFill>
              </a:defRPr>
            </a:lvl1pPr>
            <a:lvl2pPr marL="457200" indent="0">
              <a:buNone/>
              <a:defRPr>
                <a:solidFill>
                  <a:schemeClr val="accent3"/>
                </a:solidFill>
              </a:defRPr>
            </a:lvl2pPr>
            <a:lvl3pPr marL="914400" indent="0">
              <a:buNone/>
              <a:defRPr>
                <a:solidFill>
                  <a:schemeClr val="accent3"/>
                </a:solidFill>
              </a:defRPr>
            </a:lvl3pPr>
            <a:lvl4pPr marL="1371600" indent="0">
              <a:buNone/>
              <a:defRPr>
                <a:solidFill>
                  <a:schemeClr val="accent3"/>
                </a:solidFill>
              </a:defRPr>
            </a:lvl4pPr>
            <a:lvl5pPr marL="1828800" indent="0">
              <a:buNone/>
              <a:defRPr>
                <a:solidFill>
                  <a:schemeClr val="accent3"/>
                </a:solidFill>
              </a:defRPr>
            </a:lvl5pPr>
          </a:lstStyle>
          <a:p>
            <a:pPr lvl="0"/>
            <a:r>
              <a:rPr lang="en-US" dirty="0"/>
              <a:t>Click to add quad title</a:t>
            </a:r>
          </a:p>
        </p:txBody>
      </p:sp>
      <p:sp>
        <p:nvSpPr>
          <p:cNvPr id="55" name="Text Placeholder 14"/>
          <p:cNvSpPr>
            <a:spLocks noGrp="1"/>
          </p:cNvSpPr>
          <p:nvPr userDrawn="1">
            <p:ph type="body" sz="quarter" idx="27" hasCustomPrompt="1"/>
          </p:nvPr>
        </p:nvSpPr>
        <p:spPr>
          <a:xfrm>
            <a:off x="457200" y="4295396"/>
            <a:ext cx="5295899" cy="1210588"/>
          </a:xfrm>
        </p:spPr>
        <p:txBody>
          <a:bodyPr wrap="square" lIns="0" tIns="0" rIns="0" bIns="0">
            <a:normAutofit/>
          </a:bodyPr>
          <a:lstStyle>
            <a:lvl1pPr marL="137160" indent="-137160">
              <a:lnSpc>
                <a:spcPct val="100000"/>
              </a:lnSpc>
              <a:spcBef>
                <a:spcPts val="500"/>
              </a:spcBef>
              <a:defRPr sz="1400">
                <a:solidFill>
                  <a:schemeClr val="tx2">
                    <a:lumMod val="75000"/>
                  </a:schemeClr>
                </a:solidFill>
              </a:defRPr>
            </a:lvl1pPr>
            <a:lvl2pPr marL="320040" indent="-137160">
              <a:spcBef>
                <a:spcPts val="500"/>
              </a:spcBef>
              <a:defRPr sz="1200">
                <a:solidFill>
                  <a:schemeClr val="tx2">
                    <a:lumMod val="75000"/>
                  </a:schemeClr>
                </a:solidFill>
              </a:defRPr>
            </a:lvl2pPr>
            <a:lvl3pPr marL="594360" indent="-137160">
              <a:spcBef>
                <a:spcPts val="500"/>
              </a:spcBef>
              <a:defRPr sz="1200">
                <a:solidFill>
                  <a:schemeClr val="tx2">
                    <a:lumMod val="75000"/>
                  </a:schemeClr>
                </a:solidFill>
              </a:defRPr>
            </a:lvl3pPr>
            <a:lvl4pPr marL="868680" indent="-137160">
              <a:spcBef>
                <a:spcPts val="500"/>
              </a:spcBef>
              <a:defRPr sz="1200">
                <a:solidFill>
                  <a:schemeClr val="tx2">
                    <a:lumMod val="75000"/>
                  </a:schemeClr>
                </a:solidFill>
              </a:defRPr>
            </a:lvl4pPr>
            <a:lvl5pPr marL="1143000" indent="-137160">
              <a:spcBef>
                <a:spcPts val="500"/>
              </a:spcBef>
              <a:defRPr sz="1200">
                <a:solidFill>
                  <a:schemeClr val="tx2">
                    <a:lumMod val="75000"/>
                  </a:schemeClr>
                </a:solidFill>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6" name="Text Placeholder 16"/>
          <p:cNvSpPr>
            <a:spLocks noGrp="1"/>
          </p:cNvSpPr>
          <p:nvPr userDrawn="1">
            <p:ph type="body" sz="quarter" idx="28" hasCustomPrompt="1"/>
          </p:nvPr>
        </p:nvSpPr>
        <p:spPr>
          <a:xfrm>
            <a:off x="457200" y="4001905"/>
            <a:ext cx="5295900" cy="221599"/>
          </a:xfrm>
        </p:spPr>
        <p:txBody>
          <a:bodyPr wrap="square" lIns="0" tIns="0" rIns="0" bIns="0">
            <a:normAutofit/>
          </a:bodyPr>
          <a:lstStyle>
            <a:lvl1pPr marL="0" indent="0">
              <a:buNone/>
              <a:defRPr sz="1600" b="1" baseline="0">
                <a:solidFill>
                  <a:schemeClr val="accent2"/>
                </a:solidFill>
              </a:defRPr>
            </a:lvl1pPr>
            <a:lvl2pPr marL="457200" indent="0">
              <a:buNone/>
              <a:defRPr>
                <a:solidFill>
                  <a:schemeClr val="accent3"/>
                </a:solidFill>
              </a:defRPr>
            </a:lvl2pPr>
            <a:lvl3pPr marL="914400" indent="0">
              <a:buNone/>
              <a:defRPr>
                <a:solidFill>
                  <a:schemeClr val="accent3"/>
                </a:solidFill>
              </a:defRPr>
            </a:lvl3pPr>
            <a:lvl4pPr marL="1371600" indent="0">
              <a:buNone/>
              <a:defRPr>
                <a:solidFill>
                  <a:schemeClr val="accent3"/>
                </a:solidFill>
              </a:defRPr>
            </a:lvl4pPr>
            <a:lvl5pPr marL="1828800" indent="0">
              <a:buNone/>
              <a:defRPr>
                <a:solidFill>
                  <a:schemeClr val="accent3"/>
                </a:solidFill>
              </a:defRPr>
            </a:lvl5pPr>
          </a:lstStyle>
          <a:p>
            <a:pPr lvl="0"/>
            <a:r>
              <a:rPr lang="en-US" dirty="0"/>
              <a:t>Click to add quad title</a:t>
            </a:r>
          </a:p>
        </p:txBody>
      </p:sp>
      <p:sp>
        <p:nvSpPr>
          <p:cNvPr id="59" name="Text Placeholder 14"/>
          <p:cNvSpPr>
            <a:spLocks noGrp="1"/>
          </p:cNvSpPr>
          <p:nvPr userDrawn="1">
            <p:ph type="body" sz="quarter" idx="31" hasCustomPrompt="1"/>
          </p:nvPr>
        </p:nvSpPr>
        <p:spPr>
          <a:xfrm>
            <a:off x="6442617" y="1444158"/>
            <a:ext cx="5292183" cy="1210588"/>
          </a:xfrm>
        </p:spPr>
        <p:txBody>
          <a:bodyPr wrap="square" lIns="0" tIns="0" rIns="0" bIns="0">
            <a:normAutofit/>
          </a:bodyPr>
          <a:lstStyle>
            <a:lvl1pPr marL="137160" indent="-137160">
              <a:lnSpc>
                <a:spcPct val="100000"/>
              </a:lnSpc>
              <a:spcBef>
                <a:spcPts val="500"/>
              </a:spcBef>
              <a:defRPr sz="1400">
                <a:solidFill>
                  <a:schemeClr val="tx2">
                    <a:lumMod val="75000"/>
                  </a:schemeClr>
                </a:solidFill>
              </a:defRPr>
            </a:lvl1pPr>
            <a:lvl2pPr marL="320040" indent="-137160">
              <a:spcBef>
                <a:spcPts val="500"/>
              </a:spcBef>
              <a:defRPr sz="1200">
                <a:solidFill>
                  <a:schemeClr val="tx2">
                    <a:lumMod val="75000"/>
                  </a:schemeClr>
                </a:solidFill>
              </a:defRPr>
            </a:lvl2pPr>
            <a:lvl3pPr marL="594360" indent="-137160">
              <a:spcBef>
                <a:spcPts val="500"/>
              </a:spcBef>
              <a:defRPr sz="1200">
                <a:solidFill>
                  <a:schemeClr val="tx2">
                    <a:lumMod val="75000"/>
                  </a:schemeClr>
                </a:solidFill>
              </a:defRPr>
            </a:lvl3pPr>
            <a:lvl4pPr marL="868680" indent="-137160">
              <a:spcBef>
                <a:spcPts val="500"/>
              </a:spcBef>
              <a:defRPr sz="1200">
                <a:solidFill>
                  <a:schemeClr val="tx2">
                    <a:lumMod val="75000"/>
                  </a:schemeClr>
                </a:solidFill>
              </a:defRPr>
            </a:lvl4pPr>
            <a:lvl5pPr marL="1143000" indent="-137160">
              <a:spcBef>
                <a:spcPts val="500"/>
              </a:spcBef>
              <a:defRPr sz="1200">
                <a:solidFill>
                  <a:schemeClr val="tx2">
                    <a:lumMod val="75000"/>
                  </a:schemeClr>
                </a:solidFill>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0" name="Text Placeholder 16"/>
          <p:cNvSpPr>
            <a:spLocks noGrp="1"/>
          </p:cNvSpPr>
          <p:nvPr userDrawn="1">
            <p:ph type="body" sz="quarter" idx="32" hasCustomPrompt="1"/>
          </p:nvPr>
        </p:nvSpPr>
        <p:spPr>
          <a:xfrm>
            <a:off x="6442616" y="1150667"/>
            <a:ext cx="5292183" cy="221599"/>
          </a:xfrm>
        </p:spPr>
        <p:txBody>
          <a:bodyPr wrap="square" lIns="0" tIns="0" rIns="0" bIns="0">
            <a:normAutofit/>
          </a:bodyPr>
          <a:lstStyle>
            <a:lvl1pPr marL="0" indent="0">
              <a:buNone/>
              <a:defRPr sz="1600" b="1" baseline="0">
                <a:solidFill>
                  <a:schemeClr val="accent2"/>
                </a:solidFill>
              </a:defRPr>
            </a:lvl1pPr>
            <a:lvl2pPr marL="457200" indent="0">
              <a:buNone/>
              <a:defRPr>
                <a:solidFill>
                  <a:schemeClr val="accent3"/>
                </a:solidFill>
              </a:defRPr>
            </a:lvl2pPr>
            <a:lvl3pPr marL="914400" indent="0">
              <a:buNone/>
              <a:defRPr>
                <a:solidFill>
                  <a:schemeClr val="accent3"/>
                </a:solidFill>
              </a:defRPr>
            </a:lvl3pPr>
            <a:lvl4pPr marL="1371600" indent="0">
              <a:buNone/>
              <a:defRPr>
                <a:solidFill>
                  <a:schemeClr val="accent3"/>
                </a:solidFill>
              </a:defRPr>
            </a:lvl4pPr>
            <a:lvl5pPr marL="1828800" indent="0">
              <a:buNone/>
              <a:defRPr>
                <a:solidFill>
                  <a:schemeClr val="accent3"/>
                </a:solidFill>
              </a:defRPr>
            </a:lvl5pPr>
          </a:lstStyle>
          <a:p>
            <a:pPr lvl="0"/>
            <a:r>
              <a:rPr lang="en-US" dirty="0"/>
              <a:t>Click to add quad title</a:t>
            </a:r>
          </a:p>
        </p:txBody>
      </p:sp>
      <p:sp>
        <p:nvSpPr>
          <p:cNvPr id="62" name="Text Placeholder 14"/>
          <p:cNvSpPr>
            <a:spLocks noGrp="1"/>
          </p:cNvSpPr>
          <p:nvPr userDrawn="1">
            <p:ph type="body" sz="quarter" idx="35" hasCustomPrompt="1"/>
          </p:nvPr>
        </p:nvSpPr>
        <p:spPr>
          <a:xfrm>
            <a:off x="6438900" y="4291679"/>
            <a:ext cx="5295900" cy="1210588"/>
          </a:xfrm>
        </p:spPr>
        <p:txBody>
          <a:bodyPr wrap="square" lIns="0" tIns="0" rIns="0" bIns="0">
            <a:normAutofit/>
          </a:bodyPr>
          <a:lstStyle>
            <a:lvl1pPr marL="137160" indent="-137160">
              <a:lnSpc>
                <a:spcPct val="100000"/>
              </a:lnSpc>
              <a:spcBef>
                <a:spcPts val="500"/>
              </a:spcBef>
              <a:defRPr sz="1400">
                <a:solidFill>
                  <a:schemeClr val="tx2">
                    <a:lumMod val="75000"/>
                  </a:schemeClr>
                </a:solidFill>
              </a:defRPr>
            </a:lvl1pPr>
            <a:lvl2pPr marL="320040" indent="-137160">
              <a:spcBef>
                <a:spcPts val="500"/>
              </a:spcBef>
              <a:defRPr sz="1200">
                <a:solidFill>
                  <a:schemeClr val="tx2">
                    <a:lumMod val="75000"/>
                  </a:schemeClr>
                </a:solidFill>
              </a:defRPr>
            </a:lvl2pPr>
            <a:lvl3pPr marL="594360" indent="-137160">
              <a:spcBef>
                <a:spcPts val="500"/>
              </a:spcBef>
              <a:defRPr sz="1200">
                <a:solidFill>
                  <a:schemeClr val="tx2">
                    <a:lumMod val="75000"/>
                  </a:schemeClr>
                </a:solidFill>
              </a:defRPr>
            </a:lvl3pPr>
            <a:lvl4pPr marL="868680" indent="-137160">
              <a:spcBef>
                <a:spcPts val="500"/>
              </a:spcBef>
              <a:defRPr sz="1200">
                <a:solidFill>
                  <a:schemeClr val="tx2">
                    <a:lumMod val="75000"/>
                  </a:schemeClr>
                </a:solidFill>
              </a:defRPr>
            </a:lvl4pPr>
            <a:lvl5pPr marL="1143000" indent="-137160">
              <a:spcBef>
                <a:spcPts val="500"/>
              </a:spcBef>
              <a:defRPr sz="1200">
                <a:solidFill>
                  <a:schemeClr val="tx2">
                    <a:lumMod val="75000"/>
                  </a:schemeClr>
                </a:solidFill>
              </a:defRPr>
            </a:lvl5pPr>
          </a:lstStyle>
          <a:p>
            <a:pPr lvl="0"/>
            <a:r>
              <a:rPr lang="en-US" dirty="0"/>
              <a:t>Click </a:t>
            </a:r>
            <a:r>
              <a:rPr lang="en-US"/>
              <a:t>to add text</a:t>
            </a:r>
            <a:endParaRPr lang="en-US" dirty="0"/>
          </a:p>
          <a:p>
            <a:pPr lvl="1"/>
            <a:r>
              <a:rPr lang="en-US" dirty="0"/>
              <a:t>Second level</a:t>
            </a:r>
          </a:p>
          <a:p>
            <a:pPr lvl="2"/>
            <a:r>
              <a:rPr lang="en-US" dirty="0"/>
              <a:t>Third level</a:t>
            </a:r>
          </a:p>
          <a:p>
            <a:pPr lvl="3"/>
            <a:r>
              <a:rPr lang="en-US" dirty="0"/>
              <a:t>Fourth level</a:t>
            </a:r>
          </a:p>
          <a:p>
            <a:pPr lvl="4"/>
            <a:r>
              <a:rPr lang="en-US" dirty="0"/>
              <a:t>Fifth level</a:t>
            </a:r>
          </a:p>
        </p:txBody>
      </p:sp>
      <p:sp>
        <p:nvSpPr>
          <p:cNvPr id="63" name="Text Placeholder 16"/>
          <p:cNvSpPr>
            <a:spLocks noGrp="1"/>
          </p:cNvSpPr>
          <p:nvPr userDrawn="1">
            <p:ph type="body" sz="quarter" idx="36" hasCustomPrompt="1"/>
          </p:nvPr>
        </p:nvSpPr>
        <p:spPr>
          <a:xfrm>
            <a:off x="6438900" y="3998188"/>
            <a:ext cx="5295900" cy="221599"/>
          </a:xfrm>
        </p:spPr>
        <p:txBody>
          <a:bodyPr wrap="square" lIns="0" tIns="0" rIns="0" bIns="0">
            <a:normAutofit/>
          </a:bodyPr>
          <a:lstStyle>
            <a:lvl1pPr marL="0" indent="0">
              <a:buNone/>
              <a:defRPr sz="1600" b="1" baseline="0">
                <a:solidFill>
                  <a:schemeClr val="accent2"/>
                </a:solidFill>
              </a:defRPr>
            </a:lvl1pPr>
            <a:lvl2pPr marL="457200" indent="0">
              <a:buNone/>
              <a:defRPr>
                <a:solidFill>
                  <a:schemeClr val="accent3"/>
                </a:solidFill>
              </a:defRPr>
            </a:lvl2pPr>
            <a:lvl3pPr marL="914400" indent="0">
              <a:buNone/>
              <a:defRPr>
                <a:solidFill>
                  <a:schemeClr val="accent3"/>
                </a:solidFill>
              </a:defRPr>
            </a:lvl3pPr>
            <a:lvl4pPr marL="1371600" indent="0">
              <a:buNone/>
              <a:defRPr>
                <a:solidFill>
                  <a:schemeClr val="accent3"/>
                </a:solidFill>
              </a:defRPr>
            </a:lvl4pPr>
            <a:lvl5pPr marL="1828800" indent="0">
              <a:buNone/>
              <a:defRPr>
                <a:solidFill>
                  <a:schemeClr val="accent3"/>
                </a:solidFill>
              </a:defRPr>
            </a:lvl5pPr>
          </a:lstStyle>
          <a:p>
            <a:pPr lvl="0"/>
            <a:r>
              <a:rPr lang="en-US" dirty="0"/>
              <a:t>Click to add quad title</a:t>
            </a:r>
          </a:p>
        </p:txBody>
      </p:sp>
      <p:sp>
        <p:nvSpPr>
          <p:cNvPr id="8" name="Date Placeholder 7"/>
          <p:cNvSpPr>
            <a:spLocks noGrp="1"/>
          </p:cNvSpPr>
          <p:nvPr>
            <p:ph type="dt" sz="half" idx="37"/>
          </p:nvPr>
        </p:nvSpPr>
        <p:spPr/>
        <p:txBody>
          <a:bodyPr/>
          <a:lstStyle/>
          <a:p>
            <a:r>
              <a:rPr lang="en-US"/>
              <a:t>Oct 12-13, 2023</a:t>
            </a:r>
            <a:endParaRPr lang="en-US" dirty="0"/>
          </a:p>
        </p:txBody>
      </p:sp>
      <p:sp>
        <p:nvSpPr>
          <p:cNvPr id="9" name="Footer Placeholder 8"/>
          <p:cNvSpPr>
            <a:spLocks noGrp="1"/>
          </p:cNvSpPr>
          <p:nvPr>
            <p:ph type="ftr" sz="quarter" idx="38"/>
          </p:nvPr>
        </p:nvSpPr>
        <p:spPr/>
        <p:txBody>
          <a:bodyPr/>
          <a:lstStyle/>
          <a:p>
            <a:r>
              <a:rPr lang="en-US"/>
              <a:t>How HAPI Relates to Access and Discoverability</a:t>
            </a:r>
            <a:endParaRPr lang="en-US" dirty="0"/>
          </a:p>
        </p:txBody>
      </p:sp>
      <p:sp>
        <p:nvSpPr>
          <p:cNvPr id="10" name="Slide Number Placeholder 9"/>
          <p:cNvSpPr>
            <a:spLocks noGrp="1"/>
          </p:cNvSpPr>
          <p:nvPr>
            <p:ph type="sldNum" sz="quarter" idx="39"/>
          </p:nvPr>
        </p:nvSpPr>
        <p:spPr/>
        <p:txBody>
          <a:bodyPr/>
          <a:lstStyle/>
          <a:p>
            <a:fld id="{4EBCDCBD-78E1-0D41-A999-31B5EBF8E02C}" type="slidenum">
              <a:rPr lang="en-US" smtClean="0"/>
              <a:pPr/>
              <a:t>‹#›</a:t>
            </a:fld>
            <a:endParaRPr lang="en-US" dirty="0"/>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Quad Chart 2">
    <p:spTree>
      <p:nvGrpSpPr>
        <p:cNvPr id="1" name=""/>
        <p:cNvGrpSpPr/>
        <p:nvPr/>
      </p:nvGrpSpPr>
      <p:grpSpPr>
        <a:xfrm>
          <a:off x="0" y="0"/>
          <a:ext cx="0" cy="0"/>
          <a:chOff x="0" y="0"/>
          <a:chExt cx="0" cy="0"/>
        </a:xfrm>
      </p:grpSpPr>
      <p:cxnSp>
        <p:nvCxnSpPr>
          <p:cNvPr id="6" name="Straight Connector 5"/>
          <p:cNvCxnSpPr/>
          <p:nvPr/>
        </p:nvCxnSpPr>
        <p:spPr>
          <a:xfrm>
            <a:off x="6096000" y="0"/>
            <a:ext cx="0" cy="64992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0" y="3255080"/>
            <a:ext cx="12192000"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5" name="Text Placeholder 14"/>
          <p:cNvSpPr>
            <a:spLocks noGrp="1"/>
          </p:cNvSpPr>
          <p:nvPr userDrawn="1">
            <p:ph type="body" sz="quarter" idx="18" hasCustomPrompt="1"/>
          </p:nvPr>
        </p:nvSpPr>
        <p:spPr>
          <a:xfrm>
            <a:off x="457200" y="712591"/>
            <a:ext cx="5295900" cy="1210588"/>
          </a:xfrm>
        </p:spPr>
        <p:txBody>
          <a:bodyPr wrap="square" lIns="0" tIns="0" rIns="0" bIns="0">
            <a:normAutofit/>
          </a:bodyPr>
          <a:lstStyle>
            <a:lvl1pPr marL="137160" indent="-137160">
              <a:lnSpc>
                <a:spcPct val="100000"/>
              </a:lnSpc>
              <a:spcBef>
                <a:spcPts val="500"/>
              </a:spcBef>
              <a:defRPr sz="1400">
                <a:solidFill>
                  <a:schemeClr val="tx2">
                    <a:lumMod val="75000"/>
                  </a:schemeClr>
                </a:solidFill>
              </a:defRPr>
            </a:lvl1pPr>
            <a:lvl2pPr marL="320040" indent="-137160">
              <a:spcBef>
                <a:spcPts val="500"/>
              </a:spcBef>
              <a:defRPr sz="1200">
                <a:solidFill>
                  <a:schemeClr val="tx2">
                    <a:lumMod val="75000"/>
                  </a:schemeClr>
                </a:solidFill>
              </a:defRPr>
            </a:lvl2pPr>
            <a:lvl3pPr marL="594360" indent="-137160">
              <a:spcBef>
                <a:spcPts val="500"/>
              </a:spcBef>
              <a:defRPr sz="1200">
                <a:solidFill>
                  <a:schemeClr val="tx2">
                    <a:lumMod val="75000"/>
                  </a:schemeClr>
                </a:solidFill>
              </a:defRPr>
            </a:lvl3pPr>
            <a:lvl4pPr marL="868680" indent="-137160">
              <a:spcBef>
                <a:spcPts val="500"/>
              </a:spcBef>
              <a:defRPr sz="1200">
                <a:solidFill>
                  <a:schemeClr val="tx2">
                    <a:lumMod val="75000"/>
                  </a:schemeClr>
                </a:solidFill>
              </a:defRPr>
            </a:lvl4pPr>
            <a:lvl5pPr marL="1143000" indent="-137160">
              <a:spcBef>
                <a:spcPts val="500"/>
              </a:spcBef>
              <a:defRPr sz="1200">
                <a:solidFill>
                  <a:schemeClr val="tx2">
                    <a:lumMod val="75000"/>
                  </a:schemeClr>
                </a:solidFill>
              </a:defRPr>
            </a:lvl5pPr>
          </a:lstStyle>
          <a:p>
            <a:pPr lvl="0"/>
            <a:r>
              <a:rPr lang="en-US" dirty="0"/>
              <a:t>Click to add text </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Text Placeholder 16"/>
          <p:cNvSpPr>
            <a:spLocks noGrp="1"/>
          </p:cNvSpPr>
          <p:nvPr userDrawn="1">
            <p:ph type="body" sz="quarter" idx="19" hasCustomPrompt="1"/>
          </p:nvPr>
        </p:nvSpPr>
        <p:spPr>
          <a:xfrm>
            <a:off x="457200" y="419100"/>
            <a:ext cx="5296821" cy="221599"/>
          </a:xfrm>
        </p:spPr>
        <p:txBody>
          <a:bodyPr wrap="square" lIns="0" tIns="0" rIns="0" bIns="0">
            <a:normAutofit/>
          </a:bodyPr>
          <a:lstStyle>
            <a:lvl1pPr marL="0" indent="0">
              <a:buNone/>
              <a:defRPr sz="1600" b="1" baseline="0">
                <a:solidFill>
                  <a:schemeClr val="accent2"/>
                </a:solidFill>
              </a:defRPr>
            </a:lvl1pPr>
            <a:lvl2pPr marL="457200" indent="0">
              <a:buNone/>
              <a:defRPr>
                <a:solidFill>
                  <a:schemeClr val="accent3"/>
                </a:solidFill>
              </a:defRPr>
            </a:lvl2pPr>
            <a:lvl3pPr marL="914400" indent="0">
              <a:buNone/>
              <a:defRPr>
                <a:solidFill>
                  <a:schemeClr val="accent3"/>
                </a:solidFill>
              </a:defRPr>
            </a:lvl3pPr>
            <a:lvl4pPr marL="1371600" indent="0">
              <a:buNone/>
              <a:defRPr>
                <a:solidFill>
                  <a:schemeClr val="accent3"/>
                </a:solidFill>
              </a:defRPr>
            </a:lvl4pPr>
            <a:lvl5pPr marL="1828800" indent="0">
              <a:buNone/>
              <a:defRPr>
                <a:solidFill>
                  <a:schemeClr val="accent3"/>
                </a:solidFill>
              </a:defRPr>
            </a:lvl5pPr>
          </a:lstStyle>
          <a:p>
            <a:pPr lvl="0"/>
            <a:r>
              <a:rPr lang="en-US" dirty="0"/>
              <a:t>Click to add quad title</a:t>
            </a:r>
          </a:p>
        </p:txBody>
      </p:sp>
      <p:sp>
        <p:nvSpPr>
          <p:cNvPr id="26" name="Text Placeholder 14"/>
          <p:cNvSpPr>
            <a:spLocks noGrp="1"/>
          </p:cNvSpPr>
          <p:nvPr>
            <p:ph type="body" sz="quarter" idx="27" hasCustomPrompt="1"/>
          </p:nvPr>
        </p:nvSpPr>
        <p:spPr>
          <a:xfrm>
            <a:off x="457201" y="3880422"/>
            <a:ext cx="5295899" cy="1210588"/>
          </a:xfrm>
        </p:spPr>
        <p:txBody>
          <a:bodyPr wrap="square" lIns="0" tIns="0" rIns="0" bIns="0">
            <a:normAutofit/>
          </a:bodyPr>
          <a:lstStyle>
            <a:lvl1pPr marL="137160" indent="-137160">
              <a:lnSpc>
                <a:spcPct val="100000"/>
              </a:lnSpc>
              <a:spcBef>
                <a:spcPts val="500"/>
              </a:spcBef>
              <a:defRPr sz="1400">
                <a:solidFill>
                  <a:schemeClr val="tx2">
                    <a:lumMod val="75000"/>
                  </a:schemeClr>
                </a:solidFill>
              </a:defRPr>
            </a:lvl1pPr>
            <a:lvl2pPr marL="320040" indent="-137160">
              <a:spcBef>
                <a:spcPts val="500"/>
              </a:spcBef>
              <a:defRPr sz="1200">
                <a:solidFill>
                  <a:schemeClr val="tx2">
                    <a:lumMod val="75000"/>
                  </a:schemeClr>
                </a:solidFill>
              </a:defRPr>
            </a:lvl2pPr>
            <a:lvl3pPr marL="594360" indent="-137160">
              <a:spcBef>
                <a:spcPts val="500"/>
              </a:spcBef>
              <a:defRPr sz="1200">
                <a:solidFill>
                  <a:schemeClr val="tx2">
                    <a:lumMod val="75000"/>
                  </a:schemeClr>
                </a:solidFill>
              </a:defRPr>
            </a:lvl3pPr>
            <a:lvl4pPr marL="868680" indent="-137160">
              <a:spcBef>
                <a:spcPts val="500"/>
              </a:spcBef>
              <a:defRPr sz="1200">
                <a:solidFill>
                  <a:schemeClr val="tx2">
                    <a:lumMod val="75000"/>
                  </a:schemeClr>
                </a:solidFill>
              </a:defRPr>
            </a:lvl4pPr>
            <a:lvl5pPr marL="1143000" indent="-137160">
              <a:spcBef>
                <a:spcPts val="500"/>
              </a:spcBef>
              <a:defRPr sz="1200">
                <a:solidFill>
                  <a:schemeClr val="tx2">
                    <a:lumMod val="75000"/>
                  </a:schemeClr>
                </a:solidFill>
              </a:defRPr>
            </a:lvl5pPr>
          </a:lstStyle>
          <a:p>
            <a:pPr lvl="0"/>
            <a:r>
              <a:rPr lang="en-US" dirty="0"/>
              <a:t>Click to add text </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7" name="Text Placeholder 16"/>
          <p:cNvSpPr>
            <a:spLocks noGrp="1"/>
          </p:cNvSpPr>
          <p:nvPr>
            <p:ph type="body" sz="quarter" idx="28" hasCustomPrompt="1"/>
          </p:nvPr>
        </p:nvSpPr>
        <p:spPr>
          <a:xfrm>
            <a:off x="457199" y="3586931"/>
            <a:ext cx="5295901" cy="221599"/>
          </a:xfrm>
        </p:spPr>
        <p:txBody>
          <a:bodyPr wrap="square" lIns="0" tIns="0" rIns="0" bIns="0">
            <a:normAutofit/>
          </a:bodyPr>
          <a:lstStyle>
            <a:lvl1pPr marL="0" indent="0">
              <a:buNone/>
              <a:defRPr sz="1600" b="1" baseline="0">
                <a:solidFill>
                  <a:schemeClr val="accent2"/>
                </a:solidFill>
              </a:defRPr>
            </a:lvl1pPr>
            <a:lvl2pPr marL="457200" indent="0">
              <a:buNone/>
              <a:defRPr>
                <a:solidFill>
                  <a:schemeClr val="accent3"/>
                </a:solidFill>
              </a:defRPr>
            </a:lvl2pPr>
            <a:lvl3pPr marL="914400" indent="0">
              <a:buNone/>
              <a:defRPr>
                <a:solidFill>
                  <a:schemeClr val="accent3"/>
                </a:solidFill>
              </a:defRPr>
            </a:lvl3pPr>
            <a:lvl4pPr marL="1371600" indent="0">
              <a:buNone/>
              <a:defRPr>
                <a:solidFill>
                  <a:schemeClr val="accent3"/>
                </a:solidFill>
              </a:defRPr>
            </a:lvl4pPr>
            <a:lvl5pPr marL="1828800" indent="0">
              <a:buNone/>
              <a:defRPr>
                <a:solidFill>
                  <a:schemeClr val="accent3"/>
                </a:solidFill>
              </a:defRPr>
            </a:lvl5pPr>
          </a:lstStyle>
          <a:p>
            <a:pPr lvl="0"/>
            <a:r>
              <a:rPr lang="en-US" dirty="0"/>
              <a:t>Click to add quad title</a:t>
            </a:r>
          </a:p>
        </p:txBody>
      </p:sp>
      <p:sp>
        <p:nvSpPr>
          <p:cNvPr id="30" name="Text Placeholder 14"/>
          <p:cNvSpPr>
            <a:spLocks noGrp="1"/>
          </p:cNvSpPr>
          <p:nvPr>
            <p:ph type="body" sz="quarter" idx="31" hasCustomPrompt="1"/>
          </p:nvPr>
        </p:nvSpPr>
        <p:spPr>
          <a:xfrm>
            <a:off x="6438900" y="712591"/>
            <a:ext cx="5295900" cy="1210588"/>
          </a:xfrm>
        </p:spPr>
        <p:txBody>
          <a:bodyPr wrap="square" lIns="0" tIns="0" rIns="0" bIns="0">
            <a:normAutofit/>
          </a:bodyPr>
          <a:lstStyle>
            <a:lvl1pPr marL="137160" indent="-137160">
              <a:lnSpc>
                <a:spcPct val="100000"/>
              </a:lnSpc>
              <a:spcBef>
                <a:spcPts val="500"/>
              </a:spcBef>
              <a:defRPr sz="1400">
                <a:solidFill>
                  <a:schemeClr val="tx2">
                    <a:lumMod val="75000"/>
                  </a:schemeClr>
                </a:solidFill>
              </a:defRPr>
            </a:lvl1pPr>
            <a:lvl2pPr marL="320040" indent="-137160">
              <a:spcBef>
                <a:spcPts val="500"/>
              </a:spcBef>
              <a:defRPr sz="1200">
                <a:solidFill>
                  <a:schemeClr val="tx2">
                    <a:lumMod val="75000"/>
                  </a:schemeClr>
                </a:solidFill>
              </a:defRPr>
            </a:lvl2pPr>
            <a:lvl3pPr marL="594360" indent="-137160">
              <a:spcBef>
                <a:spcPts val="500"/>
              </a:spcBef>
              <a:defRPr sz="1200">
                <a:solidFill>
                  <a:schemeClr val="tx2">
                    <a:lumMod val="75000"/>
                  </a:schemeClr>
                </a:solidFill>
              </a:defRPr>
            </a:lvl3pPr>
            <a:lvl4pPr marL="868680" indent="-137160">
              <a:spcBef>
                <a:spcPts val="500"/>
              </a:spcBef>
              <a:defRPr sz="1200">
                <a:solidFill>
                  <a:schemeClr val="tx2">
                    <a:lumMod val="75000"/>
                  </a:schemeClr>
                </a:solidFill>
              </a:defRPr>
            </a:lvl4pPr>
            <a:lvl5pPr marL="1143000" indent="-137160">
              <a:spcBef>
                <a:spcPts val="500"/>
              </a:spcBef>
              <a:defRPr sz="1200">
                <a:solidFill>
                  <a:schemeClr val="tx2">
                    <a:lumMod val="75000"/>
                  </a:schemeClr>
                </a:solidFill>
              </a:defRPr>
            </a:lvl5pPr>
          </a:lstStyle>
          <a:p>
            <a:pPr lvl="0"/>
            <a:r>
              <a:rPr lang="en-US" dirty="0"/>
              <a:t>Click to add text </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1" name="Text Placeholder 16"/>
          <p:cNvSpPr>
            <a:spLocks noGrp="1"/>
          </p:cNvSpPr>
          <p:nvPr>
            <p:ph type="body" sz="quarter" idx="32" hasCustomPrompt="1"/>
          </p:nvPr>
        </p:nvSpPr>
        <p:spPr>
          <a:xfrm>
            <a:off x="6438901" y="419100"/>
            <a:ext cx="5293104" cy="221599"/>
          </a:xfrm>
        </p:spPr>
        <p:txBody>
          <a:bodyPr wrap="square" lIns="0" tIns="0" rIns="0" bIns="0">
            <a:normAutofit/>
          </a:bodyPr>
          <a:lstStyle>
            <a:lvl1pPr marL="0" indent="0">
              <a:buNone/>
              <a:defRPr sz="1600" b="1" baseline="0">
                <a:solidFill>
                  <a:schemeClr val="accent2"/>
                </a:solidFill>
              </a:defRPr>
            </a:lvl1pPr>
            <a:lvl2pPr marL="457200" indent="0">
              <a:buNone/>
              <a:defRPr>
                <a:solidFill>
                  <a:schemeClr val="accent3"/>
                </a:solidFill>
              </a:defRPr>
            </a:lvl2pPr>
            <a:lvl3pPr marL="914400" indent="0">
              <a:buNone/>
              <a:defRPr>
                <a:solidFill>
                  <a:schemeClr val="accent3"/>
                </a:solidFill>
              </a:defRPr>
            </a:lvl3pPr>
            <a:lvl4pPr marL="1371600" indent="0">
              <a:buNone/>
              <a:defRPr>
                <a:solidFill>
                  <a:schemeClr val="accent3"/>
                </a:solidFill>
              </a:defRPr>
            </a:lvl4pPr>
            <a:lvl5pPr marL="1828800" indent="0">
              <a:buNone/>
              <a:defRPr>
                <a:solidFill>
                  <a:schemeClr val="accent3"/>
                </a:solidFill>
              </a:defRPr>
            </a:lvl5pPr>
          </a:lstStyle>
          <a:p>
            <a:pPr lvl="0"/>
            <a:r>
              <a:rPr lang="en-US" dirty="0"/>
              <a:t>Click to add quad title</a:t>
            </a:r>
          </a:p>
        </p:txBody>
      </p:sp>
      <p:sp>
        <p:nvSpPr>
          <p:cNvPr id="34" name="Text Placeholder 14"/>
          <p:cNvSpPr>
            <a:spLocks noGrp="1"/>
          </p:cNvSpPr>
          <p:nvPr>
            <p:ph type="body" sz="quarter" idx="35" hasCustomPrompt="1"/>
          </p:nvPr>
        </p:nvSpPr>
        <p:spPr>
          <a:xfrm>
            <a:off x="6438900" y="3876705"/>
            <a:ext cx="5295900" cy="1210588"/>
          </a:xfrm>
        </p:spPr>
        <p:txBody>
          <a:bodyPr wrap="square" lIns="0" tIns="0" rIns="0" bIns="0">
            <a:normAutofit/>
          </a:bodyPr>
          <a:lstStyle>
            <a:lvl1pPr marL="137160" indent="-137160">
              <a:lnSpc>
                <a:spcPct val="100000"/>
              </a:lnSpc>
              <a:spcBef>
                <a:spcPts val="500"/>
              </a:spcBef>
              <a:defRPr sz="1400">
                <a:solidFill>
                  <a:schemeClr val="tx2">
                    <a:lumMod val="75000"/>
                  </a:schemeClr>
                </a:solidFill>
              </a:defRPr>
            </a:lvl1pPr>
            <a:lvl2pPr marL="320040" indent="-137160">
              <a:spcBef>
                <a:spcPts val="500"/>
              </a:spcBef>
              <a:defRPr sz="1200">
                <a:solidFill>
                  <a:schemeClr val="tx2">
                    <a:lumMod val="75000"/>
                  </a:schemeClr>
                </a:solidFill>
              </a:defRPr>
            </a:lvl2pPr>
            <a:lvl3pPr marL="594360" indent="-137160">
              <a:spcBef>
                <a:spcPts val="500"/>
              </a:spcBef>
              <a:defRPr sz="1200">
                <a:solidFill>
                  <a:schemeClr val="tx2">
                    <a:lumMod val="75000"/>
                  </a:schemeClr>
                </a:solidFill>
              </a:defRPr>
            </a:lvl3pPr>
            <a:lvl4pPr marL="868680" indent="-137160">
              <a:spcBef>
                <a:spcPts val="500"/>
              </a:spcBef>
              <a:defRPr sz="1200">
                <a:solidFill>
                  <a:schemeClr val="tx2">
                    <a:lumMod val="75000"/>
                  </a:schemeClr>
                </a:solidFill>
              </a:defRPr>
            </a:lvl4pPr>
            <a:lvl5pPr marL="1143000" indent="-137160">
              <a:spcBef>
                <a:spcPts val="500"/>
              </a:spcBef>
              <a:defRPr sz="1200">
                <a:solidFill>
                  <a:schemeClr val="tx2">
                    <a:lumMod val="75000"/>
                  </a:schemeClr>
                </a:solidFill>
              </a:defRPr>
            </a:lvl5pPr>
          </a:lstStyle>
          <a:p>
            <a:pPr lvl="0"/>
            <a:r>
              <a:rPr lang="en-US" dirty="0"/>
              <a:t>Click to add text </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5" name="Text Placeholder 16"/>
          <p:cNvSpPr>
            <a:spLocks noGrp="1"/>
          </p:cNvSpPr>
          <p:nvPr>
            <p:ph type="body" sz="quarter" idx="36" hasCustomPrompt="1"/>
          </p:nvPr>
        </p:nvSpPr>
        <p:spPr>
          <a:xfrm>
            <a:off x="6438901" y="3583214"/>
            <a:ext cx="5293104" cy="221599"/>
          </a:xfrm>
        </p:spPr>
        <p:txBody>
          <a:bodyPr wrap="square" lIns="0" tIns="0" rIns="0" bIns="0">
            <a:normAutofit/>
          </a:bodyPr>
          <a:lstStyle>
            <a:lvl1pPr marL="0" indent="0">
              <a:buNone/>
              <a:defRPr sz="1600" b="1" baseline="0">
                <a:solidFill>
                  <a:schemeClr val="accent2"/>
                </a:solidFill>
              </a:defRPr>
            </a:lvl1pPr>
            <a:lvl2pPr marL="457200" indent="0">
              <a:buNone/>
              <a:defRPr>
                <a:solidFill>
                  <a:schemeClr val="accent3"/>
                </a:solidFill>
              </a:defRPr>
            </a:lvl2pPr>
            <a:lvl3pPr marL="914400" indent="0">
              <a:buNone/>
              <a:defRPr>
                <a:solidFill>
                  <a:schemeClr val="accent3"/>
                </a:solidFill>
              </a:defRPr>
            </a:lvl3pPr>
            <a:lvl4pPr marL="1371600" indent="0">
              <a:buNone/>
              <a:defRPr>
                <a:solidFill>
                  <a:schemeClr val="accent3"/>
                </a:solidFill>
              </a:defRPr>
            </a:lvl4pPr>
            <a:lvl5pPr marL="1828800" indent="0">
              <a:buNone/>
              <a:defRPr>
                <a:solidFill>
                  <a:schemeClr val="accent3"/>
                </a:solidFill>
              </a:defRPr>
            </a:lvl5pPr>
          </a:lstStyle>
          <a:p>
            <a:pPr lvl="0"/>
            <a:r>
              <a:rPr lang="en-US" dirty="0"/>
              <a:t>Click to add quad title</a:t>
            </a:r>
          </a:p>
        </p:txBody>
      </p:sp>
      <p:sp>
        <p:nvSpPr>
          <p:cNvPr id="10" name="Date Placeholder 9"/>
          <p:cNvSpPr>
            <a:spLocks noGrp="1"/>
          </p:cNvSpPr>
          <p:nvPr>
            <p:ph type="dt" sz="half" idx="37"/>
          </p:nvPr>
        </p:nvSpPr>
        <p:spPr/>
        <p:txBody>
          <a:bodyPr/>
          <a:lstStyle/>
          <a:p>
            <a:r>
              <a:rPr lang="en-US"/>
              <a:t>Oct 12-13, 2023</a:t>
            </a:r>
            <a:endParaRPr lang="en-US" dirty="0"/>
          </a:p>
        </p:txBody>
      </p:sp>
      <p:sp>
        <p:nvSpPr>
          <p:cNvPr id="11" name="Footer Placeholder 10"/>
          <p:cNvSpPr>
            <a:spLocks noGrp="1"/>
          </p:cNvSpPr>
          <p:nvPr>
            <p:ph type="ftr" sz="quarter" idx="38"/>
          </p:nvPr>
        </p:nvSpPr>
        <p:spPr/>
        <p:txBody>
          <a:bodyPr/>
          <a:lstStyle/>
          <a:p>
            <a:r>
              <a:rPr lang="en-US"/>
              <a:t>How HAPI Relates to Access and Discoverability</a:t>
            </a:r>
            <a:endParaRPr lang="en-US" dirty="0"/>
          </a:p>
        </p:txBody>
      </p:sp>
      <p:sp>
        <p:nvSpPr>
          <p:cNvPr id="12" name="Slide Number Placeholder 11"/>
          <p:cNvSpPr>
            <a:spLocks noGrp="1"/>
          </p:cNvSpPr>
          <p:nvPr>
            <p:ph type="sldNum" sz="quarter" idx="39"/>
          </p:nvPr>
        </p:nvSpPr>
        <p:spPr/>
        <p:txBody>
          <a:bodyPr/>
          <a:lstStyle/>
          <a:p>
            <a:fld id="{4EBCDCBD-78E1-0D41-A999-31B5EBF8E02C}" type="slidenum">
              <a:rPr lang="en-US" smtClean="0"/>
              <a:pPr/>
              <a:t>‹#›</a:t>
            </a:fld>
            <a:endParaRPr lang="en-US" dirty="0"/>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Title Slide 1 Dark">
    <p:spTree>
      <p:nvGrpSpPr>
        <p:cNvPr id="1" name=""/>
        <p:cNvGrpSpPr/>
        <p:nvPr/>
      </p:nvGrpSpPr>
      <p:grpSpPr>
        <a:xfrm>
          <a:off x="0" y="0"/>
          <a:ext cx="0" cy="0"/>
          <a:chOff x="0" y="0"/>
          <a:chExt cx="0" cy="0"/>
        </a:xfrm>
      </p:grpSpPr>
      <p:sp>
        <p:nvSpPr>
          <p:cNvPr id="17" name="Date Placeholder 16"/>
          <p:cNvSpPr>
            <a:spLocks noGrp="1"/>
          </p:cNvSpPr>
          <p:nvPr>
            <p:ph type="dt" sz="half" idx="14"/>
          </p:nvPr>
        </p:nvSpPr>
        <p:spPr/>
        <p:txBody>
          <a:bodyPr/>
          <a:lstStyle/>
          <a:p>
            <a:r>
              <a:rPr lang="en-US"/>
              <a:t>Oct 12-13, 2023</a:t>
            </a:r>
            <a:endParaRPr lang="en-US" dirty="0"/>
          </a:p>
        </p:txBody>
      </p:sp>
      <p:sp>
        <p:nvSpPr>
          <p:cNvPr id="18" name="Footer Placeholder 17"/>
          <p:cNvSpPr>
            <a:spLocks noGrp="1"/>
          </p:cNvSpPr>
          <p:nvPr>
            <p:ph type="ftr" sz="quarter" idx="15"/>
          </p:nvPr>
        </p:nvSpPr>
        <p:spPr/>
        <p:txBody>
          <a:bodyPr/>
          <a:lstStyle/>
          <a:p>
            <a:r>
              <a:rPr lang="en-US"/>
              <a:t>How HAPI Relates to Access and Discoverability</a:t>
            </a:r>
            <a:endParaRPr lang="en-US" dirty="0"/>
          </a:p>
        </p:txBody>
      </p:sp>
      <p:sp>
        <p:nvSpPr>
          <p:cNvPr id="19" name="Slide Number Placeholder 18"/>
          <p:cNvSpPr>
            <a:spLocks noGrp="1"/>
          </p:cNvSpPr>
          <p:nvPr>
            <p:ph type="sldNum" sz="quarter" idx="16"/>
          </p:nvPr>
        </p:nvSpPr>
        <p:spPr/>
        <p:txBody>
          <a:bodyPr/>
          <a:lstStyle/>
          <a:p>
            <a:fld id="{4EBCDCBD-78E1-0D41-A999-31B5EBF8E02C}" type="slidenum">
              <a:rPr lang="en-US" smtClean="0"/>
              <a:pPr/>
              <a:t>‹#›</a:t>
            </a:fld>
            <a:endParaRPr lang="en-US" dirty="0"/>
          </a:p>
        </p:txBody>
      </p:sp>
      <p:pic>
        <p:nvPicPr>
          <p:cNvPr id="13" name="Picture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374" y="0"/>
            <a:ext cx="12189624" cy="6856664"/>
          </a:xfrm>
          <a:prstGeom prst="rect">
            <a:avLst/>
          </a:prstGeom>
          <a:ln>
            <a:noFill/>
          </a:ln>
        </p:spPr>
      </p:pic>
      <p:sp>
        <p:nvSpPr>
          <p:cNvPr id="10" name="Rectangle 9"/>
          <p:cNvSpPr/>
          <p:nvPr/>
        </p:nvSpPr>
        <p:spPr>
          <a:xfrm>
            <a:off x="0" y="4358640"/>
            <a:ext cx="12192000" cy="2499360"/>
          </a:xfrm>
          <a:prstGeom prst="rect">
            <a:avLst/>
          </a:prstGeom>
          <a:gradFill>
            <a:gsLst>
              <a:gs pos="0">
                <a:schemeClr val="accent1">
                  <a:lumMod val="50000"/>
                  <a:alpha val="0"/>
                </a:schemeClr>
              </a:gs>
              <a:gs pos="100000">
                <a:schemeClr val="accent1">
                  <a:lumMod val="50000"/>
                  <a:alpha val="2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ctrTitle" hasCustomPrompt="1"/>
          </p:nvPr>
        </p:nvSpPr>
        <p:spPr>
          <a:xfrm>
            <a:off x="685800" y="2324100"/>
            <a:ext cx="9144000" cy="1572399"/>
          </a:xfrm>
        </p:spPr>
        <p:txBody>
          <a:bodyPr anchor="b">
            <a:normAutofit/>
          </a:bodyPr>
          <a:lstStyle>
            <a:lvl1pPr algn="l">
              <a:defRPr sz="4000">
                <a:solidFill>
                  <a:schemeClr val="bg1"/>
                </a:solidFill>
              </a:defRPr>
            </a:lvl1pPr>
          </a:lstStyle>
          <a:p>
            <a:r>
              <a:rPr lang="en-US" dirty="0"/>
              <a:t>Click to add title</a:t>
            </a:r>
          </a:p>
        </p:txBody>
      </p:sp>
      <p:sp>
        <p:nvSpPr>
          <p:cNvPr id="3" name="Subtitle 2"/>
          <p:cNvSpPr>
            <a:spLocks noGrp="1"/>
          </p:cNvSpPr>
          <p:nvPr>
            <p:ph type="subTitle" idx="1" hasCustomPrompt="1"/>
          </p:nvPr>
        </p:nvSpPr>
        <p:spPr>
          <a:xfrm>
            <a:off x="685800" y="4038600"/>
            <a:ext cx="9144000" cy="837532"/>
          </a:xfrm>
        </p:spPr>
        <p:txBody>
          <a:bodyPr lIns="0" tIns="0" rIns="0" bIns="0"/>
          <a:lstStyle>
            <a:lvl1pPr marL="0" indent="0" algn="l">
              <a:buNone/>
              <a:defRPr sz="2400" b="1">
                <a:solidFill>
                  <a:schemeClr val="accent2">
                    <a:lumMod val="60000"/>
                    <a:lumOff val="4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subtitle </a:t>
            </a:r>
          </a:p>
        </p:txBody>
      </p:sp>
      <p:sp>
        <p:nvSpPr>
          <p:cNvPr id="12" name="Text Placeholder 11"/>
          <p:cNvSpPr>
            <a:spLocks noGrp="1"/>
          </p:cNvSpPr>
          <p:nvPr>
            <p:ph type="body" sz="quarter" idx="13" hasCustomPrompt="1"/>
          </p:nvPr>
        </p:nvSpPr>
        <p:spPr>
          <a:xfrm>
            <a:off x="685800" y="4876800"/>
            <a:ext cx="5410200" cy="1333500"/>
          </a:xfrm>
        </p:spPr>
        <p:txBody>
          <a:bodyPr lIns="0" tIns="0" rIns="0" bIns="0">
            <a:normAutofit/>
          </a:bodyPr>
          <a:lstStyle>
            <a:lvl1pPr marL="0" indent="0">
              <a:lnSpc>
                <a:spcPct val="100000"/>
              </a:lnSpc>
              <a:spcBef>
                <a:spcPts val="0"/>
              </a:spcBef>
              <a:buNone/>
              <a:defRPr sz="1400">
                <a:solidFill>
                  <a:schemeClr val="accent2">
                    <a:lumMod val="60000"/>
                    <a:lumOff val="40000"/>
                  </a:schemeClr>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Name</a:t>
            </a:r>
            <a:br>
              <a:rPr lang="en-US" dirty="0"/>
            </a:br>
            <a:r>
              <a:rPr lang="en-US" dirty="0"/>
              <a:t>Title</a:t>
            </a:r>
            <a:br>
              <a:rPr lang="en-US" dirty="0"/>
            </a:br>
            <a:r>
              <a:rPr lang="en-US" dirty="0"/>
              <a:t>Contact information</a:t>
            </a:r>
          </a:p>
        </p:txBody>
      </p:sp>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7009" y="95382"/>
            <a:ext cx="3178301" cy="1309907"/>
          </a:xfrm>
          <a:prstGeom prst="rect">
            <a:avLst/>
          </a:prstGeom>
        </p:spPr>
      </p:pic>
    </p:spTree>
  </p:cSld>
  <p:clrMapOvr>
    <a:masterClrMapping/>
  </p:clrMapOvr>
  <p:extLst>
    <p:ext uri="{DCECCB84-F9BA-43D5-87BE-67443E8EF086}">
      <p15:sldGuideLst xmlns:p15="http://schemas.microsoft.com/office/powerpoint/2012/main">
        <p15:guide id="2" pos="432">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Slide 2 Dark">
    <p:spTree>
      <p:nvGrpSpPr>
        <p:cNvPr id="1" name=""/>
        <p:cNvGrpSpPr/>
        <p:nvPr/>
      </p:nvGrpSpPr>
      <p:grpSpPr>
        <a:xfrm>
          <a:off x="0" y="0"/>
          <a:ext cx="0" cy="0"/>
          <a:chOff x="0" y="0"/>
          <a:chExt cx="0" cy="0"/>
        </a:xfrm>
      </p:grpSpPr>
      <p:sp>
        <p:nvSpPr>
          <p:cNvPr id="21" name="Date Placeholder 20"/>
          <p:cNvSpPr>
            <a:spLocks noGrp="1"/>
          </p:cNvSpPr>
          <p:nvPr>
            <p:ph type="dt" sz="half" idx="15"/>
          </p:nvPr>
        </p:nvSpPr>
        <p:spPr/>
        <p:txBody>
          <a:bodyPr/>
          <a:lstStyle/>
          <a:p>
            <a:r>
              <a:rPr lang="en-US"/>
              <a:t>Oct 12-13, 2023</a:t>
            </a:r>
            <a:endParaRPr lang="en-US" dirty="0"/>
          </a:p>
        </p:txBody>
      </p:sp>
      <p:sp>
        <p:nvSpPr>
          <p:cNvPr id="22" name="Footer Placeholder 21"/>
          <p:cNvSpPr>
            <a:spLocks noGrp="1"/>
          </p:cNvSpPr>
          <p:nvPr>
            <p:ph type="ftr" sz="quarter" idx="16"/>
          </p:nvPr>
        </p:nvSpPr>
        <p:spPr/>
        <p:txBody>
          <a:bodyPr/>
          <a:lstStyle/>
          <a:p>
            <a:r>
              <a:rPr lang="en-US"/>
              <a:t>How HAPI Relates to Access and Discoverability</a:t>
            </a:r>
            <a:endParaRPr lang="en-US" dirty="0"/>
          </a:p>
        </p:txBody>
      </p:sp>
      <p:sp>
        <p:nvSpPr>
          <p:cNvPr id="23" name="Slide Number Placeholder 22"/>
          <p:cNvSpPr>
            <a:spLocks noGrp="1"/>
          </p:cNvSpPr>
          <p:nvPr>
            <p:ph type="sldNum" sz="quarter" idx="17"/>
          </p:nvPr>
        </p:nvSpPr>
        <p:spPr/>
        <p:txBody>
          <a:bodyPr/>
          <a:lstStyle/>
          <a:p>
            <a:fld id="{4EBCDCBD-78E1-0D41-A999-31B5EBF8E02C}" type="slidenum">
              <a:rPr lang="en-US" smtClean="0"/>
              <a:pPr/>
              <a:t>‹#›</a:t>
            </a:fld>
            <a:endParaRPr lang="en-US" dirty="0"/>
          </a:p>
        </p:txBody>
      </p:sp>
      <p:pic>
        <p:nvPicPr>
          <p:cNvPr id="12" name="Picture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374" y="0"/>
            <a:ext cx="12189624" cy="6856664"/>
          </a:xfrm>
          <a:prstGeom prst="rect">
            <a:avLst/>
          </a:prstGeom>
          <a:ln>
            <a:noFill/>
          </a:ln>
        </p:spPr>
      </p:pic>
      <p:sp>
        <p:nvSpPr>
          <p:cNvPr id="10" name="Rectangle 9"/>
          <p:cNvSpPr/>
          <p:nvPr/>
        </p:nvSpPr>
        <p:spPr>
          <a:xfrm>
            <a:off x="1" y="4358640"/>
            <a:ext cx="12192000" cy="2499360"/>
          </a:xfrm>
          <a:prstGeom prst="rect">
            <a:avLst/>
          </a:prstGeom>
          <a:gradFill>
            <a:gsLst>
              <a:gs pos="0">
                <a:schemeClr val="accent1">
                  <a:lumMod val="50000"/>
                  <a:alpha val="0"/>
                </a:schemeClr>
              </a:gs>
              <a:gs pos="100000">
                <a:schemeClr val="accent1">
                  <a:lumMod val="50000"/>
                  <a:alpha val="2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ctrTitle" hasCustomPrompt="1"/>
          </p:nvPr>
        </p:nvSpPr>
        <p:spPr>
          <a:xfrm>
            <a:off x="685800" y="2324100"/>
            <a:ext cx="5410200" cy="1572399"/>
          </a:xfrm>
        </p:spPr>
        <p:txBody>
          <a:bodyPr anchor="b">
            <a:normAutofit/>
          </a:bodyPr>
          <a:lstStyle>
            <a:lvl1pPr algn="l">
              <a:defRPr sz="4000">
                <a:solidFill>
                  <a:schemeClr val="bg1"/>
                </a:solidFill>
              </a:defRPr>
            </a:lvl1pPr>
          </a:lstStyle>
          <a:p>
            <a:r>
              <a:rPr lang="en-US" dirty="0"/>
              <a:t>Click to add title</a:t>
            </a:r>
          </a:p>
        </p:txBody>
      </p:sp>
      <p:sp>
        <p:nvSpPr>
          <p:cNvPr id="3" name="Subtitle 2"/>
          <p:cNvSpPr>
            <a:spLocks noGrp="1"/>
          </p:cNvSpPr>
          <p:nvPr>
            <p:ph type="subTitle" idx="1" hasCustomPrompt="1"/>
          </p:nvPr>
        </p:nvSpPr>
        <p:spPr>
          <a:xfrm>
            <a:off x="685800" y="4038600"/>
            <a:ext cx="5410200" cy="837532"/>
          </a:xfrm>
        </p:spPr>
        <p:txBody>
          <a:bodyPr lIns="0" tIns="0" rIns="0" bIns="0"/>
          <a:lstStyle>
            <a:lvl1pPr marL="0" indent="0" algn="l">
              <a:buNone/>
              <a:defRPr sz="2400" b="1">
                <a:solidFill>
                  <a:schemeClr val="accent2">
                    <a:lumMod val="60000"/>
                    <a:lumOff val="4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subtitle</a:t>
            </a:r>
          </a:p>
        </p:txBody>
      </p:sp>
      <p:sp>
        <p:nvSpPr>
          <p:cNvPr id="11" name="Picture Placeholder 7"/>
          <p:cNvSpPr>
            <a:spLocks noGrp="1"/>
          </p:cNvSpPr>
          <p:nvPr>
            <p:ph type="pic" sz="quarter" idx="14" hasCustomPrompt="1"/>
          </p:nvPr>
        </p:nvSpPr>
        <p:spPr>
          <a:xfrm>
            <a:off x="6858001" y="566530"/>
            <a:ext cx="5334000" cy="5734880"/>
          </a:xfrm>
          <a:solidFill>
            <a:schemeClr val="tx2"/>
          </a:solidFill>
          <a:ln>
            <a:noFill/>
          </a:ln>
        </p:spPr>
        <p:txBody>
          <a:bodyPr anchor="ctr"/>
          <a:lstStyle>
            <a:lvl1pPr marL="0" indent="0" algn="ctr">
              <a:buNone/>
              <a:defRPr baseline="0">
                <a:solidFill>
                  <a:schemeClr val="tx2">
                    <a:lumMod val="60000"/>
                    <a:lumOff val="40000"/>
                  </a:schemeClr>
                </a:solidFill>
              </a:defRPr>
            </a:lvl1pPr>
          </a:lstStyle>
          <a:p>
            <a:r>
              <a:rPr lang="en-US" dirty="0"/>
              <a:t>Click to add image</a:t>
            </a:r>
          </a:p>
        </p:txBody>
      </p:sp>
      <p:pic>
        <p:nvPicPr>
          <p:cNvPr id="16" name="Picture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7009" y="95382"/>
            <a:ext cx="3178301" cy="1309907"/>
          </a:xfrm>
          <a:prstGeom prst="rect">
            <a:avLst/>
          </a:prstGeom>
        </p:spPr>
      </p:pic>
      <p:sp>
        <p:nvSpPr>
          <p:cNvPr id="13" name="Text Placeholder 11"/>
          <p:cNvSpPr>
            <a:spLocks noGrp="1"/>
          </p:cNvSpPr>
          <p:nvPr>
            <p:ph type="body" sz="quarter" idx="13" hasCustomPrompt="1"/>
          </p:nvPr>
        </p:nvSpPr>
        <p:spPr>
          <a:xfrm>
            <a:off x="685800" y="4876800"/>
            <a:ext cx="5410200" cy="1333500"/>
          </a:xfrm>
        </p:spPr>
        <p:txBody>
          <a:bodyPr lIns="0" tIns="0" rIns="0" bIns="0">
            <a:normAutofit/>
          </a:bodyPr>
          <a:lstStyle>
            <a:lvl1pPr marL="0" indent="0">
              <a:lnSpc>
                <a:spcPct val="100000"/>
              </a:lnSpc>
              <a:spcBef>
                <a:spcPts val="0"/>
              </a:spcBef>
              <a:buNone/>
              <a:defRPr sz="1400">
                <a:solidFill>
                  <a:schemeClr val="accent2">
                    <a:lumMod val="60000"/>
                    <a:lumOff val="40000"/>
                  </a:schemeClr>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Name</a:t>
            </a:r>
            <a:br>
              <a:rPr lang="en-US" dirty="0"/>
            </a:br>
            <a:r>
              <a:rPr lang="en-US" dirty="0"/>
              <a:t>Title</a:t>
            </a:r>
            <a:br>
              <a:rPr lang="en-US" dirty="0"/>
            </a:br>
            <a:r>
              <a:rPr lang="en-US" dirty="0"/>
              <a:t>Contact information</a:t>
            </a:r>
          </a:p>
        </p:txBody>
      </p:sp>
    </p:spTree>
  </p:cSld>
  <p:clrMapOvr>
    <a:masterClrMapping/>
  </p:clrMapOvr>
  <p:extLst>
    <p:ext uri="{DCECCB84-F9BA-43D5-87BE-67443E8EF086}">
      <p15:sldGuideLst xmlns:p15="http://schemas.microsoft.com/office/powerpoint/2012/main">
        <p15:guide id="2" pos="432">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Title Slide 2 Light">
    <p:spTree>
      <p:nvGrpSpPr>
        <p:cNvPr id="1" name=""/>
        <p:cNvGrpSpPr/>
        <p:nvPr/>
      </p:nvGrpSpPr>
      <p:grpSpPr>
        <a:xfrm>
          <a:off x="0" y="0"/>
          <a:ext cx="0" cy="0"/>
          <a:chOff x="0" y="0"/>
          <a:chExt cx="0" cy="0"/>
        </a:xfrm>
      </p:grpSpPr>
      <p:sp>
        <p:nvSpPr>
          <p:cNvPr id="20" name="Date Placeholder 19"/>
          <p:cNvSpPr>
            <a:spLocks noGrp="1"/>
          </p:cNvSpPr>
          <p:nvPr>
            <p:ph type="dt" sz="half" idx="15"/>
          </p:nvPr>
        </p:nvSpPr>
        <p:spPr/>
        <p:txBody>
          <a:bodyPr/>
          <a:lstStyle/>
          <a:p>
            <a:r>
              <a:rPr lang="en-US"/>
              <a:t>Oct 12-13, 2023</a:t>
            </a:r>
            <a:endParaRPr lang="en-US" dirty="0"/>
          </a:p>
        </p:txBody>
      </p:sp>
      <p:sp>
        <p:nvSpPr>
          <p:cNvPr id="21" name="Footer Placeholder 20"/>
          <p:cNvSpPr>
            <a:spLocks noGrp="1"/>
          </p:cNvSpPr>
          <p:nvPr>
            <p:ph type="ftr" sz="quarter" idx="16"/>
          </p:nvPr>
        </p:nvSpPr>
        <p:spPr/>
        <p:txBody>
          <a:bodyPr/>
          <a:lstStyle/>
          <a:p>
            <a:r>
              <a:rPr lang="en-US"/>
              <a:t>How HAPI Relates to Access and Discoverability</a:t>
            </a:r>
            <a:endParaRPr lang="en-US" dirty="0"/>
          </a:p>
        </p:txBody>
      </p:sp>
      <p:sp>
        <p:nvSpPr>
          <p:cNvPr id="22" name="Slide Number Placeholder 21"/>
          <p:cNvSpPr>
            <a:spLocks noGrp="1"/>
          </p:cNvSpPr>
          <p:nvPr>
            <p:ph type="sldNum" sz="quarter" idx="17"/>
          </p:nvPr>
        </p:nvSpPr>
        <p:spPr/>
        <p:txBody>
          <a:bodyPr/>
          <a:lstStyle/>
          <a:p>
            <a:fld id="{4EBCDCBD-78E1-0D41-A999-31B5EBF8E02C}" type="slidenum">
              <a:rPr lang="en-US" smtClean="0"/>
              <a:pPr/>
              <a:t>‹#›</a:t>
            </a:fld>
            <a:endParaRPr lang="en-US" dirty="0"/>
          </a:p>
        </p:txBody>
      </p:sp>
      <p:pic>
        <p:nvPicPr>
          <p:cNvPr id="15" name="Picture 1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667"/>
            <a:ext cx="12189624" cy="6856664"/>
          </a:xfrm>
          <a:prstGeom prst="rect">
            <a:avLst/>
          </a:prstGeom>
        </p:spPr>
      </p:pic>
      <p:sp>
        <p:nvSpPr>
          <p:cNvPr id="2" name="Title 1"/>
          <p:cNvSpPr>
            <a:spLocks noGrp="1"/>
          </p:cNvSpPr>
          <p:nvPr>
            <p:ph type="ctrTitle" hasCustomPrompt="1"/>
          </p:nvPr>
        </p:nvSpPr>
        <p:spPr>
          <a:xfrm>
            <a:off x="685800" y="2324100"/>
            <a:ext cx="5410200" cy="1572399"/>
          </a:xfrm>
        </p:spPr>
        <p:txBody>
          <a:bodyPr anchor="b">
            <a:normAutofit/>
          </a:bodyPr>
          <a:lstStyle>
            <a:lvl1pPr algn="l">
              <a:defRPr sz="4000"/>
            </a:lvl1pPr>
          </a:lstStyle>
          <a:p>
            <a:r>
              <a:rPr lang="en-US" dirty="0"/>
              <a:t>Click to add title</a:t>
            </a:r>
          </a:p>
        </p:txBody>
      </p:sp>
      <p:sp>
        <p:nvSpPr>
          <p:cNvPr id="3" name="Subtitle 2"/>
          <p:cNvSpPr>
            <a:spLocks noGrp="1"/>
          </p:cNvSpPr>
          <p:nvPr>
            <p:ph type="subTitle" idx="1" hasCustomPrompt="1"/>
          </p:nvPr>
        </p:nvSpPr>
        <p:spPr>
          <a:xfrm>
            <a:off x="685800" y="4038600"/>
            <a:ext cx="5410200" cy="838200"/>
          </a:xfrm>
        </p:spPr>
        <p:txBody>
          <a:bodyPr lIns="0" tIns="0" rIns="0" bIns="0"/>
          <a:lstStyle>
            <a:lvl1pPr marL="0" indent="0" algn="l">
              <a:buNone/>
              <a:defRPr sz="2400" b="1">
                <a:solidFill>
                  <a:schemeClr val="accent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subtitle</a:t>
            </a:r>
          </a:p>
        </p:txBody>
      </p:sp>
      <p:sp>
        <p:nvSpPr>
          <p:cNvPr id="11" name="Picture Placeholder 7"/>
          <p:cNvSpPr>
            <a:spLocks noGrp="1"/>
          </p:cNvSpPr>
          <p:nvPr>
            <p:ph type="pic" sz="quarter" idx="14" hasCustomPrompt="1"/>
          </p:nvPr>
        </p:nvSpPr>
        <p:spPr>
          <a:xfrm>
            <a:off x="6858001" y="570368"/>
            <a:ext cx="5334000" cy="5721790"/>
          </a:xfrm>
          <a:solidFill>
            <a:schemeClr val="bg1">
              <a:lumMod val="85000"/>
            </a:schemeClr>
          </a:solidFill>
          <a:ln>
            <a:solidFill>
              <a:schemeClr val="bg1">
                <a:lumMod val="95000"/>
              </a:schemeClr>
            </a:solidFill>
          </a:ln>
        </p:spPr>
        <p:txBody>
          <a:bodyPr anchor="ctr"/>
          <a:lstStyle>
            <a:lvl1pPr marL="0" indent="0" algn="ctr">
              <a:buNone/>
              <a:defRPr baseline="0">
                <a:solidFill>
                  <a:schemeClr val="bg1">
                    <a:lumMod val="50000"/>
                  </a:schemeClr>
                </a:solidFill>
              </a:defRPr>
            </a:lvl1pPr>
          </a:lstStyle>
          <a:p>
            <a:r>
              <a:rPr lang="en-US" dirty="0"/>
              <a:t>Click to add image</a:t>
            </a:r>
          </a:p>
        </p:txBody>
      </p:sp>
      <p:pic>
        <p:nvPicPr>
          <p:cNvPr id="16" name="Picture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7009" y="95382"/>
            <a:ext cx="3178301" cy="1309907"/>
          </a:xfrm>
          <a:prstGeom prst="rect">
            <a:avLst/>
          </a:prstGeom>
        </p:spPr>
      </p:pic>
      <p:sp>
        <p:nvSpPr>
          <p:cNvPr id="9" name="Text Placeholder 11"/>
          <p:cNvSpPr>
            <a:spLocks noGrp="1"/>
          </p:cNvSpPr>
          <p:nvPr>
            <p:ph type="body" sz="quarter" idx="13" hasCustomPrompt="1"/>
          </p:nvPr>
        </p:nvSpPr>
        <p:spPr>
          <a:xfrm>
            <a:off x="685800" y="4876800"/>
            <a:ext cx="5410200" cy="1333500"/>
          </a:xfrm>
        </p:spPr>
        <p:txBody>
          <a:bodyPr lIns="0" tIns="0" rIns="0" bIns="0">
            <a:normAutofit/>
          </a:bodyPr>
          <a:lstStyle>
            <a:lvl1pPr marL="0" indent="0">
              <a:lnSpc>
                <a:spcPct val="100000"/>
              </a:lnSpc>
              <a:spcBef>
                <a:spcPts val="0"/>
              </a:spcBef>
              <a:buNone/>
              <a:defRPr sz="1400">
                <a:solidFill>
                  <a:schemeClr val="accent2"/>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Name</a:t>
            </a:r>
            <a:br>
              <a:rPr lang="en-US" dirty="0"/>
            </a:br>
            <a:r>
              <a:rPr lang="en-US" dirty="0"/>
              <a:t>Title</a:t>
            </a:r>
            <a:br>
              <a:rPr lang="en-US" dirty="0"/>
            </a:br>
            <a:r>
              <a:rPr lang="en-US" dirty="0"/>
              <a:t>Contact information</a:t>
            </a:r>
          </a:p>
        </p:txBody>
      </p:sp>
    </p:spTree>
  </p:cSld>
  <p:clrMapOvr>
    <a:masterClrMapping/>
  </p:clrMapOvr>
  <p:extLst>
    <p:ext uri="{DCECCB84-F9BA-43D5-87BE-67443E8EF086}">
      <p15:sldGuideLst xmlns:p15="http://schemas.microsoft.com/office/powerpoint/2012/main">
        <p15:guide id="2" pos="432">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Title Slide 3 Dark">
    <p:spTree>
      <p:nvGrpSpPr>
        <p:cNvPr id="1" name=""/>
        <p:cNvGrpSpPr/>
        <p:nvPr/>
      </p:nvGrpSpPr>
      <p:grpSpPr>
        <a:xfrm>
          <a:off x="0" y="0"/>
          <a:ext cx="0" cy="0"/>
          <a:chOff x="0" y="0"/>
          <a:chExt cx="0" cy="0"/>
        </a:xfrm>
      </p:grpSpPr>
      <p:sp>
        <p:nvSpPr>
          <p:cNvPr id="19" name="Date Placeholder 18"/>
          <p:cNvSpPr>
            <a:spLocks noGrp="1"/>
          </p:cNvSpPr>
          <p:nvPr>
            <p:ph type="dt" sz="half" idx="15"/>
          </p:nvPr>
        </p:nvSpPr>
        <p:spPr/>
        <p:txBody>
          <a:bodyPr/>
          <a:lstStyle/>
          <a:p>
            <a:r>
              <a:rPr lang="en-US"/>
              <a:t>Oct 12-13, 2023</a:t>
            </a:r>
            <a:endParaRPr lang="en-US" dirty="0"/>
          </a:p>
        </p:txBody>
      </p:sp>
      <p:sp>
        <p:nvSpPr>
          <p:cNvPr id="20" name="Footer Placeholder 19"/>
          <p:cNvSpPr>
            <a:spLocks noGrp="1"/>
          </p:cNvSpPr>
          <p:nvPr>
            <p:ph type="ftr" sz="quarter" idx="16"/>
          </p:nvPr>
        </p:nvSpPr>
        <p:spPr/>
        <p:txBody>
          <a:bodyPr/>
          <a:lstStyle/>
          <a:p>
            <a:r>
              <a:rPr lang="en-US"/>
              <a:t>How HAPI Relates to Access and Discoverability</a:t>
            </a:r>
            <a:endParaRPr lang="en-US" dirty="0"/>
          </a:p>
        </p:txBody>
      </p:sp>
      <p:sp>
        <p:nvSpPr>
          <p:cNvPr id="21" name="Slide Number Placeholder 20"/>
          <p:cNvSpPr>
            <a:spLocks noGrp="1"/>
          </p:cNvSpPr>
          <p:nvPr>
            <p:ph type="sldNum" sz="quarter" idx="17"/>
          </p:nvPr>
        </p:nvSpPr>
        <p:spPr/>
        <p:txBody>
          <a:bodyPr/>
          <a:lstStyle/>
          <a:p>
            <a:fld id="{4EBCDCBD-78E1-0D41-A999-31B5EBF8E02C}" type="slidenum">
              <a:rPr lang="en-US" smtClean="0"/>
              <a:pPr/>
              <a:t>‹#›</a:t>
            </a:fld>
            <a:endParaRPr lang="en-US" dirty="0"/>
          </a:p>
        </p:txBody>
      </p:sp>
      <p:pic>
        <p:nvPicPr>
          <p:cNvPr id="17" name="Picture 1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 y="667"/>
            <a:ext cx="12189624" cy="6856664"/>
          </a:xfrm>
          <a:prstGeom prst="rect">
            <a:avLst/>
          </a:prstGeom>
        </p:spPr>
      </p:pic>
      <p:sp>
        <p:nvSpPr>
          <p:cNvPr id="22" name="Rectangle 21"/>
          <p:cNvSpPr/>
          <p:nvPr userDrawn="1"/>
        </p:nvSpPr>
        <p:spPr>
          <a:xfrm>
            <a:off x="0" y="4358640"/>
            <a:ext cx="12192000" cy="2499360"/>
          </a:xfrm>
          <a:prstGeom prst="rect">
            <a:avLst/>
          </a:prstGeom>
          <a:gradFill>
            <a:gsLst>
              <a:gs pos="0">
                <a:schemeClr val="accent1">
                  <a:lumMod val="50000"/>
                  <a:alpha val="0"/>
                </a:schemeClr>
              </a:gs>
              <a:gs pos="100000">
                <a:schemeClr val="accent1">
                  <a:lumMod val="50000"/>
                  <a:alpha val="2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ctrTitle" hasCustomPrompt="1"/>
          </p:nvPr>
        </p:nvSpPr>
        <p:spPr>
          <a:xfrm>
            <a:off x="4267200" y="3886201"/>
            <a:ext cx="6972300" cy="609600"/>
          </a:xfrm>
        </p:spPr>
        <p:txBody>
          <a:bodyPr anchor="t">
            <a:normAutofit/>
          </a:bodyPr>
          <a:lstStyle>
            <a:lvl1pPr algn="l">
              <a:defRPr sz="4000">
                <a:solidFill>
                  <a:schemeClr val="bg1"/>
                </a:solidFill>
              </a:defRPr>
            </a:lvl1pPr>
          </a:lstStyle>
          <a:p>
            <a:r>
              <a:rPr lang="en-US" dirty="0"/>
              <a:t>Click to add title</a:t>
            </a:r>
          </a:p>
        </p:txBody>
      </p:sp>
      <p:sp>
        <p:nvSpPr>
          <p:cNvPr id="3" name="Subtitle 2"/>
          <p:cNvSpPr>
            <a:spLocks noGrp="1"/>
          </p:cNvSpPr>
          <p:nvPr>
            <p:ph type="subTitle" idx="1" hasCustomPrompt="1"/>
          </p:nvPr>
        </p:nvSpPr>
        <p:spPr>
          <a:xfrm>
            <a:off x="4267200" y="4495800"/>
            <a:ext cx="6972300" cy="571499"/>
          </a:xfrm>
        </p:spPr>
        <p:txBody>
          <a:bodyPr lIns="0" tIns="0" rIns="0" bIns="0"/>
          <a:lstStyle>
            <a:lvl1pPr marL="0" indent="0" algn="l">
              <a:buNone/>
              <a:defRPr sz="2400" b="1">
                <a:solidFill>
                  <a:schemeClr val="accent2">
                    <a:lumMod val="60000"/>
                    <a:lumOff val="4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subtitle</a:t>
            </a:r>
          </a:p>
        </p:txBody>
      </p:sp>
      <p:sp>
        <p:nvSpPr>
          <p:cNvPr id="12" name="Text Placeholder 11"/>
          <p:cNvSpPr>
            <a:spLocks noGrp="1"/>
          </p:cNvSpPr>
          <p:nvPr>
            <p:ph type="body" sz="quarter" idx="13" hasCustomPrompt="1"/>
          </p:nvPr>
        </p:nvSpPr>
        <p:spPr>
          <a:xfrm>
            <a:off x="4267200" y="5067300"/>
            <a:ext cx="4010128" cy="1143000"/>
          </a:xfrm>
        </p:spPr>
        <p:txBody>
          <a:bodyPr lIns="0" tIns="0" rIns="0" bIns="0">
            <a:normAutofit/>
          </a:bodyPr>
          <a:lstStyle>
            <a:lvl1pPr marL="0" indent="0">
              <a:spcBef>
                <a:spcPts val="0"/>
              </a:spcBef>
              <a:buNone/>
              <a:defRPr sz="1400">
                <a:solidFill>
                  <a:schemeClr val="accent2">
                    <a:lumMod val="60000"/>
                    <a:lumOff val="40000"/>
                  </a:schemeClr>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Name</a:t>
            </a:r>
            <a:br>
              <a:rPr lang="en-US" dirty="0"/>
            </a:br>
            <a:r>
              <a:rPr lang="en-US" dirty="0"/>
              <a:t>Title</a:t>
            </a:r>
            <a:br>
              <a:rPr lang="en-US" dirty="0"/>
            </a:br>
            <a:r>
              <a:rPr lang="en-US" dirty="0"/>
              <a:t>Contact information</a:t>
            </a:r>
          </a:p>
        </p:txBody>
      </p:sp>
      <p:sp>
        <p:nvSpPr>
          <p:cNvPr id="8" name="Picture Placeholder 7"/>
          <p:cNvSpPr>
            <a:spLocks noGrp="1"/>
          </p:cNvSpPr>
          <p:nvPr>
            <p:ph type="pic" sz="quarter" idx="14" hasCustomPrompt="1"/>
          </p:nvPr>
        </p:nvSpPr>
        <p:spPr>
          <a:xfrm>
            <a:off x="0" y="0"/>
            <a:ext cx="12192000" cy="3440288"/>
          </a:xfrm>
          <a:solidFill>
            <a:schemeClr val="tx2"/>
          </a:solidFill>
          <a:ln>
            <a:noFill/>
          </a:ln>
        </p:spPr>
        <p:txBody>
          <a:bodyPr anchor="ctr"/>
          <a:lstStyle>
            <a:lvl1pPr marL="0" indent="0" algn="ctr">
              <a:buNone/>
              <a:defRPr baseline="0">
                <a:solidFill>
                  <a:schemeClr val="tx2">
                    <a:lumMod val="60000"/>
                    <a:lumOff val="40000"/>
                  </a:schemeClr>
                </a:solidFill>
              </a:defRPr>
            </a:lvl1pPr>
          </a:lstStyle>
          <a:p>
            <a:r>
              <a:rPr lang="en-US" dirty="0"/>
              <a:t>Click to add image</a:t>
            </a:r>
          </a:p>
        </p:txBody>
      </p:sp>
      <p:cxnSp>
        <p:nvCxnSpPr>
          <p:cNvPr id="16" name="Straight Connector 15"/>
          <p:cNvCxnSpPr/>
          <p:nvPr/>
        </p:nvCxnSpPr>
        <p:spPr>
          <a:xfrm>
            <a:off x="3778686" y="3886200"/>
            <a:ext cx="0" cy="2324100"/>
          </a:xfrm>
          <a:prstGeom prst="line">
            <a:avLst/>
          </a:prstGeom>
          <a:ln w="635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pic>
        <p:nvPicPr>
          <p:cNvPr id="13" name="Picture 1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75475" y="3411128"/>
            <a:ext cx="3030109" cy="1982102"/>
          </a:xfrm>
          <a:prstGeom prst="rect">
            <a:avLst/>
          </a:prstGeom>
        </p:spPr>
      </p:pic>
    </p:spTree>
  </p:cSld>
  <p:clrMapOvr>
    <a:masterClrMapping/>
  </p:clrMapOvr>
  <p:extLst>
    <p:ext uri="{DCECCB84-F9BA-43D5-87BE-67443E8EF086}">
      <p15:sldGuideLst xmlns:p15="http://schemas.microsoft.com/office/powerpoint/2012/main"/>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Slide 3 Light">
    <p:spTree>
      <p:nvGrpSpPr>
        <p:cNvPr id="1" name=""/>
        <p:cNvGrpSpPr/>
        <p:nvPr/>
      </p:nvGrpSpPr>
      <p:grpSpPr>
        <a:xfrm>
          <a:off x="0" y="0"/>
          <a:ext cx="0" cy="0"/>
          <a:chOff x="0" y="0"/>
          <a:chExt cx="0" cy="0"/>
        </a:xfrm>
      </p:grpSpPr>
      <p:sp>
        <p:nvSpPr>
          <p:cNvPr id="18" name="Date Placeholder 17"/>
          <p:cNvSpPr>
            <a:spLocks noGrp="1"/>
          </p:cNvSpPr>
          <p:nvPr>
            <p:ph type="dt" sz="half" idx="15"/>
          </p:nvPr>
        </p:nvSpPr>
        <p:spPr/>
        <p:txBody>
          <a:bodyPr/>
          <a:lstStyle/>
          <a:p>
            <a:r>
              <a:rPr lang="en-US"/>
              <a:t>Oct 12-13, 2023</a:t>
            </a:r>
            <a:endParaRPr lang="en-US" dirty="0"/>
          </a:p>
        </p:txBody>
      </p:sp>
      <p:sp>
        <p:nvSpPr>
          <p:cNvPr id="19" name="Footer Placeholder 18"/>
          <p:cNvSpPr>
            <a:spLocks noGrp="1"/>
          </p:cNvSpPr>
          <p:nvPr>
            <p:ph type="ftr" sz="quarter" idx="16"/>
          </p:nvPr>
        </p:nvSpPr>
        <p:spPr/>
        <p:txBody>
          <a:bodyPr/>
          <a:lstStyle/>
          <a:p>
            <a:r>
              <a:rPr lang="en-US"/>
              <a:t>How HAPI Relates to Access and Discoverability</a:t>
            </a:r>
            <a:endParaRPr lang="en-US" dirty="0"/>
          </a:p>
        </p:txBody>
      </p:sp>
      <p:sp>
        <p:nvSpPr>
          <p:cNvPr id="20" name="Slide Number Placeholder 19"/>
          <p:cNvSpPr>
            <a:spLocks noGrp="1"/>
          </p:cNvSpPr>
          <p:nvPr>
            <p:ph type="sldNum" sz="quarter" idx="17"/>
          </p:nvPr>
        </p:nvSpPr>
        <p:spPr/>
        <p:txBody>
          <a:bodyPr/>
          <a:lstStyle/>
          <a:p>
            <a:fld id="{4EBCDCBD-78E1-0D41-A999-31B5EBF8E02C}" type="slidenum">
              <a:rPr lang="en-US" smtClean="0"/>
              <a:pPr/>
              <a:t>‹#›</a:t>
            </a:fld>
            <a:endParaRPr lang="en-US" dirty="0"/>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667"/>
            <a:ext cx="12189624" cy="6856664"/>
          </a:xfrm>
          <a:prstGeom prst="rect">
            <a:avLst/>
          </a:prstGeom>
        </p:spPr>
      </p:pic>
      <p:sp>
        <p:nvSpPr>
          <p:cNvPr id="2" name="Title 1"/>
          <p:cNvSpPr>
            <a:spLocks noGrp="1"/>
          </p:cNvSpPr>
          <p:nvPr>
            <p:ph type="ctrTitle" hasCustomPrompt="1"/>
          </p:nvPr>
        </p:nvSpPr>
        <p:spPr>
          <a:xfrm>
            <a:off x="4267200" y="3886201"/>
            <a:ext cx="6972300" cy="609600"/>
          </a:xfrm>
        </p:spPr>
        <p:txBody>
          <a:bodyPr anchor="t">
            <a:normAutofit/>
          </a:bodyPr>
          <a:lstStyle>
            <a:lvl1pPr algn="l">
              <a:defRPr sz="4000"/>
            </a:lvl1pPr>
          </a:lstStyle>
          <a:p>
            <a:r>
              <a:rPr lang="en-US" dirty="0"/>
              <a:t>Click to add title</a:t>
            </a:r>
          </a:p>
        </p:txBody>
      </p:sp>
      <p:sp>
        <p:nvSpPr>
          <p:cNvPr id="3" name="Subtitle 2"/>
          <p:cNvSpPr>
            <a:spLocks noGrp="1"/>
          </p:cNvSpPr>
          <p:nvPr>
            <p:ph type="subTitle" idx="1" hasCustomPrompt="1"/>
          </p:nvPr>
        </p:nvSpPr>
        <p:spPr>
          <a:xfrm>
            <a:off x="4267200" y="4495800"/>
            <a:ext cx="6972300" cy="571499"/>
          </a:xfrm>
        </p:spPr>
        <p:txBody>
          <a:bodyPr lIns="0" tIns="0" rIns="0" bIns="0"/>
          <a:lstStyle>
            <a:lvl1pPr marL="0" indent="0" algn="l">
              <a:buNone/>
              <a:defRPr sz="2400" b="1" baseline="0">
                <a:solidFill>
                  <a:schemeClr val="accent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subtitle</a:t>
            </a:r>
          </a:p>
        </p:txBody>
      </p:sp>
      <p:sp>
        <p:nvSpPr>
          <p:cNvPr id="12" name="Text Placeholder 11"/>
          <p:cNvSpPr>
            <a:spLocks noGrp="1"/>
          </p:cNvSpPr>
          <p:nvPr>
            <p:ph type="body" sz="quarter" idx="13" hasCustomPrompt="1"/>
          </p:nvPr>
        </p:nvSpPr>
        <p:spPr>
          <a:xfrm>
            <a:off x="4267200" y="5067300"/>
            <a:ext cx="4010128" cy="1143000"/>
          </a:xfrm>
        </p:spPr>
        <p:txBody>
          <a:bodyPr lIns="0" tIns="0" rIns="0" bIns="0">
            <a:normAutofit/>
          </a:bodyPr>
          <a:lstStyle>
            <a:lvl1pPr marL="0" indent="0">
              <a:spcBef>
                <a:spcPts val="0"/>
              </a:spcBef>
              <a:buNone/>
              <a:defRPr sz="1400">
                <a:solidFill>
                  <a:schemeClr val="accent2"/>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Name</a:t>
            </a:r>
            <a:br>
              <a:rPr lang="en-US" dirty="0"/>
            </a:br>
            <a:r>
              <a:rPr lang="en-US" dirty="0"/>
              <a:t>Title</a:t>
            </a:r>
            <a:br>
              <a:rPr lang="en-US" dirty="0"/>
            </a:br>
            <a:r>
              <a:rPr lang="en-US" dirty="0"/>
              <a:t>Contact information</a:t>
            </a:r>
          </a:p>
        </p:txBody>
      </p:sp>
      <p:sp>
        <p:nvSpPr>
          <p:cNvPr id="8" name="Picture Placeholder 7"/>
          <p:cNvSpPr>
            <a:spLocks noGrp="1"/>
          </p:cNvSpPr>
          <p:nvPr>
            <p:ph type="pic" sz="quarter" idx="14" hasCustomPrompt="1"/>
          </p:nvPr>
        </p:nvSpPr>
        <p:spPr>
          <a:xfrm>
            <a:off x="0" y="0"/>
            <a:ext cx="12192000" cy="3440288"/>
          </a:xfrm>
          <a:solidFill>
            <a:schemeClr val="bg1">
              <a:lumMod val="85000"/>
            </a:schemeClr>
          </a:solidFill>
          <a:ln>
            <a:noFill/>
          </a:ln>
        </p:spPr>
        <p:txBody>
          <a:bodyPr anchor="ctr"/>
          <a:lstStyle>
            <a:lvl1pPr marL="0" indent="0" algn="ctr">
              <a:buNone/>
              <a:defRPr baseline="0">
                <a:solidFill>
                  <a:schemeClr val="bg1">
                    <a:lumMod val="50000"/>
                  </a:schemeClr>
                </a:solidFill>
              </a:defRPr>
            </a:lvl1pPr>
          </a:lstStyle>
          <a:p>
            <a:r>
              <a:rPr lang="en-US" dirty="0"/>
              <a:t>Click to add image</a:t>
            </a:r>
          </a:p>
        </p:txBody>
      </p:sp>
      <p:cxnSp>
        <p:nvCxnSpPr>
          <p:cNvPr id="16" name="Straight Connector 15"/>
          <p:cNvCxnSpPr/>
          <p:nvPr/>
        </p:nvCxnSpPr>
        <p:spPr>
          <a:xfrm>
            <a:off x="3778686" y="3886200"/>
            <a:ext cx="0" cy="2324100"/>
          </a:xfrm>
          <a:prstGeom prst="line">
            <a:avLst/>
          </a:prstGeom>
          <a:ln w="63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pic>
        <p:nvPicPr>
          <p:cNvPr id="10" name="Picture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75475" y="3411128"/>
            <a:ext cx="3030108" cy="1982101"/>
          </a:xfrm>
          <a:prstGeom prst="rect">
            <a:avLst/>
          </a:prstGeom>
        </p:spPr>
      </p:pic>
    </p:spTree>
  </p:cSld>
  <p:clrMapOvr>
    <a:masterClrMapping/>
  </p:clrMapOvr>
  <p:extLst>
    <p:ext uri="{DCECCB84-F9BA-43D5-87BE-67443E8EF086}">
      <p15:sldGuideLst xmlns:p15="http://schemas.microsoft.com/office/powerpoint/2012/main"/>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Sub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412735"/>
            <a:ext cx="11277600" cy="342899"/>
          </a:xfrm>
        </p:spPr>
        <p:txBody>
          <a:bodyPr>
            <a:noAutofit/>
          </a:bodyPr>
          <a:lstStyle>
            <a:lvl1pPr>
              <a:defRPr sz="2800"/>
            </a:lvl1pPr>
          </a:lstStyle>
          <a:p>
            <a:r>
              <a:rPr lang="en-US" dirty="0"/>
              <a:t>Click to add title </a:t>
            </a:r>
          </a:p>
        </p:txBody>
      </p:sp>
      <p:sp>
        <p:nvSpPr>
          <p:cNvPr id="3" name="Content Placeholder 2"/>
          <p:cNvSpPr>
            <a:spLocks noGrp="1"/>
          </p:cNvSpPr>
          <p:nvPr>
            <p:ph idx="1" hasCustomPrompt="1"/>
          </p:nvPr>
        </p:nvSpPr>
        <p:spPr>
          <a:xfrm>
            <a:off x="952500" y="1485900"/>
            <a:ext cx="10287000" cy="4724400"/>
          </a:xfrm>
        </p:spPr>
        <p:txBody>
          <a:body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8"/>
          <p:cNvSpPr>
            <a:spLocks noGrp="1"/>
          </p:cNvSpPr>
          <p:nvPr>
            <p:ph type="body" sz="quarter" idx="13" hasCustomPrompt="1"/>
          </p:nvPr>
        </p:nvSpPr>
        <p:spPr>
          <a:xfrm>
            <a:off x="457200" y="795015"/>
            <a:ext cx="11277600" cy="386085"/>
          </a:xfrm>
        </p:spPr>
        <p:txBody>
          <a:bodyPr>
            <a:normAutofit/>
          </a:bodyPr>
          <a:lstStyle>
            <a:lvl1pPr marL="0" indent="0">
              <a:buNone/>
              <a:defRPr sz="2000" baseline="0">
                <a:solidFill>
                  <a:schemeClr val="tx2">
                    <a:lumMod val="60000"/>
                    <a:lumOff val="40000"/>
                  </a:schemeClr>
                </a:solidFill>
              </a:defRPr>
            </a:lvl1pPr>
          </a:lstStyle>
          <a:p>
            <a:r>
              <a:rPr lang="en-US" sz="2000" b="0" dirty="0"/>
              <a:t>Click to add subtitle</a:t>
            </a:r>
            <a:endParaRPr lang="en-US" sz="1600" b="0" dirty="0"/>
          </a:p>
        </p:txBody>
      </p:sp>
      <p:sp>
        <p:nvSpPr>
          <p:cNvPr id="14" name="Date Placeholder 13"/>
          <p:cNvSpPr>
            <a:spLocks noGrp="1"/>
          </p:cNvSpPr>
          <p:nvPr>
            <p:ph type="dt" sz="half" idx="14"/>
          </p:nvPr>
        </p:nvSpPr>
        <p:spPr/>
        <p:txBody>
          <a:bodyPr/>
          <a:lstStyle/>
          <a:p>
            <a:r>
              <a:rPr lang="en-US"/>
              <a:t>Oct 12-13, 2023</a:t>
            </a:r>
            <a:endParaRPr lang="en-US" dirty="0"/>
          </a:p>
        </p:txBody>
      </p:sp>
      <p:sp>
        <p:nvSpPr>
          <p:cNvPr id="15" name="Footer Placeholder 14"/>
          <p:cNvSpPr>
            <a:spLocks noGrp="1"/>
          </p:cNvSpPr>
          <p:nvPr>
            <p:ph type="ftr" sz="quarter" idx="15"/>
          </p:nvPr>
        </p:nvSpPr>
        <p:spPr/>
        <p:txBody>
          <a:bodyPr/>
          <a:lstStyle/>
          <a:p>
            <a:r>
              <a:rPr lang="en-US"/>
              <a:t>How HAPI Relates to Access and Discoverability</a:t>
            </a:r>
            <a:endParaRPr lang="en-US" dirty="0"/>
          </a:p>
        </p:txBody>
      </p:sp>
      <p:sp>
        <p:nvSpPr>
          <p:cNvPr id="16" name="Slide Number Placeholder 15"/>
          <p:cNvSpPr>
            <a:spLocks noGrp="1"/>
          </p:cNvSpPr>
          <p:nvPr>
            <p:ph type="sldNum" sz="quarter" idx="16"/>
          </p:nvPr>
        </p:nvSpPr>
        <p:spPr/>
        <p:txBody>
          <a:bodyPr/>
          <a:lstStyle/>
          <a:p>
            <a:fld id="{4EBCDCBD-78E1-0D41-A999-31B5EBF8E02C}" type="slidenum">
              <a:rPr lang="en-US" smtClean="0"/>
              <a:pPr/>
              <a:t>‹#›</a:t>
            </a:fld>
            <a:endParaRPr lang="en-US" dirty="0"/>
          </a:p>
        </p:txBody>
      </p:sp>
    </p:spTree>
  </p:cSld>
  <p:clrMapOvr>
    <a:masterClrMapping/>
  </p:clrMapOvr>
  <p:extLst>
    <p:ext uri="{DCECCB84-F9BA-43D5-87BE-67443E8EF086}">
      <p15:sldGuideLst xmlns:p15="http://schemas.microsoft.com/office/powerpoint/2012/main"/>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Slide 4 Dark">
    <p:bg>
      <p:bgPr>
        <a:solidFill>
          <a:schemeClr val="accent1"/>
        </a:solidFill>
        <a:effectLst/>
      </p:bgPr>
    </p:bg>
    <p:spTree>
      <p:nvGrpSpPr>
        <p:cNvPr id="1" name=""/>
        <p:cNvGrpSpPr/>
        <p:nvPr/>
      </p:nvGrpSpPr>
      <p:grpSpPr>
        <a:xfrm>
          <a:off x="0" y="0"/>
          <a:ext cx="0" cy="0"/>
          <a:chOff x="0" y="0"/>
          <a:chExt cx="0" cy="0"/>
        </a:xfrm>
      </p:grpSpPr>
      <p:sp>
        <p:nvSpPr>
          <p:cNvPr id="20" name="Date Placeholder 19"/>
          <p:cNvSpPr>
            <a:spLocks noGrp="1"/>
          </p:cNvSpPr>
          <p:nvPr>
            <p:ph type="dt" sz="half" idx="18"/>
          </p:nvPr>
        </p:nvSpPr>
        <p:spPr/>
        <p:txBody>
          <a:bodyPr/>
          <a:lstStyle/>
          <a:p>
            <a:r>
              <a:rPr lang="en-US"/>
              <a:t>Oct 12-13, 2023</a:t>
            </a:r>
            <a:endParaRPr lang="en-US" dirty="0"/>
          </a:p>
        </p:txBody>
      </p:sp>
      <p:sp>
        <p:nvSpPr>
          <p:cNvPr id="24" name="Footer Placeholder 23"/>
          <p:cNvSpPr>
            <a:spLocks noGrp="1"/>
          </p:cNvSpPr>
          <p:nvPr>
            <p:ph type="ftr" sz="quarter" idx="19"/>
          </p:nvPr>
        </p:nvSpPr>
        <p:spPr/>
        <p:txBody>
          <a:bodyPr/>
          <a:lstStyle/>
          <a:p>
            <a:r>
              <a:rPr lang="en-US"/>
              <a:t>How HAPI Relates to Access and Discoverability</a:t>
            </a:r>
            <a:endParaRPr lang="en-US" dirty="0"/>
          </a:p>
        </p:txBody>
      </p:sp>
      <p:sp>
        <p:nvSpPr>
          <p:cNvPr id="25" name="Slide Number Placeholder 24"/>
          <p:cNvSpPr>
            <a:spLocks noGrp="1"/>
          </p:cNvSpPr>
          <p:nvPr>
            <p:ph type="sldNum" sz="quarter" idx="20"/>
          </p:nvPr>
        </p:nvSpPr>
        <p:spPr/>
        <p:txBody>
          <a:bodyPr/>
          <a:lstStyle/>
          <a:p>
            <a:fld id="{4EBCDCBD-78E1-0D41-A999-31B5EBF8E02C}" type="slidenum">
              <a:rPr lang="en-US" smtClean="0"/>
              <a:pPr/>
              <a:t>‹#›</a:t>
            </a:fld>
            <a:endParaRPr lang="en-US" dirty="0"/>
          </a:p>
        </p:txBody>
      </p:sp>
      <p:sp>
        <p:nvSpPr>
          <p:cNvPr id="13" name="Rectangle 12"/>
          <p:cNvSpPr/>
          <p:nvPr/>
        </p:nvSpPr>
        <p:spPr>
          <a:xfrm>
            <a:off x="0" y="6291470"/>
            <a:ext cx="12192000" cy="56653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7" name="Picture 1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 y="667"/>
            <a:ext cx="12189624" cy="6856664"/>
          </a:xfrm>
          <a:prstGeom prst="rect">
            <a:avLst/>
          </a:prstGeom>
        </p:spPr>
      </p:pic>
      <p:sp>
        <p:nvSpPr>
          <p:cNvPr id="14" name="Rectangle 13"/>
          <p:cNvSpPr/>
          <p:nvPr/>
        </p:nvSpPr>
        <p:spPr>
          <a:xfrm>
            <a:off x="0" y="4358640"/>
            <a:ext cx="12192000" cy="2499360"/>
          </a:xfrm>
          <a:prstGeom prst="rect">
            <a:avLst/>
          </a:prstGeom>
          <a:gradFill>
            <a:gsLst>
              <a:gs pos="0">
                <a:schemeClr val="accent1">
                  <a:lumMod val="50000"/>
                  <a:alpha val="0"/>
                </a:schemeClr>
              </a:gs>
              <a:gs pos="100000">
                <a:schemeClr val="accent1">
                  <a:lumMod val="50000"/>
                  <a:alpha val="2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ctrTitle" hasCustomPrompt="1"/>
          </p:nvPr>
        </p:nvSpPr>
        <p:spPr>
          <a:xfrm>
            <a:off x="4267200" y="3886201"/>
            <a:ext cx="6972300" cy="609600"/>
          </a:xfrm>
        </p:spPr>
        <p:txBody>
          <a:bodyPr anchor="t">
            <a:normAutofit/>
          </a:bodyPr>
          <a:lstStyle>
            <a:lvl1pPr algn="l">
              <a:defRPr sz="4000">
                <a:solidFill>
                  <a:schemeClr val="bg1"/>
                </a:solidFill>
              </a:defRPr>
            </a:lvl1pPr>
          </a:lstStyle>
          <a:p>
            <a:r>
              <a:rPr lang="en-US" dirty="0"/>
              <a:t>Click to add title</a:t>
            </a:r>
          </a:p>
        </p:txBody>
      </p:sp>
      <p:sp>
        <p:nvSpPr>
          <p:cNvPr id="3" name="Subtitle 2"/>
          <p:cNvSpPr>
            <a:spLocks noGrp="1"/>
          </p:cNvSpPr>
          <p:nvPr>
            <p:ph type="subTitle" idx="1" hasCustomPrompt="1"/>
          </p:nvPr>
        </p:nvSpPr>
        <p:spPr>
          <a:xfrm>
            <a:off x="4267200" y="4495800"/>
            <a:ext cx="6972300" cy="571499"/>
          </a:xfrm>
        </p:spPr>
        <p:txBody>
          <a:bodyPr lIns="0" tIns="0" rIns="0" bIns="0"/>
          <a:lstStyle>
            <a:lvl1pPr marL="0" indent="0" algn="l">
              <a:buNone/>
              <a:defRPr sz="2400" b="1">
                <a:solidFill>
                  <a:schemeClr val="accent2">
                    <a:lumMod val="60000"/>
                    <a:lumOff val="4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subtitle</a:t>
            </a:r>
          </a:p>
        </p:txBody>
      </p:sp>
      <p:sp>
        <p:nvSpPr>
          <p:cNvPr id="12" name="Text Placeholder 11"/>
          <p:cNvSpPr>
            <a:spLocks noGrp="1"/>
          </p:cNvSpPr>
          <p:nvPr>
            <p:ph type="body" sz="quarter" idx="13" hasCustomPrompt="1"/>
          </p:nvPr>
        </p:nvSpPr>
        <p:spPr>
          <a:xfrm>
            <a:off x="4267200" y="5067300"/>
            <a:ext cx="4010128" cy="1143000"/>
          </a:xfrm>
        </p:spPr>
        <p:txBody>
          <a:bodyPr lIns="0" tIns="0" rIns="0" bIns="0">
            <a:normAutofit/>
          </a:bodyPr>
          <a:lstStyle>
            <a:lvl1pPr marL="0" indent="0">
              <a:spcBef>
                <a:spcPts val="0"/>
              </a:spcBef>
              <a:buNone/>
              <a:defRPr sz="1400">
                <a:solidFill>
                  <a:schemeClr val="accent2">
                    <a:lumMod val="60000"/>
                    <a:lumOff val="40000"/>
                  </a:schemeClr>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Name</a:t>
            </a:r>
            <a:br>
              <a:rPr lang="en-US" dirty="0"/>
            </a:br>
            <a:r>
              <a:rPr lang="en-US" dirty="0"/>
              <a:t>Title</a:t>
            </a:r>
            <a:br>
              <a:rPr lang="en-US" dirty="0"/>
            </a:br>
            <a:r>
              <a:rPr lang="en-US" dirty="0"/>
              <a:t>Contact information</a:t>
            </a:r>
          </a:p>
        </p:txBody>
      </p:sp>
      <p:sp>
        <p:nvSpPr>
          <p:cNvPr id="21" name="Picture Placeholder 7"/>
          <p:cNvSpPr>
            <a:spLocks noGrp="1"/>
          </p:cNvSpPr>
          <p:nvPr>
            <p:ph type="pic" sz="quarter" idx="15" hasCustomPrompt="1"/>
          </p:nvPr>
        </p:nvSpPr>
        <p:spPr>
          <a:xfrm>
            <a:off x="-2370" y="0"/>
            <a:ext cx="4063997" cy="3440287"/>
          </a:xfrm>
          <a:solidFill>
            <a:schemeClr val="tx2"/>
          </a:solidFill>
          <a:ln>
            <a:noFill/>
          </a:ln>
        </p:spPr>
        <p:txBody>
          <a:bodyPr anchor="ctr"/>
          <a:lstStyle>
            <a:lvl1pPr marL="0" indent="0" algn="ctr">
              <a:buNone/>
              <a:defRPr baseline="0">
                <a:solidFill>
                  <a:schemeClr val="tx2">
                    <a:lumMod val="60000"/>
                    <a:lumOff val="40000"/>
                  </a:schemeClr>
                </a:solidFill>
              </a:defRPr>
            </a:lvl1pPr>
          </a:lstStyle>
          <a:p>
            <a:r>
              <a:rPr lang="en-US" dirty="0"/>
              <a:t>Click to add image</a:t>
            </a:r>
          </a:p>
        </p:txBody>
      </p:sp>
      <p:sp>
        <p:nvSpPr>
          <p:cNvPr id="22" name="Picture Placeholder 7"/>
          <p:cNvSpPr>
            <a:spLocks noGrp="1"/>
          </p:cNvSpPr>
          <p:nvPr>
            <p:ph type="pic" sz="quarter" idx="16" hasCustomPrompt="1"/>
          </p:nvPr>
        </p:nvSpPr>
        <p:spPr>
          <a:xfrm>
            <a:off x="4061628" y="0"/>
            <a:ext cx="4063996" cy="3440287"/>
          </a:xfrm>
          <a:solidFill>
            <a:schemeClr val="tx2"/>
          </a:solidFill>
          <a:ln>
            <a:noFill/>
          </a:ln>
        </p:spPr>
        <p:txBody>
          <a:bodyPr anchor="ctr"/>
          <a:lstStyle>
            <a:lvl1pPr marL="0" indent="0" algn="ctr">
              <a:buNone/>
              <a:defRPr baseline="0">
                <a:solidFill>
                  <a:schemeClr val="tx2">
                    <a:lumMod val="60000"/>
                    <a:lumOff val="40000"/>
                  </a:schemeClr>
                </a:solidFill>
              </a:defRPr>
            </a:lvl1pPr>
          </a:lstStyle>
          <a:p>
            <a:r>
              <a:rPr lang="en-US" dirty="0"/>
              <a:t>Click to add image</a:t>
            </a:r>
          </a:p>
        </p:txBody>
      </p:sp>
      <p:sp>
        <p:nvSpPr>
          <p:cNvPr id="23" name="Picture Placeholder 7"/>
          <p:cNvSpPr>
            <a:spLocks noGrp="1"/>
          </p:cNvSpPr>
          <p:nvPr>
            <p:ph type="pic" sz="quarter" idx="17" hasCustomPrompt="1"/>
          </p:nvPr>
        </p:nvSpPr>
        <p:spPr>
          <a:xfrm>
            <a:off x="8125625" y="0"/>
            <a:ext cx="4066376" cy="3440287"/>
          </a:xfrm>
          <a:solidFill>
            <a:schemeClr val="tx2"/>
          </a:solidFill>
          <a:ln>
            <a:noFill/>
          </a:ln>
        </p:spPr>
        <p:txBody>
          <a:bodyPr anchor="ctr"/>
          <a:lstStyle>
            <a:lvl1pPr marL="0" indent="0" algn="ctr">
              <a:buNone/>
              <a:defRPr baseline="0">
                <a:solidFill>
                  <a:schemeClr val="tx2">
                    <a:lumMod val="60000"/>
                    <a:lumOff val="40000"/>
                  </a:schemeClr>
                </a:solidFill>
              </a:defRPr>
            </a:lvl1pPr>
          </a:lstStyle>
          <a:p>
            <a:r>
              <a:rPr lang="en-US" dirty="0"/>
              <a:t>Click to add image</a:t>
            </a:r>
          </a:p>
        </p:txBody>
      </p:sp>
      <p:cxnSp>
        <p:nvCxnSpPr>
          <p:cNvPr id="15" name="Straight Connector 14"/>
          <p:cNvCxnSpPr/>
          <p:nvPr userDrawn="1"/>
        </p:nvCxnSpPr>
        <p:spPr>
          <a:xfrm>
            <a:off x="3778686" y="3886200"/>
            <a:ext cx="0" cy="2324100"/>
          </a:xfrm>
          <a:prstGeom prst="line">
            <a:avLst/>
          </a:prstGeom>
          <a:ln w="635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pic>
        <p:nvPicPr>
          <p:cNvPr id="16" name="Picture 1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75475" y="3411128"/>
            <a:ext cx="3030109" cy="1982102"/>
          </a:xfrm>
          <a:prstGeom prst="rect">
            <a:avLst/>
          </a:prstGeom>
        </p:spPr>
      </p:pic>
    </p:spTree>
  </p:cSld>
  <p:clrMapOvr>
    <a:masterClrMapping/>
  </p:clrMapOvr>
  <p:extLst>
    <p:ext uri="{DCECCB84-F9BA-43D5-87BE-67443E8EF086}">
      <p15:sldGuideLst xmlns:p15="http://schemas.microsoft.com/office/powerpoint/2012/main"/>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le Slide 4 Light">
    <p:spTree>
      <p:nvGrpSpPr>
        <p:cNvPr id="1" name=""/>
        <p:cNvGrpSpPr/>
        <p:nvPr/>
      </p:nvGrpSpPr>
      <p:grpSpPr>
        <a:xfrm>
          <a:off x="0" y="0"/>
          <a:ext cx="0" cy="0"/>
          <a:chOff x="0" y="0"/>
          <a:chExt cx="0" cy="0"/>
        </a:xfrm>
      </p:grpSpPr>
      <p:sp>
        <p:nvSpPr>
          <p:cNvPr id="16" name="Date Placeholder 15"/>
          <p:cNvSpPr>
            <a:spLocks noGrp="1"/>
          </p:cNvSpPr>
          <p:nvPr>
            <p:ph type="dt" sz="half" idx="18"/>
          </p:nvPr>
        </p:nvSpPr>
        <p:spPr/>
        <p:txBody>
          <a:bodyPr/>
          <a:lstStyle/>
          <a:p>
            <a:r>
              <a:rPr lang="en-US"/>
              <a:t>Oct 12-13, 2023</a:t>
            </a:r>
            <a:endParaRPr lang="en-US" dirty="0"/>
          </a:p>
        </p:txBody>
      </p:sp>
      <p:sp>
        <p:nvSpPr>
          <p:cNvPr id="17" name="Footer Placeholder 16"/>
          <p:cNvSpPr>
            <a:spLocks noGrp="1"/>
          </p:cNvSpPr>
          <p:nvPr>
            <p:ph type="ftr" sz="quarter" idx="19"/>
          </p:nvPr>
        </p:nvSpPr>
        <p:spPr/>
        <p:txBody>
          <a:bodyPr/>
          <a:lstStyle/>
          <a:p>
            <a:r>
              <a:rPr lang="en-US"/>
              <a:t>How HAPI Relates to Access and Discoverability</a:t>
            </a:r>
            <a:endParaRPr lang="en-US" dirty="0"/>
          </a:p>
        </p:txBody>
      </p:sp>
      <p:sp>
        <p:nvSpPr>
          <p:cNvPr id="19" name="Slide Number Placeholder 18"/>
          <p:cNvSpPr>
            <a:spLocks noGrp="1"/>
          </p:cNvSpPr>
          <p:nvPr>
            <p:ph type="sldNum" sz="quarter" idx="20"/>
          </p:nvPr>
        </p:nvSpPr>
        <p:spPr/>
        <p:txBody>
          <a:bodyPr/>
          <a:lstStyle/>
          <a:p>
            <a:fld id="{4EBCDCBD-78E1-0D41-A999-31B5EBF8E02C}" type="slidenum">
              <a:rPr lang="en-US" smtClean="0"/>
              <a:pPr/>
              <a:t>‹#›</a:t>
            </a:fld>
            <a:endParaRPr lang="en-US" dirty="0"/>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75" y="667"/>
            <a:ext cx="12189624" cy="6856664"/>
          </a:xfrm>
          <a:prstGeom prst="rect">
            <a:avLst/>
          </a:prstGeom>
        </p:spPr>
      </p:pic>
      <p:sp>
        <p:nvSpPr>
          <p:cNvPr id="2" name="Title 1"/>
          <p:cNvSpPr>
            <a:spLocks noGrp="1"/>
          </p:cNvSpPr>
          <p:nvPr>
            <p:ph type="ctrTitle" hasCustomPrompt="1"/>
          </p:nvPr>
        </p:nvSpPr>
        <p:spPr>
          <a:xfrm>
            <a:off x="4267200" y="3886201"/>
            <a:ext cx="6972300" cy="609600"/>
          </a:xfrm>
        </p:spPr>
        <p:txBody>
          <a:bodyPr anchor="t">
            <a:normAutofit/>
          </a:bodyPr>
          <a:lstStyle>
            <a:lvl1pPr algn="l">
              <a:defRPr sz="4000"/>
            </a:lvl1pPr>
          </a:lstStyle>
          <a:p>
            <a:r>
              <a:rPr lang="en-US" dirty="0"/>
              <a:t>Click to add title</a:t>
            </a:r>
          </a:p>
        </p:txBody>
      </p:sp>
      <p:sp>
        <p:nvSpPr>
          <p:cNvPr id="3" name="Subtitle 2"/>
          <p:cNvSpPr>
            <a:spLocks noGrp="1"/>
          </p:cNvSpPr>
          <p:nvPr>
            <p:ph type="subTitle" idx="1" hasCustomPrompt="1"/>
          </p:nvPr>
        </p:nvSpPr>
        <p:spPr>
          <a:xfrm>
            <a:off x="4267200" y="4495800"/>
            <a:ext cx="6972300" cy="571499"/>
          </a:xfrm>
        </p:spPr>
        <p:txBody>
          <a:bodyPr lIns="0" tIns="0" rIns="0" bIns="0"/>
          <a:lstStyle>
            <a:lvl1pPr marL="0" indent="0" algn="l">
              <a:buNone/>
              <a:defRPr sz="2400" b="1">
                <a:solidFill>
                  <a:schemeClr val="accent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subtitle</a:t>
            </a:r>
          </a:p>
        </p:txBody>
      </p:sp>
      <p:sp>
        <p:nvSpPr>
          <p:cNvPr id="12" name="Text Placeholder 11"/>
          <p:cNvSpPr>
            <a:spLocks noGrp="1"/>
          </p:cNvSpPr>
          <p:nvPr>
            <p:ph type="body" sz="quarter" idx="13" hasCustomPrompt="1"/>
          </p:nvPr>
        </p:nvSpPr>
        <p:spPr>
          <a:xfrm>
            <a:off x="4267200" y="5067300"/>
            <a:ext cx="4010128" cy="1143000"/>
          </a:xfrm>
        </p:spPr>
        <p:txBody>
          <a:bodyPr lIns="0" tIns="0" rIns="0" bIns="0">
            <a:normAutofit/>
          </a:bodyPr>
          <a:lstStyle>
            <a:lvl1pPr marL="0" indent="0">
              <a:spcBef>
                <a:spcPts val="0"/>
              </a:spcBef>
              <a:buNone/>
              <a:defRPr sz="1400">
                <a:solidFill>
                  <a:schemeClr val="accent2"/>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Name</a:t>
            </a:r>
            <a:br>
              <a:rPr lang="en-US" dirty="0"/>
            </a:br>
            <a:r>
              <a:rPr lang="en-US" dirty="0"/>
              <a:t>Title</a:t>
            </a:r>
            <a:br>
              <a:rPr lang="en-US" dirty="0"/>
            </a:br>
            <a:r>
              <a:rPr lang="en-US" dirty="0"/>
              <a:t>Contact information</a:t>
            </a:r>
          </a:p>
        </p:txBody>
      </p:sp>
      <p:sp>
        <p:nvSpPr>
          <p:cNvPr id="21" name="Picture Placeholder 7"/>
          <p:cNvSpPr>
            <a:spLocks noGrp="1"/>
          </p:cNvSpPr>
          <p:nvPr>
            <p:ph type="pic" sz="quarter" idx="15" hasCustomPrompt="1"/>
          </p:nvPr>
        </p:nvSpPr>
        <p:spPr>
          <a:xfrm>
            <a:off x="1" y="0"/>
            <a:ext cx="4063999" cy="3440287"/>
          </a:xfrm>
          <a:solidFill>
            <a:schemeClr val="bg1">
              <a:lumMod val="85000"/>
            </a:schemeClr>
          </a:solidFill>
          <a:ln>
            <a:noFill/>
          </a:ln>
        </p:spPr>
        <p:txBody>
          <a:bodyPr anchor="ctr"/>
          <a:lstStyle>
            <a:lvl1pPr marL="0" indent="0" algn="ctr">
              <a:buNone/>
              <a:defRPr baseline="0">
                <a:solidFill>
                  <a:schemeClr val="bg1">
                    <a:lumMod val="50000"/>
                  </a:schemeClr>
                </a:solidFill>
              </a:defRPr>
            </a:lvl1pPr>
          </a:lstStyle>
          <a:p>
            <a:r>
              <a:rPr lang="en-US" dirty="0"/>
              <a:t>Click to add image</a:t>
            </a:r>
          </a:p>
        </p:txBody>
      </p:sp>
      <p:sp>
        <p:nvSpPr>
          <p:cNvPr id="22" name="Picture Placeholder 7"/>
          <p:cNvSpPr>
            <a:spLocks noGrp="1"/>
          </p:cNvSpPr>
          <p:nvPr>
            <p:ph type="pic" sz="quarter" idx="16" hasCustomPrompt="1"/>
          </p:nvPr>
        </p:nvSpPr>
        <p:spPr>
          <a:xfrm>
            <a:off x="4064000" y="0"/>
            <a:ext cx="4061625" cy="3440287"/>
          </a:xfrm>
          <a:solidFill>
            <a:schemeClr val="bg1">
              <a:lumMod val="85000"/>
            </a:schemeClr>
          </a:solidFill>
          <a:ln>
            <a:noFill/>
          </a:ln>
        </p:spPr>
        <p:txBody>
          <a:bodyPr anchor="ctr"/>
          <a:lstStyle>
            <a:lvl1pPr marL="0" indent="0" algn="ctr">
              <a:buNone/>
              <a:defRPr baseline="0">
                <a:solidFill>
                  <a:schemeClr val="bg1">
                    <a:lumMod val="50000"/>
                  </a:schemeClr>
                </a:solidFill>
              </a:defRPr>
            </a:lvl1pPr>
          </a:lstStyle>
          <a:p>
            <a:r>
              <a:rPr lang="en-US" dirty="0"/>
              <a:t>Click to add image</a:t>
            </a:r>
          </a:p>
        </p:txBody>
      </p:sp>
      <p:sp>
        <p:nvSpPr>
          <p:cNvPr id="23" name="Picture Placeholder 7"/>
          <p:cNvSpPr>
            <a:spLocks noGrp="1"/>
          </p:cNvSpPr>
          <p:nvPr>
            <p:ph type="pic" sz="quarter" idx="17" hasCustomPrompt="1"/>
          </p:nvPr>
        </p:nvSpPr>
        <p:spPr>
          <a:xfrm>
            <a:off x="8125625" y="0"/>
            <a:ext cx="4066375" cy="3440287"/>
          </a:xfrm>
          <a:solidFill>
            <a:schemeClr val="bg1">
              <a:lumMod val="85000"/>
            </a:schemeClr>
          </a:solidFill>
          <a:ln>
            <a:noFill/>
          </a:ln>
        </p:spPr>
        <p:txBody>
          <a:bodyPr anchor="ctr"/>
          <a:lstStyle>
            <a:lvl1pPr marL="0" indent="0" algn="ctr">
              <a:buNone/>
              <a:defRPr baseline="0">
                <a:solidFill>
                  <a:schemeClr val="bg1">
                    <a:lumMod val="50000"/>
                  </a:schemeClr>
                </a:solidFill>
              </a:defRPr>
            </a:lvl1pPr>
          </a:lstStyle>
          <a:p>
            <a:r>
              <a:rPr lang="en-US" dirty="0"/>
              <a:t>Click to add image</a:t>
            </a:r>
          </a:p>
        </p:txBody>
      </p:sp>
      <p:cxnSp>
        <p:nvCxnSpPr>
          <p:cNvPr id="18" name="Straight Connector 17"/>
          <p:cNvCxnSpPr/>
          <p:nvPr/>
        </p:nvCxnSpPr>
        <p:spPr>
          <a:xfrm>
            <a:off x="3778686" y="3886200"/>
            <a:ext cx="0" cy="2324100"/>
          </a:xfrm>
          <a:prstGeom prst="line">
            <a:avLst/>
          </a:prstGeom>
          <a:ln w="63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pic>
        <p:nvPicPr>
          <p:cNvPr id="24" name="Picture 2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75475" y="3411128"/>
            <a:ext cx="3030108" cy="1982101"/>
          </a:xfrm>
          <a:prstGeom prst="rect">
            <a:avLst/>
          </a:prstGeom>
        </p:spPr>
      </p:pic>
    </p:spTree>
  </p:cSld>
  <p:clrMapOvr>
    <a:masterClrMapping/>
  </p:clrMapOvr>
  <p:extLst>
    <p:ext uri="{DCECCB84-F9BA-43D5-87BE-67443E8EF086}">
      <p15:sldGuideLst xmlns:p15="http://schemas.microsoft.com/office/powerpoint/2012/main"/>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Slide 5 Dark">
    <p:bg>
      <p:bgPr>
        <a:solidFill>
          <a:schemeClr val="accent1"/>
        </a:solidFill>
        <a:effectLst/>
      </p:bgPr>
    </p:bg>
    <p:spTree>
      <p:nvGrpSpPr>
        <p:cNvPr id="1" name=""/>
        <p:cNvGrpSpPr/>
        <p:nvPr/>
      </p:nvGrpSpPr>
      <p:grpSpPr>
        <a:xfrm>
          <a:off x="0" y="0"/>
          <a:ext cx="0" cy="0"/>
          <a:chOff x="0" y="0"/>
          <a:chExt cx="0" cy="0"/>
        </a:xfrm>
      </p:grpSpPr>
      <p:sp>
        <p:nvSpPr>
          <p:cNvPr id="19" name="Date Placeholder 18"/>
          <p:cNvSpPr>
            <a:spLocks noGrp="1"/>
          </p:cNvSpPr>
          <p:nvPr>
            <p:ph type="dt" sz="half" idx="15"/>
          </p:nvPr>
        </p:nvSpPr>
        <p:spPr/>
        <p:txBody>
          <a:bodyPr/>
          <a:lstStyle/>
          <a:p>
            <a:r>
              <a:rPr lang="en-US"/>
              <a:t>Oct 12-13, 2023</a:t>
            </a:r>
            <a:endParaRPr lang="en-US" dirty="0"/>
          </a:p>
        </p:txBody>
      </p:sp>
      <p:sp>
        <p:nvSpPr>
          <p:cNvPr id="22" name="Footer Placeholder 21"/>
          <p:cNvSpPr>
            <a:spLocks noGrp="1"/>
          </p:cNvSpPr>
          <p:nvPr>
            <p:ph type="ftr" sz="quarter" idx="16"/>
          </p:nvPr>
        </p:nvSpPr>
        <p:spPr/>
        <p:txBody>
          <a:bodyPr/>
          <a:lstStyle/>
          <a:p>
            <a:r>
              <a:rPr lang="en-US"/>
              <a:t>How HAPI Relates to Access and Discoverability</a:t>
            </a:r>
            <a:endParaRPr lang="en-US" dirty="0"/>
          </a:p>
        </p:txBody>
      </p:sp>
      <p:sp>
        <p:nvSpPr>
          <p:cNvPr id="23" name="Slide Number Placeholder 22"/>
          <p:cNvSpPr>
            <a:spLocks noGrp="1"/>
          </p:cNvSpPr>
          <p:nvPr>
            <p:ph type="sldNum" sz="quarter" idx="17"/>
          </p:nvPr>
        </p:nvSpPr>
        <p:spPr/>
        <p:txBody>
          <a:bodyPr/>
          <a:lstStyle/>
          <a:p>
            <a:fld id="{4EBCDCBD-78E1-0D41-A999-31B5EBF8E02C}" type="slidenum">
              <a:rPr lang="en-US" smtClean="0"/>
              <a:pPr/>
              <a:t>‹#›</a:t>
            </a:fld>
            <a:endParaRPr lang="en-US" dirty="0"/>
          </a:p>
        </p:txBody>
      </p:sp>
      <p:pic>
        <p:nvPicPr>
          <p:cNvPr id="21" name="Picture 2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 y="667"/>
            <a:ext cx="12189624" cy="6856664"/>
          </a:xfrm>
          <a:prstGeom prst="rect">
            <a:avLst/>
          </a:prstGeom>
        </p:spPr>
      </p:pic>
      <p:sp>
        <p:nvSpPr>
          <p:cNvPr id="13" name="Rectangle 12"/>
          <p:cNvSpPr/>
          <p:nvPr/>
        </p:nvSpPr>
        <p:spPr>
          <a:xfrm>
            <a:off x="0" y="4361627"/>
            <a:ext cx="12192000" cy="2499360"/>
          </a:xfrm>
          <a:prstGeom prst="rect">
            <a:avLst/>
          </a:prstGeom>
          <a:gradFill>
            <a:gsLst>
              <a:gs pos="0">
                <a:schemeClr val="accent1">
                  <a:lumMod val="50000"/>
                  <a:alpha val="0"/>
                </a:schemeClr>
              </a:gs>
              <a:gs pos="100000">
                <a:schemeClr val="accent1">
                  <a:lumMod val="50000"/>
                  <a:alpha val="2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ctrTitle" hasCustomPrompt="1"/>
          </p:nvPr>
        </p:nvSpPr>
        <p:spPr>
          <a:xfrm>
            <a:off x="4191000" y="1028700"/>
            <a:ext cx="6819900" cy="1482245"/>
          </a:xfrm>
        </p:spPr>
        <p:txBody>
          <a:bodyPr anchor="t">
            <a:normAutofit/>
          </a:bodyPr>
          <a:lstStyle>
            <a:lvl1pPr algn="l">
              <a:defRPr sz="3200" baseline="0">
                <a:solidFill>
                  <a:schemeClr val="bg1"/>
                </a:solidFill>
              </a:defRPr>
            </a:lvl1pPr>
          </a:lstStyle>
          <a:p>
            <a:r>
              <a:rPr lang="en-US" dirty="0"/>
              <a:t>Click to add title </a:t>
            </a:r>
            <a:br>
              <a:rPr lang="en-US" dirty="0"/>
            </a:br>
            <a:r>
              <a:rPr lang="en-US" dirty="0"/>
              <a:t>(recommended for titles that </a:t>
            </a:r>
            <a:br>
              <a:rPr lang="en-US" dirty="0"/>
            </a:br>
            <a:r>
              <a:rPr lang="en-US" dirty="0"/>
              <a:t>are 2-3 lines long)</a:t>
            </a:r>
          </a:p>
        </p:txBody>
      </p:sp>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4338" y="532082"/>
            <a:ext cx="3271029" cy="2139696"/>
          </a:xfrm>
          <a:prstGeom prst="rect">
            <a:avLst/>
          </a:prstGeom>
        </p:spPr>
      </p:pic>
      <p:cxnSp>
        <p:nvCxnSpPr>
          <p:cNvPr id="8" name="Straight Connector 7"/>
          <p:cNvCxnSpPr/>
          <p:nvPr/>
        </p:nvCxnSpPr>
        <p:spPr>
          <a:xfrm>
            <a:off x="4191000" y="3855309"/>
            <a:ext cx="6819900"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sp>
        <p:nvSpPr>
          <p:cNvPr id="16" name="Text Placeholder 11"/>
          <p:cNvSpPr>
            <a:spLocks noGrp="1"/>
          </p:cNvSpPr>
          <p:nvPr>
            <p:ph type="body" sz="quarter" idx="14" hasCustomPrompt="1"/>
          </p:nvPr>
        </p:nvSpPr>
        <p:spPr>
          <a:xfrm>
            <a:off x="4191000" y="3976706"/>
            <a:ext cx="6819900" cy="2233594"/>
          </a:xfrm>
        </p:spPr>
        <p:txBody>
          <a:bodyPr lIns="0" tIns="0" rIns="0" bIns="0">
            <a:normAutofit/>
          </a:bodyPr>
          <a:lstStyle>
            <a:lvl1pPr marL="0" indent="0">
              <a:spcBef>
                <a:spcPts val="200"/>
              </a:spcBef>
              <a:buNone/>
              <a:defRPr sz="1000" baseline="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r>
              <a:rPr lang="en-US" dirty="0">
                <a:effectLst/>
                <a:latin typeface="Helvetica" charset="0"/>
              </a:rPr>
              <a:t>Click to add classification text</a:t>
            </a:r>
          </a:p>
        </p:txBody>
      </p:sp>
      <p:cxnSp>
        <p:nvCxnSpPr>
          <p:cNvPr id="20" name="Straight Connector 19"/>
          <p:cNvCxnSpPr/>
          <p:nvPr/>
        </p:nvCxnSpPr>
        <p:spPr>
          <a:xfrm>
            <a:off x="4191000" y="3855309"/>
            <a:ext cx="6819900"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userDrawn="1"/>
        </p:nvCxnSpPr>
        <p:spPr>
          <a:xfrm>
            <a:off x="4191000" y="3855309"/>
            <a:ext cx="68199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5" name="Subtitle 2"/>
          <p:cNvSpPr>
            <a:spLocks noGrp="1"/>
          </p:cNvSpPr>
          <p:nvPr>
            <p:ph type="subTitle" idx="1" hasCustomPrompt="1"/>
          </p:nvPr>
        </p:nvSpPr>
        <p:spPr>
          <a:xfrm>
            <a:off x="4191001" y="2514600"/>
            <a:ext cx="6819900" cy="342899"/>
          </a:xfrm>
        </p:spPr>
        <p:txBody>
          <a:bodyPr lIns="0" tIns="0" rIns="0" bIns="0">
            <a:normAutofit/>
          </a:bodyPr>
          <a:lstStyle>
            <a:lvl1pPr marL="0" indent="0" algn="l">
              <a:buNone/>
              <a:defRPr sz="1600" b="1">
                <a:solidFill>
                  <a:schemeClr val="accent2">
                    <a:lumMod val="60000"/>
                    <a:lumOff val="4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subtitle</a:t>
            </a:r>
          </a:p>
        </p:txBody>
      </p:sp>
      <p:sp>
        <p:nvSpPr>
          <p:cNvPr id="17" name="Text Placeholder 11"/>
          <p:cNvSpPr>
            <a:spLocks noGrp="1"/>
          </p:cNvSpPr>
          <p:nvPr>
            <p:ph type="body" sz="quarter" idx="13" hasCustomPrompt="1"/>
          </p:nvPr>
        </p:nvSpPr>
        <p:spPr>
          <a:xfrm>
            <a:off x="4191000" y="2860102"/>
            <a:ext cx="6819900" cy="790832"/>
          </a:xfrm>
        </p:spPr>
        <p:txBody>
          <a:bodyPr lIns="0" tIns="0" rIns="0" bIns="0">
            <a:normAutofit/>
          </a:bodyPr>
          <a:lstStyle>
            <a:lvl1pPr marL="0" indent="0">
              <a:spcBef>
                <a:spcPts val="0"/>
              </a:spcBef>
              <a:buNone/>
              <a:defRPr sz="1200">
                <a:solidFill>
                  <a:schemeClr val="accent2">
                    <a:lumMod val="60000"/>
                    <a:lumOff val="40000"/>
                  </a:schemeClr>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Name</a:t>
            </a:r>
            <a:br>
              <a:rPr lang="en-US" dirty="0"/>
            </a:br>
            <a:r>
              <a:rPr lang="en-US" dirty="0"/>
              <a:t>Title</a:t>
            </a:r>
            <a:br>
              <a:rPr lang="en-US" dirty="0"/>
            </a:br>
            <a:r>
              <a:rPr lang="en-US" dirty="0"/>
              <a:t>Contact information</a:t>
            </a:r>
          </a:p>
        </p:txBody>
      </p:sp>
      <p:sp>
        <p:nvSpPr>
          <p:cNvPr id="24" name="TextBox 23"/>
          <p:cNvSpPr txBox="1"/>
          <p:nvPr userDrawn="1"/>
        </p:nvSpPr>
        <p:spPr>
          <a:xfrm>
            <a:off x="1082518" y="2541694"/>
            <a:ext cx="2210142" cy="497572"/>
          </a:xfrm>
          <a:prstGeom prst="rect">
            <a:avLst/>
          </a:prstGeom>
          <a:noFill/>
          <a:ln w="19050">
            <a:noFill/>
          </a:ln>
        </p:spPr>
        <p:txBody>
          <a:bodyPr wrap="square" rtlCol="0">
            <a:spAutoFit/>
          </a:bodyPr>
          <a:lstStyle/>
          <a:p>
            <a:pPr marL="0" marR="0" indent="0" algn="ctr" defTabSz="914400" rtl="0" eaLnBrk="1" fontAlgn="auto" latinLnBrk="0" hangingPunct="1">
              <a:lnSpc>
                <a:spcPts val="1600"/>
              </a:lnSpc>
              <a:spcBef>
                <a:spcPts val="0"/>
              </a:spcBef>
              <a:spcAft>
                <a:spcPts val="0"/>
              </a:spcAft>
              <a:buClrTx/>
              <a:buSzTx/>
              <a:buFontTx/>
              <a:buNone/>
              <a:tabLst/>
              <a:defRPr/>
            </a:pPr>
            <a:r>
              <a:rPr lang="en-US" sz="1200" dirty="0">
                <a:solidFill>
                  <a:schemeClr val="bg1"/>
                </a:solidFill>
                <a:latin typeface="+mn-lt"/>
                <a:ea typeface="Myriad Pro" charset="0"/>
                <a:cs typeface="Myriad Pro" charset="0"/>
              </a:rPr>
              <a:t>11100 Johns Hopkins Road </a:t>
            </a:r>
            <a:br>
              <a:rPr lang="en-US" sz="1200" dirty="0">
                <a:solidFill>
                  <a:schemeClr val="bg1"/>
                </a:solidFill>
                <a:latin typeface="+mn-lt"/>
                <a:ea typeface="Myriad Pro" charset="0"/>
                <a:cs typeface="Myriad Pro" charset="0"/>
              </a:rPr>
            </a:br>
            <a:r>
              <a:rPr lang="en-US" sz="1200" dirty="0">
                <a:solidFill>
                  <a:schemeClr val="bg1"/>
                </a:solidFill>
                <a:latin typeface="+mn-lt"/>
                <a:ea typeface="Myriad Pro" charset="0"/>
                <a:cs typeface="Myriad Pro" charset="0"/>
              </a:rPr>
              <a:t>Laurel, MD 20723-6099</a:t>
            </a:r>
          </a:p>
        </p:txBody>
      </p:sp>
      <p:cxnSp>
        <p:nvCxnSpPr>
          <p:cNvPr id="25" name="Straight Connector 24"/>
          <p:cNvCxnSpPr/>
          <p:nvPr userDrawn="1"/>
        </p:nvCxnSpPr>
        <p:spPr>
          <a:xfrm>
            <a:off x="1082518" y="2387995"/>
            <a:ext cx="2210142"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spTree>
  </p:cSld>
  <p:clrMapOvr>
    <a:masterClrMapping/>
  </p:clrMapOvr>
  <p:extLst>
    <p:ext uri="{DCECCB84-F9BA-43D5-87BE-67443E8EF086}">
      <p15:sldGuideLst xmlns:p15="http://schemas.microsoft.com/office/powerpoint/2012/main">
        <p15:guide id="5" pos="6936">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Slide 5 Light">
    <p:spTree>
      <p:nvGrpSpPr>
        <p:cNvPr id="1" name=""/>
        <p:cNvGrpSpPr/>
        <p:nvPr/>
      </p:nvGrpSpPr>
      <p:grpSpPr>
        <a:xfrm>
          <a:off x="0" y="0"/>
          <a:ext cx="0" cy="0"/>
          <a:chOff x="0" y="0"/>
          <a:chExt cx="0" cy="0"/>
        </a:xfrm>
      </p:grpSpPr>
      <p:sp>
        <p:nvSpPr>
          <p:cNvPr id="18" name="Date Placeholder 17"/>
          <p:cNvSpPr>
            <a:spLocks noGrp="1"/>
          </p:cNvSpPr>
          <p:nvPr>
            <p:ph type="dt" sz="half" idx="15"/>
          </p:nvPr>
        </p:nvSpPr>
        <p:spPr/>
        <p:txBody>
          <a:bodyPr/>
          <a:lstStyle/>
          <a:p>
            <a:r>
              <a:rPr lang="en-US"/>
              <a:t>Oct 12-13, 2023</a:t>
            </a:r>
            <a:endParaRPr lang="en-US" dirty="0"/>
          </a:p>
        </p:txBody>
      </p:sp>
      <p:sp>
        <p:nvSpPr>
          <p:cNvPr id="19" name="Footer Placeholder 18"/>
          <p:cNvSpPr>
            <a:spLocks noGrp="1"/>
          </p:cNvSpPr>
          <p:nvPr>
            <p:ph type="ftr" sz="quarter" idx="16"/>
          </p:nvPr>
        </p:nvSpPr>
        <p:spPr/>
        <p:txBody>
          <a:bodyPr/>
          <a:lstStyle/>
          <a:p>
            <a:r>
              <a:rPr lang="en-US"/>
              <a:t>How HAPI Relates to Access and Discoverability</a:t>
            </a:r>
            <a:endParaRPr lang="en-US" dirty="0"/>
          </a:p>
        </p:txBody>
      </p:sp>
      <p:sp>
        <p:nvSpPr>
          <p:cNvPr id="20" name="Slide Number Placeholder 19"/>
          <p:cNvSpPr>
            <a:spLocks noGrp="1"/>
          </p:cNvSpPr>
          <p:nvPr>
            <p:ph type="sldNum" sz="quarter" idx="17"/>
          </p:nvPr>
        </p:nvSpPr>
        <p:spPr/>
        <p:txBody>
          <a:bodyPr/>
          <a:lstStyle/>
          <a:p>
            <a:fld id="{4EBCDCBD-78E1-0D41-A999-31B5EBF8E02C}" type="slidenum">
              <a:rPr lang="en-US" smtClean="0"/>
              <a:pPr/>
              <a:t>‹#›</a:t>
            </a:fld>
            <a:endParaRPr lang="en-US" dirty="0"/>
          </a:p>
        </p:txBody>
      </p:sp>
      <p:pic>
        <p:nvPicPr>
          <p:cNvPr id="15" name="Picture 1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75" y="667"/>
            <a:ext cx="12189624" cy="6856664"/>
          </a:xfrm>
          <a:prstGeom prst="rect">
            <a:avLst/>
          </a:prstGeom>
        </p:spPr>
      </p:pic>
      <p:sp>
        <p:nvSpPr>
          <p:cNvPr id="2" name="Title 1"/>
          <p:cNvSpPr>
            <a:spLocks noGrp="1"/>
          </p:cNvSpPr>
          <p:nvPr>
            <p:ph type="ctrTitle" hasCustomPrompt="1"/>
          </p:nvPr>
        </p:nvSpPr>
        <p:spPr>
          <a:xfrm>
            <a:off x="4191000" y="1028700"/>
            <a:ext cx="6819900" cy="1485900"/>
          </a:xfrm>
        </p:spPr>
        <p:txBody>
          <a:bodyPr anchor="t">
            <a:normAutofit/>
          </a:bodyPr>
          <a:lstStyle>
            <a:lvl1pPr algn="l">
              <a:defRPr sz="3200"/>
            </a:lvl1pPr>
          </a:lstStyle>
          <a:p>
            <a:r>
              <a:rPr lang="en-US" dirty="0"/>
              <a:t>Click to add title</a:t>
            </a:r>
            <a:br>
              <a:rPr lang="en-US" dirty="0"/>
            </a:br>
            <a:r>
              <a:rPr lang="en-US" dirty="0"/>
              <a:t>(recommended for titles that </a:t>
            </a:r>
            <a:br>
              <a:rPr lang="en-US" dirty="0"/>
            </a:br>
            <a:r>
              <a:rPr lang="en-US" dirty="0"/>
              <a:t>are 2-3 lines long)</a:t>
            </a:r>
          </a:p>
        </p:txBody>
      </p:sp>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4338" y="532082"/>
            <a:ext cx="3271029" cy="2139696"/>
          </a:xfrm>
          <a:prstGeom prst="rect">
            <a:avLst/>
          </a:prstGeom>
        </p:spPr>
      </p:pic>
      <p:cxnSp>
        <p:nvCxnSpPr>
          <p:cNvPr id="8" name="Straight Connector 7"/>
          <p:cNvCxnSpPr/>
          <p:nvPr/>
        </p:nvCxnSpPr>
        <p:spPr>
          <a:xfrm>
            <a:off x="4191000" y="3855309"/>
            <a:ext cx="6819900"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16" name="Text Placeholder 11"/>
          <p:cNvSpPr>
            <a:spLocks noGrp="1"/>
          </p:cNvSpPr>
          <p:nvPr>
            <p:ph type="body" sz="quarter" idx="14" hasCustomPrompt="1"/>
          </p:nvPr>
        </p:nvSpPr>
        <p:spPr>
          <a:xfrm>
            <a:off x="4191000" y="3976706"/>
            <a:ext cx="6819900" cy="2233594"/>
          </a:xfrm>
        </p:spPr>
        <p:txBody>
          <a:bodyPr lIns="0" tIns="0" rIns="0" bIns="0">
            <a:normAutofit/>
          </a:bodyPr>
          <a:lstStyle>
            <a:lvl1pPr marL="0" indent="0">
              <a:spcBef>
                <a:spcPts val="200"/>
              </a:spcBef>
              <a:buNone/>
              <a:defRPr lang="en-US" sz="1000" smtClean="0">
                <a:solidFill>
                  <a:schemeClr val="accent1"/>
                </a:solidFill>
                <a:effectLst/>
              </a:defRPr>
            </a:lvl1pPr>
            <a:lvl2pPr marL="457200" indent="0">
              <a:buNone/>
              <a:defRPr/>
            </a:lvl2pPr>
            <a:lvl3pPr marL="914400" indent="0">
              <a:buNone/>
              <a:defRPr/>
            </a:lvl3pPr>
            <a:lvl4pPr marL="1371600" indent="0">
              <a:buNone/>
              <a:defRPr/>
            </a:lvl4pPr>
            <a:lvl5pPr marL="1828800" indent="0">
              <a:buNone/>
              <a:defRPr/>
            </a:lvl5pPr>
          </a:lstStyle>
          <a:p>
            <a:r>
              <a:rPr lang="en-US" dirty="0">
                <a:effectLst/>
                <a:latin typeface="Helvetica" charset="0"/>
              </a:rPr>
              <a:t>Click to add classification text</a:t>
            </a:r>
          </a:p>
        </p:txBody>
      </p:sp>
      <p:sp>
        <p:nvSpPr>
          <p:cNvPr id="9" name="Subtitle 2"/>
          <p:cNvSpPr>
            <a:spLocks noGrp="1"/>
          </p:cNvSpPr>
          <p:nvPr>
            <p:ph type="subTitle" idx="1" hasCustomPrompt="1"/>
          </p:nvPr>
        </p:nvSpPr>
        <p:spPr>
          <a:xfrm>
            <a:off x="4191001" y="2514601"/>
            <a:ext cx="6819900" cy="354954"/>
          </a:xfrm>
        </p:spPr>
        <p:txBody>
          <a:bodyPr lIns="0" tIns="0" rIns="0" bIns="0">
            <a:normAutofit/>
          </a:bodyPr>
          <a:lstStyle>
            <a:lvl1pPr marL="0" indent="0" algn="l">
              <a:buNone/>
              <a:defRPr sz="1600" b="1" baseline="0">
                <a:solidFill>
                  <a:schemeClr val="accent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subtitle</a:t>
            </a:r>
          </a:p>
        </p:txBody>
      </p:sp>
      <p:sp>
        <p:nvSpPr>
          <p:cNvPr id="10" name="Text Placeholder 11"/>
          <p:cNvSpPr>
            <a:spLocks noGrp="1"/>
          </p:cNvSpPr>
          <p:nvPr>
            <p:ph type="body" sz="quarter" idx="13" hasCustomPrompt="1"/>
          </p:nvPr>
        </p:nvSpPr>
        <p:spPr>
          <a:xfrm>
            <a:off x="4191000" y="2869555"/>
            <a:ext cx="6819900" cy="790832"/>
          </a:xfrm>
        </p:spPr>
        <p:txBody>
          <a:bodyPr lIns="0" tIns="0" rIns="0" bIns="0">
            <a:normAutofit/>
          </a:bodyPr>
          <a:lstStyle>
            <a:lvl1pPr marL="0" indent="0">
              <a:spcBef>
                <a:spcPts val="0"/>
              </a:spcBef>
              <a:buNone/>
              <a:defRPr sz="1200">
                <a:solidFill>
                  <a:schemeClr val="accent2"/>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Name</a:t>
            </a:r>
            <a:br>
              <a:rPr lang="en-US" dirty="0"/>
            </a:br>
            <a:r>
              <a:rPr lang="en-US" dirty="0"/>
              <a:t>Title</a:t>
            </a:r>
            <a:br>
              <a:rPr lang="en-US" dirty="0"/>
            </a:br>
            <a:r>
              <a:rPr lang="en-US" dirty="0"/>
              <a:t>Contact information</a:t>
            </a:r>
          </a:p>
        </p:txBody>
      </p:sp>
      <p:sp>
        <p:nvSpPr>
          <p:cNvPr id="12" name="TextBox 11"/>
          <p:cNvSpPr txBox="1"/>
          <p:nvPr userDrawn="1"/>
        </p:nvSpPr>
        <p:spPr>
          <a:xfrm>
            <a:off x="1082518" y="2541694"/>
            <a:ext cx="2210142" cy="497572"/>
          </a:xfrm>
          <a:prstGeom prst="rect">
            <a:avLst/>
          </a:prstGeom>
          <a:noFill/>
          <a:ln w="19050">
            <a:noFill/>
          </a:ln>
        </p:spPr>
        <p:txBody>
          <a:bodyPr wrap="square" rtlCol="0">
            <a:spAutoFit/>
          </a:bodyPr>
          <a:lstStyle/>
          <a:p>
            <a:pPr marL="0" marR="0" indent="0" algn="ctr" defTabSz="914400" rtl="0" eaLnBrk="1" fontAlgn="auto" latinLnBrk="0" hangingPunct="1">
              <a:lnSpc>
                <a:spcPts val="1600"/>
              </a:lnSpc>
              <a:spcBef>
                <a:spcPts val="0"/>
              </a:spcBef>
              <a:spcAft>
                <a:spcPts val="0"/>
              </a:spcAft>
              <a:buClrTx/>
              <a:buSzTx/>
              <a:buFontTx/>
              <a:buNone/>
              <a:tabLst/>
              <a:defRPr/>
            </a:pPr>
            <a:r>
              <a:rPr lang="en-US" sz="1200" dirty="0">
                <a:solidFill>
                  <a:schemeClr val="accent1"/>
                </a:solidFill>
                <a:latin typeface="+mn-lt"/>
                <a:ea typeface="Myriad Pro" charset="0"/>
                <a:cs typeface="Myriad Pro" charset="0"/>
              </a:rPr>
              <a:t>11100 Johns Hopkins Road </a:t>
            </a:r>
            <a:br>
              <a:rPr lang="en-US" sz="1200" dirty="0">
                <a:solidFill>
                  <a:schemeClr val="accent1"/>
                </a:solidFill>
                <a:latin typeface="+mn-lt"/>
                <a:ea typeface="Myriad Pro" charset="0"/>
                <a:cs typeface="Myriad Pro" charset="0"/>
              </a:rPr>
            </a:br>
            <a:r>
              <a:rPr lang="en-US" sz="1200" dirty="0">
                <a:solidFill>
                  <a:schemeClr val="accent1"/>
                </a:solidFill>
                <a:latin typeface="+mn-lt"/>
                <a:ea typeface="Myriad Pro" charset="0"/>
                <a:cs typeface="Myriad Pro" charset="0"/>
              </a:rPr>
              <a:t>Laurel, MD 20723-6099</a:t>
            </a:r>
          </a:p>
        </p:txBody>
      </p:sp>
      <p:cxnSp>
        <p:nvCxnSpPr>
          <p:cNvPr id="13" name="Straight Connector 12"/>
          <p:cNvCxnSpPr/>
          <p:nvPr userDrawn="1"/>
        </p:nvCxnSpPr>
        <p:spPr>
          <a:xfrm>
            <a:off x="1082518" y="2387995"/>
            <a:ext cx="2210142" cy="0"/>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spTree>
  </p:cSld>
  <p:clrMapOvr>
    <a:masterClrMapping/>
  </p:clrMapOvr>
  <p:extLst>
    <p:ext uri="{DCECCB84-F9BA-43D5-87BE-67443E8EF086}">
      <p15:sldGuideLst xmlns:p15="http://schemas.microsoft.com/office/powerpoint/2012/main">
        <p15:guide id="25" pos="6936">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End Dark">
    <p:spTree>
      <p:nvGrpSpPr>
        <p:cNvPr id="1" name=""/>
        <p:cNvGrpSpPr/>
        <p:nvPr/>
      </p:nvGrpSpPr>
      <p:grpSpPr>
        <a:xfrm>
          <a:off x="0" y="0"/>
          <a:ext cx="0" cy="0"/>
          <a:chOff x="0" y="0"/>
          <a:chExt cx="0" cy="0"/>
        </a:xfrm>
      </p:grpSpPr>
      <p:sp>
        <p:nvSpPr>
          <p:cNvPr id="11" name="Date Placeholder 10"/>
          <p:cNvSpPr>
            <a:spLocks noGrp="1"/>
          </p:cNvSpPr>
          <p:nvPr>
            <p:ph type="dt" sz="half" idx="10"/>
          </p:nvPr>
        </p:nvSpPr>
        <p:spPr/>
        <p:txBody>
          <a:bodyPr/>
          <a:lstStyle/>
          <a:p>
            <a:r>
              <a:rPr lang="en-US"/>
              <a:t>Oct 12-13, 2023</a:t>
            </a:r>
            <a:endParaRPr lang="en-US" dirty="0"/>
          </a:p>
        </p:txBody>
      </p:sp>
      <p:sp>
        <p:nvSpPr>
          <p:cNvPr id="12" name="Footer Placeholder 11"/>
          <p:cNvSpPr>
            <a:spLocks noGrp="1"/>
          </p:cNvSpPr>
          <p:nvPr>
            <p:ph type="ftr" sz="quarter" idx="11"/>
          </p:nvPr>
        </p:nvSpPr>
        <p:spPr/>
        <p:txBody>
          <a:bodyPr/>
          <a:lstStyle/>
          <a:p>
            <a:r>
              <a:rPr lang="en-US"/>
              <a:t>How HAPI Relates to Access and Discoverability</a:t>
            </a:r>
            <a:endParaRPr lang="en-US" dirty="0"/>
          </a:p>
        </p:txBody>
      </p:sp>
      <p:sp>
        <p:nvSpPr>
          <p:cNvPr id="14" name="Slide Number Placeholder 13"/>
          <p:cNvSpPr>
            <a:spLocks noGrp="1"/>
          </p:cNvSpPr>
          <p:nvPr>
            <p:ph type="sldNum" sz="quarter" idx="12"/>
          </p:nvPr>
        </p:nvSpPr>
        <p:spPr/>
        <p:txBody>
          <a:bodyPr/>
          <a:lstStyle/>
          <a:p>
            <a:fld id="{4EBCDCBD-78E1-0D41-A999-31B5EBF8E02C}" type="slidenum">
              <a:rPr lang="en-US" smtClean="0"/>
              <a:pPr/>
              <a:t>‹#›</a:t>
            </a:fld>
            <a:endParaRPr lang="en-US" dirty="0"/>
          </a:p>
        </p:txBody>
      </p:sp>
      <p:sp>
        <p:nvSpPr>
          <p:cNvPr id="8" name="Rectangle 7"/>
          <p:cNvSpPr/>
          <p:nvPr/>
        </p:nvSpPr>
        <p:spPr>
          <a:xfrm>
            <a:off x="0" y="6291470"/>
            <a:ext cx="12192000" cy="5665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56163" y="1371600"/>
            <a:ext cx="5479673" cy="3584448"/>
          </a:xfrm>
          <a:prstGeom prst="rect">
            <a:avLst/>
          </a:prstGeom>
        </p:spPr>
      </p:pic>
      <p:pic>
        <p:nvPicPr>
          <p:cNvPr id="10" name="Picture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 y="667"/>
            <a:ext cx="12189624" cy="6856664"/>
          </a:xfrm>
          <a:prstGeom prst="rect">
            <a:avLst/>
          </a:prstGeom>
        </p:spPr>
      </p:pic>
      <p:sp>
        <p:nvSpPr>
          <p:cNvPr id="13" name="Rectangle 12"/>
          <p:cNvSpPr/>
          <p:nvPr userDrawn="1"/>
        </p:nvSpPr>
        <p:spPr>
          <a:xfrm>
            <a:off x="-1" y="4358640"/>
            <a:ext cx="12192000" cy="2499360"/>
          </a:xfrm>
          <a:prstGeom prst="rect">
            <a:avLst/>
          </a:prstGeom>
          <a:gradFill>
            <a:gsLst>
              <a:gs pos="0">
                <a:schemeClr val="accent1">
                  <a:lumMod val="50000"/>
                  <a:alpha val="0"/>
                </a:schemeClr>
              </a:gs>
              <a:gs pos="100000">
                <a:schemeClr val="accent1">
                  <a:lumMod val="50000"/>
                  <a:alpha val="2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5" name="Picture 1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356163" y="1371600"/>
            <a:ext cx="5479673" cy="3584448"/>
          </a:xfrm>
          <a:prstGeom prst="rect">
            <a:avLst/>
          </a:prstGeom>
        </p:spPr>
      </p:pic>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End Light">
    <p:spTree>
      <p:nvGrpSpPr>
        <p:cNvPr id="1" name=""/>
        <p:cNvGrpSpPr/>
        <p:nvPr/>
      </p:nvGrpSpPr>
      <p:grpSpPr>
        <a:xfrm>
          <a:off x="0" y="0"/>
          <a:ext cx="0" cy="0"/>
          <a:chOff x="0" y="0"/>
          <a:chExt cx="0" cy="0"/>
        </a:xfrm>
      </p:grpSpPr>
      <p:sp>
        <p:nvSpPr>
          <p:cNvPr id="11" name="Date Placeholder 10"/>
          <p:cNvSpPr>
            <a:spLocks noGrp="1"/>
          </p:cNvSpPr>
          <p:nvPr>
            <p:ph type="dt" sz="half" idx="10"/>
          </p:nvPr>
        </p:nvSpPr>
        <p:spPr/>
        <p:txBody>
          <a:bodyPr/>
          <a:lstStyle/>
          <a:p>
            <a:r>
              <a:rPr lang="en-US"/>
              <a:t>Oct 12-13, 2023</a:t>
            </a:r>
            <a:endParaRPr lang="en-US" dirty="0"/>
          </a:p>
        </p:txBody>
      </p:sp>
      <p:sp>
        <p:nvSpPr>
          <p:cNvPr id="12" name="Footer Placeholder 11"/>
          <p:cNvSpPr>
            <a:spLocks noGrp="1"/>
          </p:cNvSpPr>
          <p:nvPr>
            <p:ph type="ftr" sz="quarter" idx="11"/>
          </p:nvPr>
        </p:nvSpPr>
        <p:spPr/>
        <p:txBody>
          <a:bodyPr/>
          <a:lstStyle/>
          <a:p>
            <a:r>
              <a:rPr lang="en-US"/>
              <a:t>How HAPI Relates to Access and Discoverability</a:t>
            </a:r>
            <a:endParaRPr lang="en-US" dirty="0"/>
          </a:p>
        </p:txBody>
      </p:sp>
      <p:sp>
        <p:nvSpPr>
          <p:cNvPr id="13" name="Slide Number Placeholder 12"/>
          <p:cNvSpPr>
            <a:spLocks noGrp="1"/>
          </p:cNvSpPr>
          <p:nvPr>
            <p:ph type="sldNum" sz="quarter" idx="12"/>
          </p:nvPr>
        </p:nvSpPr>
        <p:spPr/>
        <p:txBody>
          <a:bodyPr/>
          <a:lstStyle/>
          <a:p>
            <a:fld id="{4EBCDCBD-78E1-0D41-A999-31B5EBF8E02C}" type="slidenum">
              <a:rPr lang="en-US" smtClean="0"/>
              <a:pPr/>
              <a:t>‹#›</a:t>
            </a:fld>
            <a:endParaRPr lang="en-US" dirty="0"/>
          </a:p>
        </p:txBody>
      </p:sp>
      <p:sp>
        <p:nvSpPr>
          <p:cNvPr id="8" name="Rectangle 7"/>
          <p:cNvSpPr/>
          <p:nvPr/>
        </p:nvSpPr>
        <p:spPr>
          <a:xfrm>
            <a:off x="0" y="6291470"/>
            <a:ext cx="12192000" cy="5665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75" y="667"/>
            <a:ext cx="12189624" cy="6856664"/>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56163" y="1371600"/>
            <a:ext cx="5479673" cy="3584448"/>
          </a:xfrm>
          <a:prstGeom prst="rect">
            <a:avLst/>
          </a:prstGeom>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wo-Column">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add title</a:t>
            </a:r>
          </a:p>
        </p:txBody>
      </p:sp>
      <p:sp>
        <p:nvSpPr>
          <p:cNvPr id="3" name="Content Placeholder 2"/>
          <p:cNvSpPr>
            <a:spLocks noGrp="1"/>
          </p:cNvSpPr>
          <p:nvPr>
            <p:ph idx="1" hasCustomPrompt="1"/>
          </p:nvPr>
        </p:nvSpPr>
        <p:spPr>
          <a:xfrm>
            <a:off x="952500" y="1181100"/>
            <a:ext cx="4953000" cy="4176257"/>
          </a:xfrm>
        </p:spPr>
        <p:txBody>
          <a:body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ext Placeholder 12"/>
          <p:cNvSpPr>
            <a:spLocks noGrp="1"/>
          </p:cNvSpPr>
          <p:nvPr>
            <p:ph type="body" sz="quarter" idx="14" hasCustomPrompt="1"/>
          </p:nvPr>
        </p:nvSpPr>
        <p:spPr>
          <a:xfrm>
            <a:off x="952500" y="5548312"/>
            <a:ext cx="10286999" cy="661988"/>
          </a:xfrm>
          <a:solidFill>
            <a:schemeClr val="accent2"/>
          </a:solidFill>
          <a:ln w="19050">
            <a:noFill/>
          </a:ln>
        </p:spPr>
        <p:txBody>
          <a:bodyPr anchor="ctr">
            <a:noAutofit/>
          </a:bodyPr>
          <a:lstStyle>
            <a:lvl1pPr marL="0" indent="0" algn="ctr">
              <a:buNone/>
              <a:defRPr sz="1800" b="1">
                <a:solidFill>
                  <a:schemeClr val="bg1"/>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stStyle>
          <a:p>
            <a:pPr lvl="0"/>
            <a:r>
              <a:rPr lang="en-US" dirty="0"/>
              <a:t>Click to add callout text</a:t>
            </a:r>
          </a:p>
        </p:txBody>
      </p:sp>
      <p:sp>
        <p:nvSpPr>
          <p:cNvPr id="11" name="Content Placeholder 2"/>
          <p:cNvSpPr>
            <a:spLocks noGrp="1"/>
          </p:cNvSpPr>
          <p:nvPr>
            <p:ph idx="13" hasCustomPrompt="1"/>
          </p:nvPr>
        </p:nvSpPr>
        <p:spPr>
          <a:xfrm>
            <a:off x="6286501" y="1181100"/>
            <a:ext cx="4952998" cy="4176257"/>
          </a:xfrm>
        </p:spPr>
        <p:txBody>
          <a:body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Date Placeholder 17"/>
          <p:cNvSpPr>
            <a:spLocks noGrp="1"/>
          </p:cNvSpPr>
          <p:nvPr>
            <p:ph type="dt" sz="half" idx="15"/>
          </p:nvPr>
        </p:nvSpPr>
        <p:spPr/>
        <p:txBody>
          <a:bodyPr/>
          <a:lstStyle/>
          <a:p>
            <a:r>
              <a:rPr lang="en-US"/>
              <a:t>Oct 12-13, 2023</a:t>
            </a:r>
            <a:endParaRPr lang="en-US" dirty="0"/>
          </a:p>
        </p:txBody>
      </p:sp>
      <p:sp>
        <p:nvSpPr>
          <p:cNvPr id="19" name="Footer Placeholder 18"/>
          <p:cNvSpPr>
            <a:spLocks noGrp="1"/>
          </p:cNvSpPr>
          <p:nvPr>
            <p:ph type="ftr" sz="quarter" idx="16"/>
          </p:nvPr>
        </p:nvSpPr>
        <p:spPr/>
        <p:txBody>
          <a:bodyPr/>
          <a:lstStyle/>
          <a:p>
            <a:r>
              <a:rPr lang="en-US"/>
              <a:t>How HAPI Relates to Access and Discoverability</a:t>
            </a:r>
            <a:endParaRPr lang="en-US" dirty="0"/>
          </a:p>
        </p:txBody>
      </p:sp>
      <p:sp>
        <p:nvSpPr>
          <p:cNvPr id="20" name="Slide Number Placeholder 19"/>
          <p:cNvSpPr>
            <a:spLocks noGrp="1"/>
          </p:cNvSpPr>
          <p:nvPr>
            <p:ph type="sldNum" sz="quarter" idx="17"/>
          </p:nvPr>
        </p:nvSpPr>
        <p:spPr/>
        <p:txBody>
          <a:bodyPr/>
          <a:lstStyle/>
          <a:p>
            <a:fld id="{4EBCDCBD-78E1-0D41-A999-31B5EBF8E02C}" type="slidenum">
              <a:rPr lang="en-US" smtClean="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Column, Subtitle">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952500" y="1485900"/>
            <a:ext cx="4953000" cy="3871457"/>
          </a:xfrm>
        </p:spPr>
        <p:txBody>
          <a:body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ext Placeholder 12"/>
          <p:cNvSpPr>
            <a:spLocks noGrp="1"/>
          </p:cNvSpPr>
          <p:nvPr>
            <p:ph type="body" sz="quarter" idx="14" hasCustomPrompt="1"/>
          </p:nvPr>
        </p:nvSpPr>
        <p:spPr>
          <a:xfrm>
            <a:off x="952500" y="5548312"/>
            <a:ext cx="10286999" cy="661988"/>
          </a:xfrm>
          <a:solidFill>
            <a:schemeClr val="accent2"/>
          </a:solidFill>
          <a:ln w="19050">
            <a:noFill/>
          </a:ln>
        </p:spPr>
        <p:txBody>
          <a:bodyPr anchor="ctr">
            <a:noAutofit/>
          </a:bodyPr>
          <a:lstStyle>
            <a:lvl1pPr marL="0" indent="0" algn="ctr">
              <a:buNone/>
              <a:defRPr sz="1800" b="1">
                <a:solidFill>
                  <a:schemeClr val="bg1"/>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stStyle>
          <a:p>
            <a:pPr lvl="0"/>
            <a:r>
              <a:rPr lang="en-US" dirty="0"/>
              <a:t>Click to add callout text</a:t>
            </a:r>
          </a:p>
        </p:txBody>
      </p:sp>
      <p:sp>
        <p:nvSpPr>
          <p:cNvPr id="11" name="Content Placeholder 2"/>
          <p:cNvSpPr>
            <a:spLocks noGrp="1"/>
          </p:cNvSpPr>
          <p:nvPr>
            <p:ph idx="13" hasCustomPrompt="1"/>
          </p:nvPr>
        </p:nvSpPr>
        <p:spPr>
          <a:xfrm>
            <a:off x="6286501" y="1485900"/>
            <a:ext cx="4952998" cy="3871457"/>
          </a:xfrm>
        </p:spPr>
        <p:txBody>
          <a:body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itle 1"/>
          <p:cNvSpPr>
            <a:spLocks noGrp="1"/>
          </p:cNvSpPr>
          <p:nvPr>
            <p:ph type="title" hasCustomPrompt="1"/>
          </p:nvPr>
        </p:nvSpPr>
        <p:spPr>
          <a:xfrm>
            <a:off x="457200" y="419100"/>
            <a:ext cx="11277600" cy="342899"/>
          </a:xfrm>
        </p:spPr>
        <p:txBody>
          <a:bodyPr>
            <a:noAutofit/>
          </a:bodyPr>
          <a:lstStyle>
            <a:lvl1pPr>
              <a:defRPr sz="2800"/>
            </a:lvl1pPr>
          </a:lstStyle>
          <a:p>
            <a:r>
              <a:rPr lang="en-US" dirty="0"/>
              <a:t>Click to add title </a:t>
            </a:r>
          </a:p>
        </p:txBody>
      </p:sp>
      <p:sp>
        <p:nvSpPr>
          <p:cNvPr id="12" name="Text Placeholder 8"/>
          <p:cNvSpPr>
            <a:spLocks noGrp="1"/>
          </p:cNvSpPr>
          <p:nvPr>
            <p:ph type="body" sz="quarter" idx="18" hasCustomPrompt="1"/>
          </p:nvPr>
        </p:nvSpPr>
        <p:spPr>
          <a:xfrm>
            <a:off x="457200" y="801380"/>
            <a:ext cx="11277600" cy="379720"/>
          </a:xfrm>
        </p:spPr>
        <p:txBody>
          <a:bodyPr>
            <a:normAutofit/>
          </a:bodyPr>
          <a:lstStyle>
            <a:lvl1pPr marL="0" indent="0">
              <a:buNone/>
              <a:defRPr sz="2000" baseline="0">
                <a:solidFill>
                  <a:schemeClr val="tx2">
                    <a:lumMod val="60000"/>
                    <a:lumOff val="40000"/>
                  </a:schemeClr>
                </a:solidFill>
              </a:defRPr>
            </a:lvl1pPr>
          </a:lstStyle>
          <a:p>
            <a:r>
              <a:rPr lang="en-US" sz="2000" b="0" dirty="0"/>
              <a:t>Click to add subtitle</a:t>
            </a:r>
            <a:endParaRPr lang="en-US" sz="1600" b="0" dirty="0"/>
          </a:p>
        </p:txBody>
      </p:sp>
      <p:sp>
        <p:nvSpPr>
          <p:cNvPr id="16" name="Date Placeholder 15"/>
          <p:cNvSpPr>
            <a:spLocks noGrp="1"/>
          </p:cNvSpPr>
          <p:nvPr>
            <p:ph type="dt" sz="half" idx="19"/>
          </p:nvPr>
        </p:nvSpPr>
        <p:spPr/>
        <p:txBody>
          <a:bodyPr/>
          <a:lstStyle/>
          <a:p>
            <a:r>
              <a:rPr lang="en-US"/>
              <a:t>Oct 12-13, 2023</a:t>
            </a:r>
            <a:endParaRPr lang="en-US" dirty="0"/>
          </a:p>
        </p:txBody>
      </p:sp>
      <p:sp>
        <p:nvSpPr>
          <p:cNvPr id="17" name="Footer Placeholder 16"/>
          <p:cNvSpPr>
            <a:spLocks noGrp="1"/>
          </p:cNvSpPr>
          <p:nvPr>
            <p:ph type="ftr" sz="quarter" idx="20"/>
          </p:nvPr>
        </p:nvSpPr>
        <p:spPr/>
        <p:txBody>
          <a:bodyPr/>
          <a:lstStyle/>
          <a:p>
            <a:r>
              <a:rPr lang="en-US"/>
              <a:t>How HAPI Relates to Access and Discoverability</a:t>
            </a:r>
            <a:endParaRPr lang="en-US" dirty="0"/>
          </a:p>
        </p:txBody>
      </p:sp>
      <p:sp>
        <p:nvSpPr>
          <p:cNvPr id="18" name="Slide Number Placeholder 17"/>
          <p:cNvSpPr>
            <a:spLocks noGrp="1"/>
          </p:cNvSpPr>
          <p:nvPr>
            <p:ph type="sldNum" sz="quarter" idx="21"/>
          </p:nvPr>
        </p:nvSpPr>
        <p:spPr/>
        <p:txBody>
          <a:bodyPr/>
          <a:lstStyle/>
          <a:p>
            <a:fld id="{4EBCDCBD-78E1-0D41-A999-31B5EBF8E02C}" type="slidenum">
              <a:rPr lang="en-US" smtClean="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hart Comparison">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add title</a:t>
            </a:r>
          </a:p>
        </p:txBody>
      </p:sp>
      <p:sp>
        <p:nvSpPr>
          <p:cNvPr id="9" name="Chart Placeholder 8"/>
          <p:cNvSpPr>
            <a:spLocks noGrp="1"/>
          </p:cNvSpPr>
          <p:nvPr>
            <p:ph type="chart" sz="quarter" idx="16" hasCustomPrompt="1"/>
          </p:nvPr>
        </p:nvSpPr>
        <p:spPr>
          <a:xfrm>
            <a:off x="952500" y="1181100"/>
            <a:ext cx="4953000" cy="4176713"/>
          </a:xfrm>
        </p:spPr>
        <p:txBody>
          <a:bodyPr anchor="ctr"/>
          <a:lstStyle>
            <a:lvl1pPr marL="0" indent="0" algn="ctr">
              <a:buNone/>
              <a:defRPr/>
            </a:lvl1pPr>
          </a:lstStyle>
          <a:p>
            <a:r>
              <a:rPr lang="en-US" dirty="0"/>
              <a:t>Click to add chart</a:t>
            </a:r>
          </a:p>
        </p:txBody>
      </p:sp>
      <p:sp>
        <p:nvSpPr>
          <p:cNvPr id="15" name="Chart Placeholder 8"/>
          <p:cNvSpPr>
            <a:spLocks noGrp="1"/>
          </p:cNvSpPr>
          <p:nvPr>
            <p:ph type="chart" sz="quarter" idx="17" hasCustomPrompt="1"/>
          </p:nvPr>
        </p:nvSpPr>
        <p:spPr>
          <a:xfrm>
            <a:off x="6286501" y="1181100"/>
            <a:ext cx="4953000" cy="4176713"/>
          </a:xfrm>
        </p:spPr>
        <p:txBody>
          <a:bodyPr anchor="ctr"/>
          <a:lstStyle>
            <a:lvl1pPr marL="0" indent="0" algn="ctr">
              <a:buNone/>
              <a:defRPr/>
            </a:lvl1pPr>
          </a:lstStyle>
          <a:p>
            <a:r>
              <a:rPr lang="en-US" dirty="0"/>
              <a:t>Click to add chart</a:t>
            </a:r>
          </a:p>
        </p:txBody>
      </p:sp>
      <p:sp>
        <p:nvSpPr>
          <p:cNvPr id="11" name="Text Placeholder 12"/>
          <p:cNvSpPr>
            <a:spLocks noGrp="1"/>
          </p:cNvSpPr>
          <p:nvPr>
            <p:ph type="body" sz="quarter" idx="14" hasCustomPrompt="1"/>
          </p:nvPr>
        </p:nvSpPr>
        <p:spPr>
          <a:xfrm>
            <a:off x="1602236" y="5548312"/>
            <a:ext cx="3653528" cy="661988"/>
          </a:xfrm>
          <a:solidFill>
            <a:schemeClr val="accent2"/>
          </a:solidFill>
          <a:ln w="19050">
            <a:noFill/>
          </a:ln>
        </p:spPr>
        <p:txBody>
          <a:bodyPr anchor="ctr">
            <a:noAutofit/>
          </a:bodyPr>
          <a:lstStyle>
            <a:lvl1pPr marL="0" indent="0" algn="ctr">
              <a:buNone/>
              <a:defRPr sz="1800" b="1">
                <a:solidFill>
                  <a:schemeClr val="bg1"/>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stStyle>
          <a:p>
            <a:pPr lvl="0"/>
            <a:r>
              <a:rPr lang="en-US" dirty="0"/>
              <a:t>Click to add chart label</a:t>
            </a:r>
          </a:p>
        </p:txBody>
      </p:sp>
      <p:sp>
        <p:nvSpPr>
          <p:cNvPr id="12" name="Text Placeholder 12"/>
          <p:cNvSpPr>
            <a:spLocks noGrp="1"/>
          </p:cNvSpPr>
          <p:nvPr>
            <p:ph type="body" sz="quarter" idx="15" hasCustomPrompt="1"/>
          </p:nvPr>
        </p:nvSpPr>
        <p:spPr>
          <a:xfrm>
            <a:off x="6936237" y="5548312"/>
            <a:ext cx="3653528" cy="661988"/>
          </a:xfrm>
          <a:solidFill>
            <a:schemeClr val="accent2"/>
          </a:solidFill>
          <a:ln w="19050">
            <a:noFill/>
          </a:ln>
        </p:spPr>
        <p:txBody>
          <a:bodyPr anchor="ctr">
            <a:noAutofit/>
          </a:bodyPr>
          <a:lstStyle>
            <a:lvl1pPr marL="0" indent="0" algn="ctr">
              <a:buNone/>
              <a:defRPr sz="1800" b="1">
                <a:solidFill>
                  <a:schemeClr val="bg1"/>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stStyle>
          <a:p>
            <a:pPr lvl="0"/>
            <a:r>
              <a:rPr lang="en-US" dirty="0"/>
              <a:t>Click to add chart label</a:t>
            </a:r>
          </a:p>
        </p:txBody>
      </p:sp>
      <p:sp>
        <p:nvSpPr>
          <p:cNvPr id="10" name="Date Placeholder 9"/>
          <p:cNvSpPr>
            <a:spLocks noGrp="1"/>
          </p:cNvSpPr>
          <p:nvPr>
            <p:ph type="dt" sz="half" idx="18"/>
          </p:nvPr>
        </p:nvSpPr>
        <p:spPr/>
        <p:txBody>
          <a:bodyPr/>
          <a:lstStyle/>
          <a:p>
            <a:r>
              <a:rPr lang="en-US"/>
              <a:t>Oct 12-13, 2023</a:t>
            </a:r>
            <a:endParaRPr lang="en-US" dirty="0"/>
          </a:p>
        </p:txBody>
      </p:sp>
      <p:sp>
        <p:nvSpPr>
          <p:cNvPr id="13" name="Footer Placeholder 12"/>
          <p:cNvSpPr>
            <a:spLocks noGrp="1"/>
          </p:cNvSpPr>
          <p:nvPr>
            <p:ph type="ftr" sz="quarter" idx="19"/>
          </p:nvPr>
        </p:nvSpPr>
        <p:spPr/>
        <p:txBody>
          <a:bodyPr/>
          <a:lstStyle/>
          <a:p>
            <a:r>
              <a:rPr lang="en-US"/>
              <a:t>How HAPI Relates to Access and Discoverability</a:t>
            </a:r>
            <a:endParaRPr lang="en-US" dirty="0"/>
          </a:p>
        </p:txBody>
      </p:sp>
      <p:sp>
        <p:nvSpPr>
          <p:cNvPr id="14" name="Slide Number Placeholder 13"/>
          <p:cNvSpPr>
            <a:spLocks noGrp="1"/>
          </p:cNvSpPr>
          <p:nvPr>
            <p:ph type="sldNum" sz="quarter" idx="20"/>
          </p:nvPr>
        </p:nvSpPr>
        <p:spPr/>
        <p:txBody>
          <a:bodyPr/>
          <a:lstStyle/>
          <a:p>
            <a:fld id="{4EBCDCBD-78E1-0D41-A999-31B5EBF8E02C}" type="slidenum">
              <a:rPr lang="en-US" smtClean="0"/>
              <a:pPr/>
              <a:t>‹#›</a:t>
            </a:fld>
            <a:endParaRPr lang="en-US" dirty="0"/>
          </a:p>
        </p:txBody>
      </p:sp>
    </p:spTree>
  </p:cSld>
  <p:clrMapOvr>
    <a:masterClrMapping/>
  </p:clrMapOvr>
  <p:extLst>
    <p:ext uri="{DCECCB84-F9BA-43D5-87BE-67443E8EF086}">
      <p15:sldGuideLst xmlns:p15="http://schemas.microsoft.com/office/powerpoint/2012/main"/>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hart Comparison, Subtitle">
    <p:spTree>
      <p:nvGrpSpPr>
        <p:cNvPr id="1" name=""/>
        <p:cNvGrpSpPr/>
        <p:nvPr/>
      </p:nvGrpSpPr>
      <p:grpSpPr>
        <a:xfrm>
          <a:off x="0" y="0"/>
          <a:ext cx="0" cy="0"/>
          <a:chOff x="0" y="0"/>
          <a:chExt cx="0" cy="0"/>
        </a:xfrm>
      </p:grpSpPr>
      <p:sp>
        <p:nvSpPr>
          <p:cNvPr id="9" name="Chart Placeholder 8"/>
          <p:cNvSpPr>
            <a:spLocks noGrp="1"/>
          </p:cNvSpPr>
          <p:nvPr>
            <p:ph type="chart" sz="quarter" idx="16" hasCustomPrompt="1"/>
          </p:nvPr>
        </p:nvSpPr>
        <p:spPr>
          <a:xfrm>
            <a:off x="952500" y="1485900"/>
            <a:ext cx="4953000" cy="3871913"/>
          </a:xfrm>
        </p:spPr>
        <p:txBody>
          <a:bodyPr anchor="ctr"/>
          <a:lstStyle>
            <a:lvl1pPr marL="0" indent="0" algn="ctr">
              <a:buNone/>
              <a:defRPr/>
            </a:lvl1pPr>
          </a:lstStyle>
          <a:p>
            <a:r>
              <a:rPr lang="en-US" dirty="0"/>
              <a:t>Click to add chart</a:t>
            </a:r>
          </a:p>
        </p:txBody>
      </p:sp>
      <p:sp>
        <p:nvSpPr>
          <p:cNvPr id="15" name="Chart Placeholder 8"/>
          <p:cNvSpPr>
            <a:spLocks noGrp="1"/>
          </p:cNvSpPr>
          <p:nvPr>
            <p:ph type="chart" sz="quarter" idx="17" hasCustomPrompt="1"/>
          </p:nvPr>
        </p:nvSpPr>
        <p:spPr>
          <a:xfrm>
            <a:off x="6286501" y="1485900"/>
            <a:ext cx="4953000" cy="3871913"/>
          </a:xfrm>
        </p:spPr>
        <p:txBody>
          <a:bodyPr anchor="ctr"/>
          <a:lstStyle>
            <a:lvl1pPr marL="0" indent="0" algn="ctr">
              <a:buNone/>
              <a:defRPr/>
            </a:lvl1pPr>
          </a:lstStyle>
          <a:p>
            <a:r>
              <a:rPr lang="en-US" dirty="0"/>
              <a:t>Click to add chart</a:t>
            </a:r>
          </a:p>
        </p:txBody>
      </p:sp>
      <p:sp>
        <p:nvSpPr>
          <p:cNvPr id="11" name="Text Placeholder 12"/>
          <p:cNvSpPr>
            <a:spLocks noGrp="1"/>
          </p:cNvSpPr>
          <p:nvPr>
            <p:ph type="body" sz="quarter" idx="14" hasCustomPrompt="1"/>
          </p:nvPr>
        </p:nvSpPr>
        <p:spPr>
          <a:xfrm>
            <a:off x="1602236" y="5548312"/>
            <a:ext cx="3653528" cy="661988"/>
          </a:xfrm>
          <a:solidFill>
            <a:schemeClr val="accent2"/>
          </a:solidFill>
          <a:ln w="19050">
            <a:noFill/>
          </a:ln>
        </p:spPr>
        <p:txBody>
          <a:bodyPr anchor="ctr">
            <a:noAutofit/>
          </a:bodyPr>
          <a:lstStyle>
            <a:lvl1pPr marL="0" indent="0" algn="ctr">
              <a:buNone/>
              <a:defRPr sz="1800" b="1">
                <a:solidFill>
                  <a:schemeClr val="bg1"/>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stStyle>
          <a:p>
            <a:pPr lvl="0"/>
            <a:r>
              <a:rPr lang="en-US" dirty="0"/>
              <a:t>Click to add chart label</a:t>
            </a:r>
          </a:p>
        </p:txBody>
      </p:sp>
      <p:sp>
        <p:nvSpPr>
          <p:cNvPr id="12" name="Text Placeholder 12"/>
          <p:cNvSpPr>
            <a:spLocks noGrp="1"/>
          </p:cNvSpPr>
          <p:nvPr>
            <p:ph type="body" sz="quarter" idx="15" hasCustomPrompt="1"/>
          </p:nvPr>
        </p:nvSpPr>
        <p:spPr>
          <a:xfrm>
            <a:off x="6936237" y="5548312"/>
            <a:ext cx="3653528" cy="661988"/>
          </a:xfrm>
          <a:solidFill>
            <a:schemeClr val="accent2"/>
          </a:solidFill>
          <a:ln w="19050">
            <a:noFill/>
          </a:ln>
        </p:spPr>
        <p:txBody>
          <a:bodyPr anchor="ctr">
            <a:noAutofit/>
          </a:bodyPr>
          <a:lstStyle>
            <a:lvl1pPr marL="0" indent="0" algn="ctr">
              <a:buNone/>
              <a:defRPr sz="1800" b="1">
                <a:solidFill>
                  <a:schemeClr val="bg1"/>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stStyle>
          <a:p>
            <a:pPr lvl="0"/>
            <a:r>
              <a:rPr lang="en-US" dirty="0"/>
              <a:t>Click to add chart label</a:t>
            </a:r>
          </a:p>
        </p:txBody>
      </p:sp>
      <p:sp>
        <p:nvSpPr>
          <p:cNvPr id="10" name="Title 1"/>
          <p:cNvSpPr>
            <a:spLocks noGrp="1"/>
          </p:cNvSpPr>
          <p:nvPr>
            <p:ph type="title" hasCustomPrompt="1"/>
          </p:nvPr>
        </p:nvSpPr>
        <p:spPr>
          <a:xfrm>
            <a:off x="457200" y="419100"/>
            <a:ext cx="11277600" cy="342899"/>
          </a:xfrm>
        </p:spPr>
        <p:txBody>
          <a:bodyPr>
            <a:noAutofit/>
          </a:bodyPr>
          <a:lstStyle>
            <a:lvl1pPr>
              <a:defRPr sz="2800"/>
            </a:lvl1pPr>
          </a:lstStyle>
          <a:p>
            <a:r>
              <a:rPr lang="en-US" dirty="0"/>
              <a:t>Click to add title </a:t>
            </a:r>
          </a:p>
        </p:txBody>
      </p:sp>
      <p:sp>
        <p:nvSpPr>
          <p:cNvPr id="13" name="Text Placeholder 8"/>
          <p:cNvSpPr>
            <a:spLocks noGrp="1"/>
          </p:cNvSpPr>
          <p:nvPr>
            <p:ph type="body" sz="quarter" idx="13" hasCustomPrompt="1"/>
          </p:nvPr>
        </p:nvSpPr>
        <p:spPr>
          <a:xfrm>
            <a:off x="457200" y="801380"/>
            <a:ext cx="11277600" cy="379720"/>
          </a:xfrm>
        </p:spPr>
        <p:txBody>
          <a:bodyPr>
            <a:normAutofit/>
          </a:bodyPr>
          <a:lstStyle>
            <a:lvl1pPr marL="0" indent="0">
              <a:buNone/>
              <a:defRPr sz="2000" baseline="0">
                <a:solidFill>
                  <a:schemeClr val="tx2">
                    <a:lumMod val="60000"/>
                    <a:lumOff val="40000"/>
                  </a:schemeClr>
                </a:solidFill>
              </a:defRPr>
            </a:lvl1pPr>
          </a:lstStyle>
          <a:p>
            <a:r>
              <a:rPr lang="en-US" sz="2000" b="0" dirty="0"/>
              <a:t>Click to add subtitle</a:t>
            </a:r>
            <a:endParaRPr lang="en-US" sz="1600" b="0" dirty="0"/>
          </a:p>
        </p:txBody>
      </p:sp>
      <p:sp>
        <p:nvSpPr>
          <p:cNvPr id="6" name="Date Placeholder 5"/>
          <p:cNvSpPr>
            <a:spLocks noGrp="1"/>
          </p:cNvSpPr>
          <p:nvPr>
            <p:ph type="dt" sz="half" idx="18"/>
          </p:nvPr>
        </p:nvSpPr>
        <p:spPr/>
        <p:txBody>
          <a:bodyPr/>
          <a:lstStyle/>
          <a:p>
            <a:r>
              <a:rPr lang="en-US"/>
              <a:t>Oct 12-13, 2023</a:t>
            </a:r>
            <a:endParaRPr lang="en-US" dirty="0"/>
          </a:p>
        </p:txBody>
      </p:sp>
      <p:sp>
        <p:nvSpPr>
          <p:cNvPr id="14" name="Footer Placeholder 13"/>
          <p:cNvSpPr>
            <a:spLocks noGrp="1"/>
          </p:cNvSpPr>
          <p:nvPr>
            <p:ph type="ftr" sz="quarter" idx="19"/>
          </p:nvPr>
        </p:nvSpPr>
        <p:spPr/>
        <p:txBody>
          <a:bodyPr/>
          <a:lstStyle/>
          <a:p>
            <a:r>
              <a:rPr lang="en-US"/>
              <a:t>How HAPI Relates to Access and Discoverability</a:t>
            </a:r>
            <a:endParaRPr lang="en-US" dirty="0"/>
          </a:p>
        </p:txBody>
      </p:sp>
      <p:sp>
        <p:nvSpPr>
          <p:cNvPr id="16" name="Slide Number Placeholder 15"/>
          <p:cNvSpPr>
            <a:spLocks noGrp="1"/>
          </p:cNvSpPr>
          <p:nvPr>
            <p:ph type="sldNum" sz="quarter" idx="20"/>
          </p:nvPr>
        </p:nvSpPr>
        <p:spPr/>
        <p:txBody>
          <a:bodyPr/>
          <a:lstStyle/>
          <a:p>
            <a:fld id="{4EBCDCBD-78E1-0D41-A999-31B5EBF8E02C}" type="slidenum">
              <a:rPr lang="en-US" smtClean="0"/>
              <a:pPr/>
              <a:t>‹#›</a:t>
            </a:fld>
            <a:endParaRPr lang="en-US" dirty="0"/>
          </a:p>
        </p:txBody>
      </p:sp>
    </p:spTree>
  </p:cSld>
  <p:clrMapOvr>
    <a:masterClrMapping/>
  </p:clrMapOvr>
  <p:extLst>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hree-Column Feature">
    <p:spTree>
      <p:nvGrpSpPr>
        <p:cNvPr id="1" name=""/>
        <p:cNvGrpSpPr/>
        <p:nvPr/>
      </p:nvGrpSpPr>
      <p:grpSpPr>
        <a:xfrm>
          <a:off x="0" y="0"/>
          <a:ext cx="0" cy="0"/>
          <a:chOff x="0" y="0"/>
          <a:chExt cx="0" cy="0"/>
        </a:xfrm>
      </p:grpSpPr>
      <p:sp>
        <p:nvSpPr>
          <p:cNvPr id="11" name="Content Placeholder 2"/>
          <p:cNvSpPr>
            <a:spLocks noGrp="1"/>
          </p:cNvSpPr>
          <p:nvPr>
            <p:ph idx="1" hasCustomPrompt="1"/>
          </p:nvPr>
        </p:nvSpPr>
        <p:spPr>
          <a:xfrm>
            <a:off x="952544" y="3924301"/>
            <a:ext cx="2988364" cy="1257300"/>
          </a:xfrm>
        </p:spPr>
        <p:txBody>
          <a:bodyPr>
            <a:normAutofit/>
          </a:bodyPr>
          <a:lstStyle>
            <a:lvl1pPr marL="0" indent="0">
              <a:buNone/>
              <a:defRPr sz="1400"/>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add text </a:t>
            </a:r>
          </a:p>
        </p:txBody>
      </p:sp>
      <p:sp>
        <p:nvSpPr>
          <p:cNvPr id="16" name="Text Placeholder 9"/>
          <p:cNvSpPr>
            <a:spLocks noGrp="1"/>
          </p:cNvSpPr>
          <p:nvPr>
            <p:ph type="body" sz="quarter" idx="16" hasCustomPrompt="1"/>
          </p:nvPr>
        </p:nvSpPr>
        <p:spPr>
          <a:xfrm>
            <a:off x="952500" y="3619500"/>
            <a:ext cx="2988405" cy="304800"/>
          </a:xfrm>
        </p:spPr>
        <p:txBody>
          <a:bodyPr anchor="t">
            <a:noAutofit/>
          </a:bodyPr>
          <a:lstStyle>
            <a:lvl1pPr marL="0" indent="0">
              <a:buNone/>
              <a:defRPr sz="1600" b="1" baseline="0">
                <a:solidFill>
                  <a:schemeClr val="accent2"/>
                </a:solidFill>
              </a:defRPr>
            </a:lvl1pPr>
            <a:lvl2pPr marL="457200" indent="0">
              <a:buNone/>
              <a:defRPr sz="1600" b="1">
                <a:solidFill>
                  <a:schemeClr val="accent3"/>
                </a:solidFill>
              </a:defRPr>
            </a:lvl2pPr>
            <a:lvl3pPr marL="914400" indent="0">
              <a:buNone/>
              <a:defRPr sz="1600" b="1">
                <a:solidFill>
                  <a:schemeClr val="accent3"/>
                </a:solidFill>
              </a:defRPr>
            </a:lvl3pPr>
            <a:lvl4pPr marL="1371600" indent="0">
              <a:buNone/>
              <a:defRPr sz="1600" b="1">
                <a:solidFill>
                  <a:schemeClr val="accent3"/>
                </a:solidFill>
              </a:defRPr>
            </a:lvl4pPr>
            <a:lvl5pPr marL="1828800" indent="0">
              <a:buNone/>
              <a:defRPr sz="1600" b="1">
                <a:solidFill>
                  <a:schemeClr val="accent3"/>
                </a:solidFill>
              </a:defRPr>
            </a:lvl5pPr>
          </a:lstStyle>
          <a:p>
            <a:pPr lvl="0"/>
            <a:r>
              <a:rPr lang="en-US" dirty="0"/>
              <a:t>Click to add heading</a:t>
            </a:r>
          </a:p>
        </p:txBody>
      </p:sp>
      <p:sp>
        <p:nvSpPr>
          <p:cNvPr id="22" name="Content Placeholder 2"/>
          <p:cNvSpPr>
            <a:spLocks noGrp="1"/>
          </p:cNvSpPr>
          <p:nvPr>
            <p:ph idx="17" hasCustomPrompt="1"/>
          </p:nvPr>
        </p:nvSpPr>
        <p:spPr>
          <a:xfrm>
            <a:off x="4606154" y="3924301"/>
            <a:ext cx="2979692" cy="1257300"/>
          </a:xfrm>
        </p:spPr>
        <p:txBody>
          <a:bodyPr>
            <a:normAutofit/>
          </a:bodyPr>
          <a:lstStyle>
            <a:lvl1pPr marL="0" indent="0">
              <a:buNone/>
              <a:defRPr sz="1400"/>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add text </a:t>
            </a:r>
          </a:p>
        </p:txBody>
      </p:sp>
      <p:sp>
        <p:nvSpPr>
          <p:cNvPr id="23" name="Text Placeholder 9"/>
          <p:cNvSpPr>
            <a:spLocks noGrp="1"/>
          </p:cNvSpPr>
          <p:nvPr>
            <p:ph type="body" sz="quarter" idx="18" hasCustomPrompt="1"/>
          </p:nvPr>
        </p:nvSpPr>
        <p:spPr>
          <a:xfrm>
            <a:off x="4606109" y="3619500"/>
            <a:ext cx="2979733" cy="304800"/>
          </a:xfrm>
        </p:spPr>
        <p:txBody>
          <a:bodyPr anchor="t">
            <a:noAutofit/>
          </a:bodyPr>
          <a:lstStyle>
            <a:lvl1pPr marL="0" indent="0">
              <a:buNone/>
              <a:defRPr sz="1600" b="1" baseline="0">
                <a:solidFill>
                  <a:schemeClr val="accent2"/>
                </a:solidFill>
              </a:defRPr>
            </a:lvl1pPr>
            <a:lvl2pPr marL="457200" indent="0">
              <a:buNone/>
              <a:defRPr sz="1600" b="1">
                <a:solidFill>
                  <a:schemeClr val="accent3"/>
                </a:solidFill>
              </a:defRPr>
            </a:lvl2pPr>
            <a:lvl3pPr marL="914400" indent="0">
              <a:buNone/>
              <a:defRPr sz="1600" b="1">
                <a:solidFill>
                  <a:schemeClr val="accent3"/>
                </a:solidFill>
              </a:defRPr>
            </a:lvl3pPr>
            <a:lvl4pPr marL="1371600" indent="0">
              <a:buNone/>
              <a:defRPr sz="1600" b="1">
                <a:solidFill>
                  <a:schemeClr val="accent3"/>
                </a:solidFill>
              </a:defRPr>
            </a:lvl4pPr>
            <a:lvl5pPr marL="1828800" indent="0">
              <a:buNone/>
              <a:defRPr sz="1600" b="1">
                <a:solidFill>
                  <a:schemeClr val="accent3"/>
                </a:solidFill>
              </a:defRPr>
            </a:lvl5pPr>
          </a:lstStyle>
          <a:p>
            <a:pPr lvl="0"/>
            <a:r>
              <a:rPr lang="en-US" dirty="0"/>
              <a:t>Click to add heading</a:t>
            </a:r>
          </a:p>
        </p:txBody>
      </p:sp>
      <p:sp>
        <p:nvSpPr>
          <p:cNvPr id="24" name="Content Placeholder 2"/>
          <p:cNvSpPr>
            <a:spLocks noGrp="1"/>
          </p:cNvSpPr>
          <p:nvPr>
            <p:ph idx="19" hasCustomPrompt="1"/>
          </p:nvPr>
        </p:nvSpPr>
        <p:spPr>
          <a:xfrm>
            <a:off x="8256050" y="3924301"/>
            <a:ext cx="2983450" cy="1257300"/>
          </a:xfrm>
        </p:spPr>
        <p:txBody>
          <a:bodyPr>
            <a:normAutofit/>
          </a:bodyPr>
          <a:lstStyle>
            <a:lvl1pPr marL="0" indent="0">
              <a:buNone/>
              <a:defRPr sz="1400"/>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add text </a:t>
            </a:r>
          </a:p>
        </p:txBody>
      </p:sp>
      <p:sp>
        <p:nvSpPr>
          <p:cNvPr id="25" name="Text Placeholder 9"/>
          <p:cNvSpPr>
            <a:spLocks noGrp="1"/>
          </p:cNvSpPr>
          <p:nvPr>
            <p:ph type="body" sz="quarter" idx="20" hasCustomPrompt="1"/>
          </p:nvPr>
        </p:nvSpPr>
        <p:spPr>
          <a:xfrm>
            <a:off x="8257327" y="3619500"/>
            <a:ext cx="2982173" cy="304800"/>
          </a:xfrm>
        </p:spPr>
        <p:txBody>
          <a:bodyPr anchor="t">
            <a:noAutofit/>
          </a:bodyPr>
          <a:lstStyle>
            <a:lvl1pPr marL="0" indent="0">
              <a:buNone/>
              <a:defRPr sz="1600" b="1" baseline="0">
                <a:solidFill>
                  <a:schemeClr val="accent2"/>
                </a:solidFill>
              </a:defRPr>
            </a:lvl1pPr>
            <a:lvl2pPr marL="457200" indent="0">
              <a:buNone/>
              <a:defRPr sz="1600" b="1">
                <a:solidFill>
                  <a:schemeClr val="accent3"/>
                </a:solidFill>
              </a:defRPr>
            </a:lvl2pPr>
            <a:lvl3pPr marL="914400" indent="0">
              <a:buNone/>
              <a:defRPr sz="1600" b="1">
                <a:solidFill>
                  <a:schemeClr val="accent3"/>
                </a:solidFill>
              </a:defRPr>
            </a:lvl3pPr>
            <a:lvl4pPr marL="1371600" indent="0">
              <a:buNone/>
              <a:defRPr sz="1600" b="1">
                <a:solidFill>
                  <a:schemeClr val="accent3"/>
                </a:solidFill>
              </a:defRPr>
            </a:lvl4pPr>
            <a:lvl5pPr marL="1828800" indent="0">
              <a:buNone/>
              <a:defRPr sz="1600" b="1">
                <a:solidFill>
                  <a:schemeClr val="accent3"/>
                </a:solidFill>
              </a:defRPr>
            </a:lvl5pPr>
          </a:lstStyle>
          <a:p>
            <a:pPr lvl="0"/>
            <a:r>
              <a:rPr lang="en-US" dirty="0"/>
              <a:t>Click to add heading</a:t>
            </a:r>
          </a:p>
        </p:txBody>
      </p:sp>
      <p:cxnSp>
        <p:nvCxnSpPr>
          <p:cNvPr id="3" name="Straight Connector 2"/>
          <p:cNvCxnSpPr/>
          <p:nvPr/>
        </p:nvCxnSpPr>
        <p:spPr>
          <a:xfrm>
            <a:off x="4277927" y="1181100"/>
            <a:ext cx="0" cy="400050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7920948" y="1181100"/>
            <a:ext cx="0" cy="400050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9" name="Picture Placeholder 8"/>
          <p:cNvSpPr>
            <a:spLocks noGrp="1"/>
          </p:cNvSpPr>
          <p:nvPr>
            <p:ph type="pic" sz="quarter" idx="21" hasCustomPrompt="1"/>
          </p:nvPr>
        </p:nvSpPr>
        <p:spPr>
          <a:xfrm>
            <a:off x="952500" y="1181100"/>
            <a:ext cx="2988409" cy="2228937"/>
          </a:xfrm>
          <a:solidFill>
            <a:schemeClr val="bg1">
              <a:lumMod val="85000"/>
            </a:schemeClr>
          </a:solidFill>
        </p:spPr>
        <p:txBody>
          <a:bodyPr anchor="ctr"/>
          <a:lstStyle>
            <a:lvl1pPr marL="0" indent="0" algn="ctr">
              <a:buNone/>
              <a:defRPr/>
            </a:lvl1pPr>
          </a:lstStyle>
          <a:p>
            <a:r>
              <a:rPr lang="en-US" dirty="0"/>
              <a:t>Click to add image</a:t>
            </a:r>
          </a:p>
        </p:txBody>
      </p:sp>
      <p:sp>
        <p:nvSpPr>
          <p:cNvPr id="27" name="Picture Placeholder 8"/>
          <p:cNvSpPr>
            <a:spLocks noGrp="1"/>
          </p:cNvSpPr>
          <p:nvPr>
            <p:ph type="pic" sz="quarter" idx="22" hasCustomPrompt="1"/>
          </p:nvPr>
        </p:nvSpPr>
        <p:spPr>
          <a:xfrm>
            <a:off x="4606105" y="1181100"/>
            <a:ext cx="2979737" cy="2228937"/>
          </a:xfrm>
          <a:solidFill>
            <a:schemeClr val="bg1">
              <a:lumMod val="85000"/>
            </a:schemeClr>
          </a:solidFill>
        </p:spPr>
        <p:txBody>
          <a:bodyPr anchor="ctr"/>
          <a:lstStyle>
            <a:lvl1pPr marL="0" indent="0" algn="ctr">
              <a:buNone/>
              <a:defRPr/>
            </a:lvl1pPr>
          </a:lstStyle>
          <a:p>
            <a:r>
              <a:rPr lang="en-US" dirty="0"/>
              <a:t>Click to add image</a:t>
            </a:r>
          </a:p>
        </p:txBody>
      </p:sp>
      <p:sp>
        <p:nvSpPr>
          <p:cNvPr id="28" name="Picture Placeholder 8"/>
          <p:cNvSpPr>
            <a:spLocks noGrp="1"/>
          </p:cNvSpPr>
          <p:nvPr>
            <p:ph type="pic" sz="quarter" idx="23" hasCustomPrompt="1"/>
          </p:nvPr>
        </p:nvSpPr>
        <p:spPr>
          <a:xfrm>
            <a:off x="8257323" y="1181100"/>
            <a:ext cx="2982177" cy="2228937"/>
          </a:xfrm>
          <a:solidFill>
            <a:schemeClr val="bg1">
              <a:lumMod val="85000"/>
            </a:schemeClr>
          </a:solidFill>
        </p:spPr>
        <p:txBody>
          <a:bodyPr anchor="ctr"/>
          <a:lstStyle>
            <a:lvl1pPr marL="0" indent="0" algn="ctr">
              <a:buNone/>
              <a:defRPr/>
            </a:lvl1pPr>
          </a:lstStyle>
          <a:p>
            <a:r>
              <a:rPr lang="en-US" dirty="0"/>
              <a:t>Click to add image</a:t>
            </a:r>
          </a:p>
        </p:txBody>
      </p:sp>
      <p:sp>
        <p:nvSpPr>
          <p:cNvPr id="18" name="Title 1"/>
          <p:cNvSpPr>
            <a:spLocks noGrp="1"/>
          </p:cNvSpPr>
          <p:nvPr>
            <p:ph type="title" hasCustomPrompt="1"/>
          </p:nvPr>
        </p:nvSpPr>
        <p:spPr>
          <a:xfrm>
            <a:off x="457200" y="419100"/>
            <a:ext cx="11277600" cy="766450"/>
          </a:xfrm>
        </p:spPr>
        <p:txBody>
          <a:bodyPr/>
          <a:lstStyle/>
          <a:p>
            <a:r>
              <a:rPr lang="en-US" dirty="0"/>
              <a:t>Click to add title</a:t>
            </a:r>
          </a:p>
        </p:txBody>
      </p:sp>
      <p:sp>
        <p:nvSpPr>
          <p:cNvPr id="17" name="Text Placeholder 12"/>
          <p:cNvSpPr>
            <a:spLocks noGrp="1"/>
          </p:cNvSpPr>
          <p:nvPr>
            <p:ph type="body" sz="quarter" idx="14" hasCustomPrompt="1"/>
          </p:nvPr>
        </p:nvSpPr>
        <p:spPr>
          <a:xfrm>
            <a:off x="952500" y="5548312"/>
            <a:ext cx="10286999" cy="661988"/>
          </a:xfrm>
          <a:solidFill>
            <a:schemeClr val="accent2"/>
          </a:solidFill>
          <a:ln w="19050">
            <a:noFill/>
          </a:ln>
        </p:spPr>
        <p:txBody>
          <a:bodyPr anchor="ctr">
            <a:noAutofit/>
          </a:bodyPr>
          <a:lstStyle>
            <a:lvl1pPr marL="0" indent="0" algn="ctr">
              <a:buNone/>
              <a:defRPr sz="1800" b="1">
                <a:solidFill>
                  <a:schemeClr val="bg1"/>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stStyle>
          <a:p>
            <a:pPr lvl="0"/>
            <a:r>
              <a:rPr lang="en-US" dirty="0"/>
              <a:t>Click to add callout text</a:t>
            </a:r>
          </a:p>
        </p:txBody>
      </p:sp>
      <p:sp>
        <p:nvSpPr>
          <p:cNvPr id="10" name="Date Placeholder 9"/>
          <p:cNvSpPr>
            <a:spLocks noGrp="1"/>
          </p:cNvSpPr>
          <p:nvPr>
            <p:ph type="dt" sz="half" idx="24"/>
          </p:nvPr>
        </p:nvSpPr>
        <p:spPr/>
        <p:txBody>
          <a:bodyPr/>
          <a:lstStyle/>
          <a:p>
            <a:r>
              <a:rPr lang="en-US"/>
              <a:t>Oct 12-13, 2023</a:t>
            </a:r>
            <a:endParaRPr lang="en-US" dirty="0"/>
          </a:p>
        </p:txBody>
      </p:sp>
      <p:sp>
        <p:nvSpPr>
          <p:cNvPr id="12" name="Footer Placeholder 11"/>
          <p:cNvSpPr>
            <a:spLocks noGrp="1"/>
          </p:cNvSpPr>
          <p:nvPr>
            <p:ph type="ftr" sz="quarter" idx="25"/>
          </p:nvPr>
        </p:nvSpPr>
        <p:spPr/>
        <p:txBody>
          <a:bodyPr/>
          <a:lstStyle/>
          <a:p>
            <a:r>
              <a:rPr lang="en-US"/>
              <a:t>How HAPI Relates to Access and Discoverability</a:t>
            </a:r>
            <a:endParaRPr lang="en-US" dirty="0"/>
          </a:p>
        </p:txBody>
      </p:sp>
      <p:sp>
        <p:nvSpPr>
          <p:cNvPr id="13" name="Slide Number Placeholder 12"/>
          <p:cNvSpPr>
            <a:spLocks noGrp="1"/>
          </p:cNvSpPr>
          <p:nvPr>
            <p:ph type="sldNum" sz="quarter" idx="26"/>
          </p:nvPr>
        </p:nvSpPr>
        <p:spPr/>
        <p:txBody>
          <a:bodyPr/>
          <a:lstStyle/>
          <a:p>
            <a:fld id="{4EBCDCBD-78E1-0D41-A999-31B5EBF8E02C}" type="slidenum">
              <a:rPr lang="en-US" smtClean="0"/>
              <a:pPr/>
              <a:t>‹#›</a:t>
            </a:fld>
            <a:endParaRPr lang="en-US" dirty="0"/>
          </a:p>
        </p:txBody>
      </p:sp>
    </p:spTree>
  </p:cSld>
  <p:clrMapOvr>
    <a:masterClrMapping/>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hree-Column Feature, Subtitle">
    <p:spTree>
      <p:nvGrpSpPr>
        <p:cNvPr id="1" name=""/>
        <p:cNvGrpSpPr/>
        <p:nvPr/>
      </p:nvGrpSpPr>
      <p:grpSpPr>
        <a:xfrm>
          <a:off x="0" y="0"/>
          <a:ext cx="0" cy="0"/>
          <a:chOff x="0" y="0"/>
          <a:chExt cx="0" cy="0"/>
        </a:xfrm>
      </p:grpSpPr>
      <p:sp>
        <p:nvSpPr>
          <p:cNvPr id="11" name="Content Placeholder 2"/>
          <p:cNvSpPr>
            <a:spLocks noGrp="1"/>
          </p:cNvSpPr>
          <p:nvPr>
            <p:ph idx="1" hasCustomPrompt="1"/>
          </p:nvPr>
        </p:nvSpPr>
        <p:spPr>
          <a:xfrm>
            <a:off x="952544" y="4229101"/>
            <a:ext cx="2988364" cy="952500"/>
          </a:xfrm>
        </p:spPr>
        <p:txBody>
          <a:bodyPr>
            <a:normAutofit/>
          </a:bodyPr>
          <a:lstStyle>
            <a:lvl1pPr marL="0" indent="0">
              <a:buNone/>
              <a:defRPr sz="1400"/>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add text </a:t>
            </a:r>
          </a:p>
        </p:txBody>
      </p:sp>
      <p:sp>
        <p:nvSpPr>
          <p:cNvPr id="16" name="Text Placeholder 9"/>
          <p:cNvSpPr>
            <a:spLocks noGrp="1"/>
          </p:cNvSpPr>
          <p:nvPr>
            <p:ph type="body" sz="quarter" idx="16" hasCustomPrompt="1"/>
          </p:nvPr>
        </p:nvSpPr>
        <p:spPr>
          <a:xfrm>
            <a:off x="952500" y="3924300"/>
            <a:ext cx="2988405" cy="304800"/>
          </a:xfrm>
        </p:spPr>
        <p:txBody>
          <a:bodyPr anchor="t">
            <a:noAutofit/>
          </a:bodyPr>
          <a:lstStyle>
            <a:lvl1pPr marL="0" indent="0">
              <a:buNone/>
              <a:defRPr sz="1600" b="1" baseline="0">
                <a:solidFill>
                  <a:schemeClr val="accent2"/>
                </a:solidFill>
              </a:defRPr>
            </a:lvl1pPr>
            <a:lvl2pPr marL="457200" indent="0">
              <a:buNone/>
              <a:defRPr sz="1600" b="1">
                <a:solidFill>
                  <a:schemeClr val="accent3"/>
                </a:solidFill>
              </a:defRPr>
            </a:lvl2pPr>
            <a:lvl3pPr marL="914400" indent="0">
              <a:buNone/>
              <a:defRPr sz="1600" b="1">
                <a:solidFill>
                  <a:schemeClr val="accent3"/>
                </a:solidFill>
              </a:defRPr>
            </a:lvl3pPr>
            <a:lvl4pPr marL="1371600" indent="0">
              <a:buNone/>
              <a:defRPr sz="1600" b="1">
                <a:solidFill>
                  <a:schemeClr val="accent3"/>
                </a:solidFill>
              </a:defRPr>
            </a:lvl4pPr>
            <a:lvl5pPr marL="1828800" indent="0">
              <a:buNone/>
              <a:defRPr sz="1600" b="1">
                <a:solidFill>
                  <a:schemeClr val="accent3"/>
                </a:solidFill>
              </a:defRPr>
            </a:lvl5pPr>
          </a:lstStyle>
          <a:p>
            <a:pPr lvl="0"/>
            <a:r>
              <a:rPr lang="en-US" dirty="0"/>
              <a:t>Click to add heading</a:t>
            </a:r>
          </a:p>
        </p:txBody>
      </p:sp>
      <p:sp>
        <p:nvSpPr>
          <p:cNvPr id="22" name="Content Placeholder 2"/>
          <p:cNvSpPr>
            <a:spLocks noGrp="1"/>
          </p:cNvSpPr>
          <p:nvPr>
            <p:ph idx="17" hasCustomPrompt="1"/>
          </p:nvPr>
        </p:nvSpPr>
        <p:spPr>
          <a:xfrm>
            <a:off x="4606154" y="4229101"/>
            <a:ext cx="2979692" cy="952500"/>
          </a:xfrm>
        </p:spPr>
        <p:txBody>
          <a:bodyPr>
            <a:normAutofit/>
          </a:bodyPr>
          <a:lstStyle>
            <a:lvl1pPr marL="0" indent="0">
              <a:buNone/>
              <a:defRPr sz="1400"/>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add text </a:t>
            </a:r>
          </a:p>
        </p:txBody>
      </p:sp>
      <p:sp>
        <p:nvSpPr>
          <p:cNvPr id="23" name="Text Placeholder 9"/>
          <p:cNvSpPr>
            <a:spLocks noGrp="1"/>
          </p:cNvSpPr>
          <p:nvPr>
            <p:ph type="body" sz="quarter" idx="18" hasCustomPrompt="1"/>
          </p:nvPr>
        </p:nvSpPr>
        <p:spPr>
          <a:xfrm>
            <a:off x="4606109" y="3924300"/>
            <a:ext cx="2979733" cy="304800"/>
          </a:xfrm>
        </p:spPr>
        <p:txBody>
          <a:bodyPr anchor="t">
            <a:noAutofit/>
          </a:bodyPr>
          <a:lstStyle>
            <a:lvl1pPr marL="0" indent="0">
              <a:buNone/>
              <a:defRPr sz="1600" b="1" baseline="0">
                <a:solidFill>
                  <a:schemeClr val="accent2"/>
                </a:solidFill>
              </a:defRPr>
            </a:lvl1pPr>
            <a:lvl2pPr marL="457200" indent="0">
              <a:buNone/>
              <a:defRPr sz="1600" b="1">
                <a:solidFill>
                  <a:schemeClr val="accent3"/>
                </a:solidFill>
              </a:defRPr>
            </a:lvl2pPr>
            <a:lvl3pPr marL="914400" indent="0">
              <a:buNone/>
              <a:defRPr sz="1600" b="1">
                <a:solidFill>
                  <a:schemeClr val="accent3"/>
                </a:solidFill>
              </a:defRPr>
            </a:lvl3pPr>
            <a:lvl4pPr marL="1371600" indent="0">
              <a:buNone/>
              <a:defRPr sz="1600" b="1">
                <a:solidFill>
                  <a:schemeClr val="accent3"/>
                </a:solidFill>
              </a:defRPr>
            </a:lvl4pPr>
            <a:lvl5pPr marL="1828800" indent="0">
              <a:buNone/>
              <a:defRPr sz="1600" b="1">
                <a:solidFill>
                  <a:schemeClr val="accent3"/>
                </a:solidFill>
              </a:defRPr>
            </a:lvl5pPr>
          </a:lstStyle>
          <a:p>
            <a:pPr lvl="0"/>
            <a:r>
              <a:rPr lang="en-US" dirty="0"/>
              <a:t>Click to add heading</a:t>
            </a:r>
          </a:p>
        </p:txBody>
      </p:sp>
      <p:sp>
        <p:nvSpPr>
          <p:cNvPr id="24" name="Content Placeholder 2"/>
          <p:cNvSpPr>
            <a:spLocks noGrp="1"/>
          </p:cNvSpPr>
          <p:nvPr>
            <p:ph idx="19" hasCustomPrompt="1"/>
          </p:nvPr>
        </p:nvSpPr>
        <p:spPr>
          <a:xfrm>
            <a:off x="8256050" y="4229101"/>
            <a:ext cx="2983450" cy="952500"/>
          </a:xfrm>
        </p:spPr>
        <p:txBody>
          <a:bodyPr>
            <a:normAutofit/>
          </a:bodyPr>
          <a:lstStyle>
            <a:lvl1pPr marL="0" indent="0">
              <a:buNone/>
              <a:defRPr sz="1400"/>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add text </a:t>
            </a:r>
          </a:p>
        </p:txBody>
      </p:sp>
      <p:sp>
        <p:nvSpPr>
          <p:cNvPr id="25" name="Text Placeholder 9"/>
          <p:cNvSpPr>
            <a:spLocks noGrp="1"/>
          </p:cNvSpPr>
          <p:nvPr>
            <p:ph type="body" sz="quarter" idx="20" hasCustomPrompt="1"/>
          </p:nvPr>
        </p:nvSpPr>
        <p:spPr>
          <a:xfrm>
            <a:off x="8257327" y="3924300"/>
            <a:ext cx="2982173" cy="304800"/>
          </a:xfrm>
        </p:spPr>
        <p:txBody>
          <a:bodyPr anchor="t">
            <a:noAutofit/>
          </a:bodyPr>
          <a:lstStyle>
            <a:lvl1pPr marL="0" indent="0">
              <a:buNone/>
              <a:defRPr sz="1600" b="1" baseline="0">
                <a:solidFill>
                  <a:schemeClr val="accent2"/>
                </a:solidFill>
              </a:defRPr>
            </a:lvl1pPr>
            <a:lvl2pPr marL="457200" indent="0">
              <a:buNone/>
              <a:defRPr sz="1600" b="1">
                <a:solidFill>
                  <a:schemeClr val="accent3"/>
                </a:solidFill>
              </a:defRPr>
            </a:lvl2pPr>
            <a:lvl3pPr marL="914400" indent="0">
              <a:buNone/>
              <a:defRPr sz="1600" b="1">
                <a:solidFill>
                  <a:schemeClr val="accent3"/>
                </a:solidFill>
              </a:defRPr>
            </a:lvl3pPr>
            <a:lvl4pPr marL="1371600" indent="0">
              <a:buNone/>
              <a:defRPr sz="1600" b="1">
                <a:solidFill>
                  <a:schemeClr val="accent3"/>
                </a:solidFill>
              </a:defRPr>
            </a:lvl4pPr>
            <a:lvl5pPr marL="1828800" indent="0">
              <a:buNone/>
              <a:defRPr sz="1600" b="1">
                <a:solidFill>
                  <a:schemeClr val="accent3"/>
                </a:solidFill>
              </a:defRPr>
            </a:lvl5pPr>
          </a:lstStyle>
          <a:p>
            <a:pPr lvl="0"/>
            <a:r>
              <a:rPr lang="en-US" dirty="0"/>
              <a:t>Click to add heading</a:t>
            </a:r>
          </a:p>
        </p:txBody>
      </p:sp>
      <p:cxnSp>
        <p:nvCxnSpPr>
          <p:cNvPr id="3" name="Straight Connector 2"/>
          <p:cNvCxnSpPr/>
          <p:nvPr/>
        </p:nvCxnSpPr>
        <p:spPr>
          <a:xfrm>
            <a:off x="4277927" y="1485900"/>
            <a:ext cx="0" cy="369570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7920948" y="1485900"/>
            <a:ext cx="0" cy="369570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9" name="Picture Placeholder 8"/>
          <p:cNvSpPr>
            <a:spLocks noGrp="1"/>
          </p:cNvSpPr>
          <p:nvPr>
            <p:ph type="pic" sz="quarter" idx="21" hasCustomPrompt="1"/>
          </p:nvPr>
        </p:nvSpPr>
        <p:spPr>
          <a:xfrm>
            <a:off x="952500" y="1485899"/>
            <a:ext cx="2988409" cy="2231136"/>
          </a:xfrm>
          <a:solidFill>
            <a:schemeClr val="bg1">
              <a:lumMod val="85000"/>
            </a:schemeClr>
          </a:solidFill>
        </p:spPr>
        <p:txBody>
          <a:bodyPr anchor="ctr"/>
          <a:lstStyle>
            <a:lvl1pPr marL="0" indent="0" algn="ctr">
              <a:buNone/>
              <a:defRPr/>
            </a:lvl1pPr>
          </a:lstStyle>
          <a:p>
            <a:r>
              <a:rPr lang="en-US" dirty="0"/>
              <a:t>Click to add image</a:t>
            </a:r>
          </a:p>
        </p:txBody>
      </p:sp>
      <p:sp>
        <p:nvSpPr>
          <p:cNvPr id="27" name="Picture Placeholder 8"/>
          <p:cNvSpPr>
            <a:spLocks noGrp="1"/>
          </p:cNvSpPr>
          <p:nvPr>
            <p:ph type="pic" sz="quarter" idx="22" hasCustomPrompt="1"/>
          </p:nvPr>
        </p:nvSpPr>
        <p:spPr>
          <a:xfrm>
            <a:off x="4606105" y="1485900"/>
            <a:ext cx="2979737" cy="2228937"/>
          </a:xfrm>
          <a:solidFill>
            <a:schemeClr val="bg1">
              <a:lumMod val="85000"/>
            </a:schemeClr>
          </a:solidFill>
        </p:spPr>
        <p:txBody>
          <a:bodyPr anchor="ctr"/>
          <a:lstStyle>
            <a:lvl1pPr marL="0" indent="0" algn="ctr">
              <a:buNone/>
              <a:defRPr/>
            </a:lvl1pPr>
          </a:lstStyle>
          <a:p>
            <a:r>
              <a:rPr lang="en-US" dirty="0"/>
              <a:t>Click to add image</a:t>
            </a:r>
          </a:p>
        </p:txBody>
      </p:sp>
      <p:sp>
        <p:nvSpPr>
          <p:cNvPr id="28" name="Picture Placeholder 8"/>
          <p:cNvSpPr>
            <a:spLocks noGrp="1"/>
          </p:cNvSpPr>
          <p:nvPr>
            <p:ph type="pic" sz="quarter" idx="23" hasCustomPrompt="1"/>
          </p:nvPr>
        </p:nvSpPr>
        <p:spPr>
          <a:xfrm>
            <a:off x="8257323" y="1485900"/>
            <a:ext cx="2982177" cy="2228937"/>
          </a:xfrm>
          <a:solidFill>
            <a:schemeClr val="bg1">
              <a:lumMod val="85000"/>
            </a:schemeClr>
          </a:solidFill>
        </p:spPr>
        <p:txBody>
          <a:bodyPr anchor="ctr"/>
          <a:lstStyle>
            <a:lvl1pPr marL="0" indent="0" algn="ctr">
              <a:buNone/>
              <a:defRPr/>
            </a:lvl1pPr>
          </a:lstStyle>
          <a:p>
            <a:r>
              <a:rPr lang="en-US" dirty="0"/>
              <a:t>Click to add image</a:t>
            </a:r>
          </a:p>
        </p:txBody>
      </p:sp>
      <p:sp>
        <p:nvSpPr>
          <p:cNvPr id="17" name="Title 1"/>
          <p:cNvSpPr>
            <a:spLocks noGrp="1"/>
          </p:cNvSpPr>
          <p:nvPr>
            <p:ph type="title" hasCustomPrompt="1"/>
          </p:nvPr>
        </p:nvSpPr>
        <p:spPr>
          <a:xfrm>
            <a:off x="457200" y="419100"/>
            <a:ext cx="11277600" cy="342899"/>
          </a:xfrm>
        </p:spPr>
        <p:txBody>
          <a:bodyPr>
            <a:noAutofit/>
          </a:bodyPr>
          <a:lstStyle>
            <a:lvl1pPr>
              <a:defRPr sz="2800"/>
            </a:lvl1pPr>
          </a:lstStyle>
          <a:p>
            <a:r>
              <a:rPr lang="en-US" dirty="0"/>
              <a:t>Click to add title </a:t>
            </a:r>
          </a:p>
        </p:txBody>
      </p:sp>
      <p:sp>
        <p:nvSpPr>
          <p:cNvPr id="19" name="Text Placeholder 8"/>
          <p:cNvSpPr>
            <a:spLocks noGrp="1"/>
          </p:cNvSpPr>
          <p:nvPr>
            <p:ph type="body" sz="quarter" idx="13" hasCustomPrompt="1"/>
          </p:nvPr>
        </p:nvSpPr>
        <p:spPr>
          <a:xfrm>
            <a:off x="457200" y="801380"/>
            <a:ext cx="11277600" cy="379720"/>
          </a:xfrm>
        </p:spPr>
        <p:txBody>
          <a:bodyPr>
            <a:normAutofit/>
          </a:bodyPr>
          <a:lstStyle>
            <a:lvl1pPr marL="0" indent="0">
              <a:buNone/>
              <a:defRPr sz="2000" baseline="0">
                <a:solidFill>
                  <a:schemeClr val="tx2">
                    <a:lumMod val="60000"/>
                    <a:lumOff val="40000"/>
                  </a:schemeClr>
                </a:solidFill>
              </a:defRPr>
            </a:lvl1pPr>
          </a:lstStyle>
          <a:p>
            <a:r>
              <a:rPr lang="en-US" sz="2000" b="0" dirty="0"/>
              <a:t>Click to add subtitle</a:t>
            </a:r>
            <a:endParaRPr lang="en-US" sz="1600" b="0" dirty="0"/>
          </a:p>
        </p:txBody>
      </p:sp>
      <p:sp>
        <p:nvSpPr>
          <p:cNvPr id="20" name="Text Placeholder 12"/>
          <p:cNvSpPr>
            <a:spLocks noGrp="1"/>
          </p:cNvSpPr>
          <p:nvPr>
            <p:ph type="body" sz="quarter" idx="14" hasCustomPrompt="1"/>
          </p:nvPr>
        </p:nvSpPr>
        <p:spPr>
          <a:xfrm>
            <a:off x="952500" y="5548314"/>
            <a:ext cx="10286999" cy="661986"/>
          </a:xfrm>
          <a:solidFill>
            <a:schemeClr val="accent2"/>
          </a:solidFill>
          <a:ln w="19050">
            <a:noFill/>
          </a:ln>
        </p:spPr>
        <p:txBody>
          <a:bodyPr anchor="ctr">
            <a:noAutofit/>
          </a:bodyPr>
          <a:lstStyle>
            <a:lvl1pPr marL="0" indent="0" algn="ctr">
              <a:buNone/>
              <a:defRPr sz="1800" b="1">
                <a:solidFill>
                  <a:schemeClr val="bg1"/>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stStyle>
          <a:p>
            <a:pPr lvl="0"/>
            <a:r>
              <a:rPr lang="en-US" dirty="0"/>
              <a:t>Click to add callout text</a:t>
            </a:r>
          </a:p>
        </p:txBody>
      </p:sp>
      <p:sp>
        <p:nvSpPr>
          <p:cNvPr id="10" name="Date Placeholder 9"/>
          <p:cNvSpPr>
            <a:spLocks noGrp="1"/>
          </p:cNvSpPr>
          <p:nvPr>
            <p:ph type="dt" sz="half" idx="24"/>
          </p:nvPr>
        </p:nvSpPr>
        <p:spPr/>
        <p:txBody>
          <a:bodyPr/>
          <a:lstStyle/>
          <a:p>
            <a:r>
              <a:rPr lang="en-US"/>
              <a:t>Oct 12-13, 2023</a:t>
            </a:r>
            <a:endParaRPr lang="en-US" dirty="0"/>
          </a:p>
        </p:txBody>
      </p:sp>
      <p:sp>
        <p:nvSpPr>
          <p:cNvPr id="12" name="Footer Placeholder 11"/>
          <p:cNvSpPr>
            <a:spLocks noGrp="1"/>
          </p:cNvSpPr>
          <p:nvPr>
            <p:ph type="ftr" sz="quarter" idx="25"/>
          </p:nvPr>
        </p:nvSpPr>
        <p:spPr/>
        <p:txBody>
          <a:bodyPr/>
          <a:lstStyle/>
          <a:p>
            <a:r>
              <a:rPr lang="en-US"/>
              <a:t>How HAPI Relates to Access and Discoverability</a:t>
            </a:r>
            <a:endParaRPr lang="en-US" dirty="0"/>
          </a:p>
        </p:txBody>
      </p:sp>
      <p:sp>
        <p:nvSpPr>
          <p:cNvPr id="13" name="Slide Number Placeholder 12"/>
          <p:cNvSpPr>
            <a:spLocks noGrp="1"/>
          </p:cNvSpPr>
          <p:nvPr>
            <p:ph type="sldNum" sz="quarter" idx="26"/>
          </p:nvPr>
        </p:nvSpPr>
        <p:spPr/>
        <p:txBody>
          <a:bodyPr/>
          <a:lstStyle/>
          <a:p>
            <a:fld id="{4EBCDCBD-78E1-0D41-A999-31B5EBF8E02C}" type="slidenum">
              <a:rPr lang="en-US" smtClean="0"/>
              <a:pPr/>
              <a:t>‹#›</a:t>
            </a:fld>
            <a:endParaRPr lang="en-US" dirty="0"/>
          </a:p>
        </p:txBody>
      </p:sp>
    </p:spTree>
  </p:cSld>
  <p:clrMapOvr>
    <a:masterClrMapping/>
  </p:clrMapOvr>
  <p:extLst>
    <p:ext uri="{DCECCB84-F9BA-43D5-87BE-67443E8EF086}">
      <p15:sldGuideLst xmlns:p15="http://schemas.microsoft.com/office/powerpoint/2012/main"/>
    </p:ext>
  </p:extLs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image" Target="../media/image1.emf"/><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 name="Rectangle 12"/>
          <p:cNvSpPr/>
          <p:nvPr userDrawn="1"/>
        </p:nvSpPr>
        <p:spPr>
          <a:xfrm>
            <a:off x="5819" y="6499798"/>
            <a:ext cx="12192000" cy="35661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rtlCol="0" anchor="ctr"/>
          <a:lstStyle/>
          <a:p>
            <a:pPr algn="ctr"/>
            <a:endParaRPr lang="en-US" dirty="0"/>
          </a:p>
        </p:txBody>
      </p:sp>
      <p:cxnSp>
        <p:nvCxnSpPr>
          <p:cNvPr id="15" name="Straight Connector 14"/>
          <p:cNvCxnSpPr/>
          <p:nvPr userDrawn="1"/>
        </p:nvCxnSpPr>
        <p:spPr>
          <a:xfrm>
            <a:off x="0" y="6500474"/>
            <a:ext cx="12192000"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 name="Title Placeholder 1"/>
          <p:cNvSpPr>
            <a:spLocks noGrp="1"/>
          </p:cNvSpPr>
          <p:nvPr>
            <p:ph type="title"/>
          </p:nvPr>
        </p:nvSpPr>
        <p:spPr>
          <a:xfrm>
            <a:off x="457200" y="419100"/>
            <a:ext cx="11277600" cy="762000"/>
          </a:xfrm>
          <a:prstGeom prst="rect">
            <a:avLst/>
          </a:prstGeom>
        </p:spPr>
        <p:txBody>
          <a:bodyPr vert="horz" lIns="0" tIns="0" rIns="0" bIns="0" rtlCol="0" anchor="t" anchorCtr="0">
            <a:normAutofit/>
          </a:bodyPr>
          <a:lstStyle/>
          <a:p>
            <a:r>
              <a:rPr lang="en-US" dirty="0"/>
              <a:t>Click to add title</a:t>
            </a:r>
          </a:p>
        </p:txBody>
      </p:sp>
      <p:sp>
        <p:nvSpPr>
          <p:cNvPr id="3" name="Text Placeholder 2"/>
          <p:cNvSpPr>
            <a:spLocks noGrp="1"/>
          </p:cNvSpPr>
          <p:nvPr>
            <p:ph type="body" idx="1"/>
          </p:nvPr>
        </p:nvSpPr>
        <p:spPr>
          <a:xfrm>
            <a:off x="952500" y="1181100"/>
            <a:ext cx="10287000" cy="5029200"/>
          </a:xfrm>
          <a:prstGeom prst="rect">
            <a:avLst/>
          </a:prstGeom>
        </p:spPr>
        <p:txBody>
          <a:bodyPr vert="horz" lIns="0" tIns="0" rIns="0" bIns="0" rtlCol="0">
            <a:normAutofit/>
          </a:body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478083" y="6500814"/>
            <a:ext cx="2930327" cy="357186"/>
          </a:xfrm>
          <a:prstGeom prst="rect">
            <a:avLst/>
          </a:prstGeom>
        </p:spPr>
        <p:txBody>
          <a:bodyPr vert="horz" lIns="91440" tIns="0" rIns="91440" bIns="0" rtlCol="0" anchor="ctr"/>
          <a:lstStyle>
            <a:lvl1pPr algn="r">
              <a:defRPr sz="1000">
                <a:solidFill>
                  <a:schemeClr val="bg1">
                    <a:lumMod val="50000"/>
                  </a:schemeClr>
                </a:solidFill>
              </a:defRPr>
            </a:lvl1pPr>
          </a:lstStyle>
          <a:p>
            <a:r>
              <a:rPr lang="en-US"/>
              <a:t>Oct 12-13, 2023</a:t>
            </a:r>
            <a:endParaRPr lang="en-US" dirty="0"/>
          </a:p>
        </p:txBody>
      </p:sp>
      <p:sp>
        <p:nvSpPr>
          <p:cNvPr id="5" name="Footer Placeholder 4"/>
          <p:cNvSpPr>
            <a:spLocks noGrp="1"/>
          </p:cNvSpPr>
          <p:nvPr>
            <p:ph type="ftr" sz="quarter" idx="3"/>
          </p:nvPr>
        </p:nvSpPr>
        <p:spPr>
          <a:xfrm>
            <a:off x="473473" y="6500814"/>
            <a:ext cx="3197406" cy="355600"/>
          </a:xfrm>
          <a:prstGeom prst="rect">
            <a:avLst/>
          </a:prstGeom>
        </p:spPr>
        <p:txBody>
          <a:bodyPr vert="horz" lIns="91440" tIns="0" rIns="91440" bIns="0" rtlCol="0" anchor="ctr"/>
          <a:lstStyle>
            <a:lvl1pPr algn="l">
              <a:defRPr sz="1000">
                <a:solidFill>
                  <a:schemeClr val="bg1">
                    <a:lumMod val="50000"/>
                  </a:schemeClr>
                </a:solidFill>
              </a:defRPr>
            </a:lvl1pPr>
          </a:lstStyle>
          <a:p>
            <a:r>
              <a:rPr lang="en-US"/>
              <a:t>How HAPI Relates to Access and Discoverability</a:t>
            </a:r>
            <a:endParaRPr lang="en-US" dirty="0"/>
          </a:p>
        </p:txBody>
      </p:sp>
      <p:sp>
        <p:nvSpPr>
          <p:cNvPr id="6" name="Slide Number Placeholder 5"/>
          <p:cNvSpPr>
            <a:spLocks noGrp="1"/>
          </p:cNvSpPr>
          <p:nvPr>
            <p:ph type="sldNum" sz="quarter" idx="4"/>
          </p:nvPr>
        </p:nvSpPr>
        <p:spPr>
          <a:xfrm>
            <a:off x="11440302" y="6500474"/>
            <a:ext cx="381000" cy="357526"/>
          </a:xfrm>
          <a:prstGeom prst="rect">
            <a:avLst/>
          </a:prstGeom>
        </p:spPr>
        <p:txBody>
          <a:bodyPr vert="horz" lIns="0" tIns="0" rIns="0" bIns="0" rtlCol="0" anchor="ctr"/>
          <a:lstStyle>
            <a:lvl1pPr algn="ctr">
              <a:defRPr sz="1000" b="1">
                <a:solidFill>
                  <a:schemeClr val="accent2"/>
                </a:solidFill>
              </a:defRPr>
            </a:lvl1pPr>
          </a:lstStyle>
          <a:p>
            <a:fld id="{4EBCDCBD-78E1-0D41-A999-31B5EBF8E02C}" type="slidenum">
              <a:rPr lang="en-US" smtClean="0"/>
              <a:pPr/>
              <a:t>‹#›</a:t>
            </a:fld>
            <a:endParaRPr lang="en-US" dirty="0"/>
          </a:p>
        </p:txBody>
      </p:sp>
      <p:cxnSp>
        <p:nvCxnSpPr>
          <p:cNvPr id="8" name="Straight Connector 7"/>
          <p:cNvCxnSpPr/>
          <p:nvPr userDrawn="1"/>
        </p:nvCxnSpPr>
        <p:spPr>
          <a:xfrm>
            <a:off x="11424239" y="6604000"/>
            <a:ext cx="0" cy="155141"/>
          </a:xfrm>
          <a:prstGeom prst="line">
            <a:avLst/>
          </a:prstGeom>
          <a:ln w="63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pic>
        <p:nvPicPr>
          <p:cNvPr id="11" name="Picture 10"/>
          <p:cNvPicPr>
            <a:picLocks noChangeAspect="1"/>
          </p:cNvPicPr>
          <p:nvPr userDrawn="1"/>
        </p:nvPicPr>
        <p:blipFill>
          <a:blip r:embed="rId37">
            <a:extLst>
              <a:ext uri="{28A0092B-C50C-407E-A947-70E740481C1C}">
                <a14:useLocalDpi xmlns:a14="http://schemas.microsoft.com/office/drawing/2010/main" val="0"/>
              </a:ext>
            </a:extLst>
          </a:blip>
          <a:stretch>
            <a:fillRect/>
          </a:stretch>
        </p:blipFill>
        <p:spPr>
          <a:xfrm>
            <a:off x="123711" y="6566791"/>
            <a:ext cx="210893" cy="226709"/>
          </a:xfrm>
          <a:prstGeom prst="rect">
            <a:avLst/>
          </a:prstGeom>
        </p:spPr>
      </p:pic>
    </p:spTree>
    <p:extLst>
      <p:ext uri="{BB962C8B-B14F-4D97-AF65-F5344CB8AC3E}">
        <p14:creationId xmlns:p14="http://schemas.microsoft.com/office/powerpoint/2010/main" val="92444638"/>
      </p:ext>
    </p:extLst>
  </p:cSld>
  <p:clrMap bg1="lt1" tx1="dk1" bg2="lt2" tx2="dk2" accent1="accent1" accent2="accent2" accent3="accent3" accent4="accent4" accent5="accent5" accent6="accent6" hlink="hlink" folHlink="folHlink"/>
  <p:sldLayoutIdLst>
    <p:sldLayoutId id="2147483692" r:id="rId1"/>
    <p:sldLayoutId id="2147483697" r:id="rId2"/>
    <p:sldLayoutId id="2147483731" r:id="rId3"/>
    <p:sldLayoutId id="2147483701" r:id="rId4"/>
    <p:sldLayoutId id="2147483732" r:id="rId5"/>
    <p:sldLayoutId id="2147483703" r:id="rId6"/>
    <p:sldLayoutId id="2147483733" r:id="rId7"/>
    <p:sldLayoutId id="2147483704" r:id="rId8"/>
    <p:sldLayoutId id="2147483734" r:id="rId9"/>
    <p:sldLayoutId id="2147483730" r:id="rId10"/>
    <p:sldLayoutId id="2147483736" r:id="rId11"/>
    <p:sldLayoutId id="2147483705" r:id="rId12"/>
    <p:sldLayoutId id="2147483735" r:id="rId13"/>
    <p:sldLayoutId id="2147483707" r:id="rId14"/>
    <p:sldLayoutId id="2147483708" r:id="rId15"/>
    <p:sldLayoutId id="2147483709" r:id="rId16"/>
    <p:sldLayoutId id="2147483725" r:id="rId17"/>
    <p:sldLayoutId id="2147483710" r:id="rId18"/>
    <p:sldLayoutId id="2147483711" r:id="rId19"/>
    <p:sldLayoutId id="2147483737" r:id="rId20"/>
    <p:sldLayoutId id="2147483712" r:id="rId21"/>
    <p:sldLayoutId id="2147483713" r:id="rId22"/>
    <p:sldLayoutId id="2147483727" r:id="rId23"/>
    <p:sldLayoutId id="2147483726" r:id="rId24"/>
    <p:sldLayoutId id="2147483719" r:id="rId25"/>
    <p:sldLayoutId id="2147483721" r:id="rId26"/>
    <p:sldLayoutId id="2147483693" r:id="rId27"/>
    <p:sldLayoutId id="2147483722" r:id="rId28"/>
    <p:sldLayoutId id="2147483694" r:id="rId29"/>
    <p:sldLayoutId id="2147483723" r:id="rId30"/>
    <p:sldLayoutId id="2147483695" r:id="rId31"/>
    <p:sldLayoutId id="2147483724" r:id="rId32"/>
    <p:sldLayoutId id="2147483717" r:id="rId33"/>
    <p:sldLayoutId id="2147483720" r:id="rId34"/>
    <p:sldLayoutId id="2147483715" r:id="rId35"/>
  </p:sldLayoutIdLst>
  <p:hf hdr="0"/>
  <p:txStyles>
    <p:titleStyle>
      <a:lvl1pPr algn="l" defTabSz="914400" rtl="0" eaLnBrk="1" latinLnBrk="0" hangingPunct="1">
        <a:lnSpc>
          <a:spcPct val="90000"/>
        </a:lnSpc>
        <a:spcBef>
          <a:spcPct val="0"/>
        </a:spcBef>
        <a:buNone/>
        <a:defRPr sz="3600" b="1" kern="1200" baseline="0">
          <a:solidFill>
            <a:schemeClr val="accent1"/>
          </a:solidFill>
          <a:latin typeface="+mj-lt"/>
          <a:ea typeface="+mj-ea"/>
          <a:cs typeface="+mj-cs"/>
        </a:defRPr>
      </a:lvl1pPr>
    </p:titleStyle>
    <p:bodyStyle>
      <a:lvl1pPr marL="228600" indent="-228600" algn="l" defTabSz="914400" rtl="0" eaLnBrk="1" latinLnBrk="0" hangingPunct="1">
        <a:lnSpc>
          <a:spcPct val="100000"/>
        </a:lnSpc>
        <a:spcBef>
          <a:spcPts val="1000"/>
        </a:spcBef>
        <a:buFont typeface="Arial"/>
        <a:buChar char="•"/>
        <a:defRPr sz="2000" kern="1200">
          <a:solidFill>
            <a:schemeClr val="tx2">
              <a:lumMod val="75000"/>
            </a:schemeClr>
          </a:solidFill>
          <a:latin typeface="+mn-lt"/>
          <a:ea typeface="+mn-ea"/>
          <a:cs typeface="+mn-cs"/>
        </a:defRPr>
      </a:lvl1pPr>
      <a:lvl2pPr marL="693738" indent="-246063" algn="l" defTabSz="914400" rtl="0" eaLnBrk="1" latinLnBrk="0" hangingPunct="1">
        <a:lnSpc>
          <a:spcPct val="100000"/>
        </a:lnSpc>
        <a:spcBef>
          <a:spcPts val="400"/>
        </a:spcBef>
        <a:buFont typeface=".AppleSystemUIFont" charset="-120"/>
        <a:buChar char="-"/>
        <a:tabLst/>
        <a:defRPr sz="1600" kern="1200">
          <a:solidFill>
            <a:schemeClr val="tx2">
              <a:lumMod val="75000"/>
            </a:schemeClr>
          </a:solidFill>
          <a:latin typeface="+mn-lt"/>
          <a:ea typeface="+mn-ea"/>
          <a:cs typeface="+mn-cs"/>
        </a:defRPr>
      </a:lvl2pPr>
      <a:lvl3pPr marL="1150938" indent="-228600" algn="l" defTabSz="914400" rtl="0" eaLnBrk="1" latinLnBrk="0" hangingPunct="1">
        <a:lnSpc>
          <a:spcPct val="100000"/>
        </a:lnSpc>
        <a:spcBef>
          <a:spcPts val="400"/>
        </a:spcBef>
        <a:buSzPct val="80000"/>
        <a:buFont typeface="Wingdings" charset="2"/>
        <a:buChar char="§"/>
        <a:tabLst/>
        <a:defRPr sz="1600" kern="1200">
          <a:solidFill>
            <a:schemeClr val="tx2">
              <a:lumMod val="75000"/>
            </a:schemeClr>
          </a:solidFill>
          <a:latin typeface="+mn-lt"/>
          <a:ea typeface="+mn-ea"/>
          <a:cs typeface="+mn-cs"/>
        </a:defRPr>
      </a:lvl3pPr>
      <a:lvl4pPr marL="1606550" indent="-227013" algn="l" defTabSz="914400" rtl="0" eaLnBrk="1" latinLnBrk="0" hangingPunct="1">
        <a:lnSpc>
          <a:spcPct val="100000"/>
        </a:lnSpc>
        <a:spcBef>
          <a:spcPts val="400"/>
        </a:spcBef>
        <a:buSzPct val="80000"/>
        <a:buFont typeface="Courier New" charset="0"/>
        <a:buChar char="o"/>
        <a:tabLst/>
        <a:defRPr sz="1600" kern="1200">
          <a:solidFill>
            <a:schemeClr val="tx2">
              <a:lumMod val="75000"/>
            </a:schemeClr>
          </a:solidFill>
          <a:latin typeface="+mn-lt"/>
          <a:ea typeface="+mn-ea"/>
          <a:cs typeface="+mn-cs"/>
        </a:defRPr>
      </a:lvl4pPr>
      <a:lvl5pPr marL="2063750" indent="-228600" algn="l" defTabSz="914400" rtl="0" eaLnBrk="1" latinLnBrk="0" hangingPunct="1">
        <a:lnSpc>
          <a:spcPct val="100000"/>
        </a:lnSpc>
        <a:spcBef>
          <a:spcPts val="400"/>
        </a:spcBef>
        <a:buFont typeface="Arial"/>
        <a:buChar char="•"/>
        <a:tabLst/>
        <a:defRPr sz="1600" kern="1200" baseline="0">
          <a:solidFill>
            <a:schemeClr val="tx2">
              <a:lumMod val="75000"/>
            </a:schemeClr>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0" orient="horz" pos="264" userDrawn="1">
          <p15:clr>
            <a:srgbClr val="F26B43"/>
          </p15:clr>
        </p15:guide>
        <p15:guide id="11" pos="288" userDrawn="1">
          <p15:clr>
            <a:srgbClr val="F26B43"/>
          </p15:clr>
        </p15:guide>
        <p15:guide id="12" pos="7392" userDrawn="1">
          <p15:clr>
            <a:srgbClr val="F26B43"/>
          </p15:clr>
        </p15:guide>
        <p15:guide id="13" orient="horz" pos="3912" userDrawn="1">
          <p15:clr>
            <a:srgbClr val="F26B43"/>
          </p15:clr>
        </p15:guide>
        <p15:guide id="14" pos="3840" userDrawn="1">
          <p15:clr>
            <a:srgbClr val="F26B43"/>
          </p15:clr>
        </p15:guide>
        <p15:guide id="16" orient="horz" pos="936" userDrawn="1">
          <p15:clr>
            <a:srgbClr val="F26B43"/>
          </p15:clr>
        </p15:guide>
        <p15:guide id="17" pos="600" userDrawn="1">
          <p15:clr>
            <a:srgbClr val="F26B43"/>
          </p15:clr>
        </p15:guide>
        <p15:guide id="18" pos="7080" userDrawn="1">
          <p15:clr>
            <a:srgbClr val="F26B43"/>
          </p15:clr>
        </p15:guide>
        <p15:guide id="19" pos="4056" userDrawn="1">
          <p15:clr>
            <a:srgbClr val="F26B43"/>
          </p15:clr>
        </p15:guide>
        <p15:guide id="20" pos="3624" userDrawn="1">
          <p15:clr>
            <a:srgbClr val="F26B43"/>
          </p15:clr>
        </p15:guide>
        <p15:guide id="22" orient="horz" pos="744"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18.png"/><Relationship Id="rId4" Type="http://schemas.openxmlformats.org/officeDocument/2006/relationships/image" Target="../media/image17.sv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image" Target="../media/image28.emf"/><Relationship Id="rId1" Type="http://schemas.openxmlformats.org/officeDocument/2006/relationships/slideLayout" Target="../slideLayouts/slideLayout19.xml"/><Relationship Id="rId4" Type="http://schemas.openxmlformats.org/officeDocument/2006/relationships/image" Target="../media/image30.png"/></Relationships>
</file>

<file path=ppt/slides/_rels/slide24.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image" Target="../media/image31.emf"/><Relationship Id="rId1" Type="http://schemas.openxmlformats.org/officeDocument/2006/relationships/slideLayout" Target="../slideLayouts/slideLayout19.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hyperlink" Target="https://ccmc.gsfc.nasa.gov/ungrouped/GM_IM/GM_analysis.php?Pid=12870&amp;Pt=BO&amp;Ps=Cluster-1" TargetMode="External"/><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2.xml"/></Relationships>
</file>

<file path=ppt/slides/_rels/slide31.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2.xml"/></Relationships>
</file>

<file path=ppt/slides/_rels/slide4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19.xml"/><Relationship Id="rId4" Type="http://schemas.openxmlformats.org/officeDocument/2006/relationships/image" Target="../media/image39.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19.png"/><Relationship Id="rId7" Type="http://schemas.openxmlformats.org/officeDocument/2006/relationships/image" Target="../media/image24.png"/><Relationship Id="rId2" Type="http://schemas.openxmlformats.org/officeDocument/2006/relationships/image" Target="../media/image20.png"/><Relationship Id="rId1" Type="http://schemas.openxmlformats.org/officeDocument/2006/relationships/slideLayout" Target="../slideLayouts/slideLayout22.xml"/><Relationship Id="rId6" Type="http://schemas.openxmlformats.org/officeDocument/2006/relationships/image" Target="../media/image23.png"/><Relationship Id="rId5" Type="http://schemas.openxmlformats.org/officeDocument/2006/relationships/image" Target="../media/image22.png"/><Relationship Id="rId10" Type="http://schemas.openxmlformats.org/officeDocument/2006/relationships/image" Target="../media/image27.png"/><Relationship Id="rId4" Type="http://schemas.openxmlformats.org/officeDocument/2006/relationships/image" Target="../media/image21.png"/><Relationship Id="rId9" Type="http://schemas.openxmlformats.org/officeDocument/2006/relationships/image" Target="../media/image26.png"/></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0.png"/><Relationship Id="rId1" Type="http://schemas.openxmlformats.org/officeDocument/2006/relationships/slideLayout" Target="../slideLayouts/slideLayout2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a:xfrm>
            <a:off x="2166730" y="2517567"/>
            <a:ext cx="10025270" cy="1193821"/>
          </a:xfrm>
        </p:spPr>
        <p:txBody>
          <a:bodyPr>
            <a:normAutofit/>
          </a:bodyPr>
          <a:lstStyle/>
          <a:p>
            <a:r>
              <a:rPr lang="en-US" sz="3600" dirty="0"/>
              <a:t>HAPI in the </a:t>
            </a:r>
            <a:r>
              <a:rPr lang="en-US" sz="3600"/>
              <a:t>Access and</a:t>
            </a:r>
            <a:br>
              <a:rPr lang="en-US" sz="3600"/>
            </a:br>
            <a:r>
              <a:rPr lang="en-US" sz="3600"/>
              <a:t>Discovery </a:t>
            </a:r>
            <a:r>
              <a:rPr lang="en-US" sz="3600" dirty="0"/>
              <a:t>Landscape</a:t>
            </a:r>
          </a:p>
        </p:txBody>
      </p:sp>
      <p:sp>
        <p:nvSpPr>
          <p:cNvPr id="7" name="Text Placeholder 6"/>
          <p:cNvSpPr>
            <a:spLocks noGrp="1"/>
          </p:cNvSpPr>
          <p:nvPr>
            <p:ph type="body" sz="quarter" idx="13"/>
          </p:nvPr>
        </p:nvSpPr>
        <p:spPr>
          <a:xfrm>
            <a:off x="2166730" y="3899930"/>
            <a:ext cx="4643295" cy="1755435"/>
          </a:xfrm>
        </p:spPr>
        <p:txBody>
          <a:bodyPr>
            <a:noAutofit/>
          </a:bodyPr>
          <a:lstStyle/>
          <a:p>
            <a:r>
              <a:rPr lang="en-US" sz="1800" dirty="0"/>
              <a:t>Jon Vandegriff, JHU / APL</a:t>
            </a:r>
          </a:p>
          <a:p>
            <a:r>
              <a:rPr lang="en-US" sz="1800" dirty="0"/>
              <a:t>Robert S. Weigel, George Mason University</a:t>
            </a:r>
          </a:p>
          <a:p>
            <a:r>
              <a:rPr lang="en-US" sz="1800" dirty="0"/>
              <a:t>Jeremy </a:t>
            </a:r>
            <a:r>
              <a:rPr lang="en-US" sz="1800" dirty="0" err="1"/>
              <a:t>Faden</a:t>
            </a:r>
            <a:r>
              <a:rPr lang="en-US" sz="1800" dirty="0"/>
              <a:t>, d.b.a. Cottage Systems</a:t>
            </a:r>
          </a:p>
          <a:p>
            <a:r>
              <a:rPr lang="en-US" sz="1800" dirty="0"/>
              <a:t>Sandy Antunes, JHU / APL</a:t>
            </a:r>
          </a:p>
          <a:p>
            <a:r>
              <a:rPr lang="en-US" sz="1800" dirty="0"/>
              <a:t>Robert </a:t>
            </a:r>
            <a:r>
              <a:rPr lang="en-US" sz="1800" dirty="0" err="1"/>
              <a:t>Candey</a:t>
            </a:r>
            <a:r>
              <a:rPr lang="en-US" sz="1800" dirty="0"/>
              <a:t>, GSFC / SPDF</a:t>
            </a:r>
          </a:p>
          <a:p>
            <a:r>
              <a:rPr lang="en-US" sz="1800" dirty="0"/>
              <a:t>Doug Lindholm, LASP</a:t>
            </a:r>
          </a:p>
        </p:txBody>
      </p:sp>
      <p:pic>
        <p:nvPicPr>
          <p:cNvPr id="4" name="Graphic 3">
            <a:extLst>
              <a:ext uri="{FF2B5EF4-FFF2-40B4-BE49-F238E27FC236}">
                <a16:creationId xmlns:a16="http://schemas.microsoft.com/office/drawing/2014/main" id="{D7F8A214-2860-CB20-EFAF-71EC73CFE18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64625" y="1117216"/>
            <a:ext cx="3695700" cy="1409700"/>
          </a:xfrm>
          <a:prstGeom prst="rect">
            <a:avLst/>
          </a:prstGeom>
        </p:spPr>
      </p:pic>
      <p:sp>
        <p:nvSpPr>
          <p:cNvPr id="9" name="TextBox 8">
            <a:extLst>
              <a:ext uri="{FF2B5EF4-FFF2-40B4-BE49-F238E27FC236}">
                <a16:creationId xmlns:a16="http://schemas.microsoft.com/office/drawing/2014/main" id="{BC006A65-4C8A-AD4E-3871-5806FE8BB932}"/>
              </a:ext>
            </a:extLst>
          </p:cNvPr>
          <p:cNvSpPr txBox="1"/>
          <p:nvPr/>
        </p:nvSpPr>
        <p:spPr>
          <a:xfrm>
            <a:off x="1485900" y="5740784"/>
            <a:ext cx="6952421" cy="369332"/>
          </a:xfrm>
          <a:prstGeom prst="rect">
            <a:avLst/>
          </a:prstGeom>
          <a:noFill/>
          <a:ln w="19050">
            <a:noFill/>
          </a:ln>
        </p:spPr>
        <p:txBody>
          <a:bodyPr wrap="square">
            <a:spAutoFit/>
          </a:bodyPr>
          <a:lstStyle/>
          <a:p>
            <a:pPr marL="0" indent="0" algn="ctr">
              <a:buNone/>
            </a:pPr>
            <a:r>
              <a:rPr lang="en-US" sz="1800" b="1" i="1" dirty="0"/>
              <a:t>What if every dataset you wanted to use was easy to access?</a:t>
            </a:r>
          </a:p>
        </p:txBody>
      </p:sp>
      <p:sp>
        <p:nvSpPr>
          <p:cNvPr id="12" name="Slide Number Placeholder 11">
            <a:extLst>
              <a:ext uri="{FF2B5EF4-FFF2-40B4-BE49-F238E27FC236}">
                <a16:creationId xmlns:a16="http://schemas.microsoft.com/office/drawing/2014/main" id="{4B1FE022-1EB1-6C64-AAA6-71F954038A5E}"/>
              </a:ext>
            </a:extLst>
          </p:cNvPr>
          <p:cNvSpPr>
            <a:spLocks noGrp="1"/>
          </p:cNvSpPr>
          <p:nvPr>
            <p:ph type="sldNum" sz="quarter" idx="4294967295"/>
          </p:nvPr>
        </p:nvSpPr>
        <p:spPr>
          <a:xfrm>
            <a:off x="11440302" y="6500474"/>
            <a:ext cx="381000" cy="357526"/>
          </a:xfrm>
        </p:spPr>
        <p:txBody>
          <a:bodyPr/>
          <a:lstStyle/>
          <a:p>
            <a:fld id="{4EBCDCBD-78E1-0D41-A999-31B5EBF8E02C}" type="slidenum">
              <a:rPr lang="en-US" smtClean="0"/>
              <a:pPr/>
              <a:t>1</a:t>
            </a:fld>
            <a:endParaRPr lang="en-US" dirty="0"/>
          </a:p>
        </p:txBody>
      </p:sp>
      <p:pic>
        <p:nvPicPr>
          <p:cNvPr id="3" name="Picture 2">
            <a:extLst>
              <a:ext uri="{FF2B5EF4-FFF2-40B4-BE49-F238E27FC236}">
                <a16:creationId xmlns:a16="http://schemas.microsoft.com/office/drawing/2014/main" id="{929D32A0-BC8B-1DB8-CB5E-8D88632ACE00}"/>
              </a:ext>
            </a:extLst>
          </p:cNvPr>
          <p:cNvPicPr>
            <a:picLocks noChangeAspect="1"/>
          </p:cNvPicPr>
          <p:nvPr/>
        </p:nvPicPr>
        <p:blipFill>
          <a:blip r:embed="rId5"/>
          <a:stretch>
            <a:fillRect/>
          </a:stretch>
        </p:blipFill>
        <p:spPr>
          <a:xfrm>
            <a:off x="9463087" y="0"/>
            <a:ext cx="2728913" cy="6858000"/>
          </a:xfrm>
          <a:prstGeom prst="rect">
            <a:avLst/>
          </a:prstGeom>
        </p:spPr>
      </p:pic>
    </p:spTree>
    <p:extLst>
      <p:ext uri="{BB962C8B-B14F-4D97-AF65-F5344CB8AC3E}">
        <p14:creationId xmlns:p14="http://schemas.microsoft.com/office/powerpoint/2010/main" val="150735855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Outline</a:t>
            </a:r>
          </a:p>
        </p:txBody>
      </p:sp>
      <p:sp>
        <p:nvSpPr>
          <p:cNvPr id="3" name="Content Placeholder 2"/>
          <p:cNvSpPr>
            <a:spLocks noGrp="1"/>
          </p:cNvSpPr>
          <p:nvPr>
            <p:ph sz="quarter" idx="13"/>
          </p:nvPr>
        </p:nvSpPr>
        <p:spPr>
          <a:xfrm>
            <a:off x="952500" y="1181100"/>
            <a:ext cx="9772472" cy="5029200"/>
          </a:xfrm>
        </p:spPr>
        <p:txBody>
          <a:bodyPr>
            <a:normAutofit/>
          </a:bodyPr>
          <a:lstStyle/>
          <a:p>
            <a:pPr marL="0" indent="0">
              <a:buNone/>
            </a:pPr>
            <a:r>
              <a:rPr lang="en-US" b="1" dirty="0">
                <a:solidFill>
                  <a:schemeClr val="bg2">
                    <a:lumMod val="75000"/>
                  </a:schemeClr>
                </a:solidFill>
              </a:rPr>
              <a:t>Review of What is HAPI? </a:t>
            </a:r>
            <a:r>
              <a:rPr lang="en-US" sz="1600" i="1" dirty="0">
                <a:solidFill>
                  <a:schemeClr val="bg2">
                    <a:lumMod val="75000"/>
                  </a:schemeClr>
                </a:solidFill>
              </a:rPr>
              <a:t>(review, if needed</a:t>
            </a:r>
            <a:r>
              <a:rPr lang="en-US" sz="1600" i="1" dirty="0">
                <a:solidFill>
                  <a:schemeClr val="bg2">
                    <a:lumMod val="75000"/>
                  </a:schemeClr>
                </a:solidFill>
                <a:sym typeface="Wingdings" pitchFamily="2" charset="2"/>
              </a:rPr>
              <a:t>)</a:t>
            </a:r>
            <a:endParaRPr lang="en-US" sz="1600" i="1" dirty="0">
              <a:solidFill>
                <a:schemeClr val="bg2">
                  <a:lumMod val="75000"/>
                </a:schemeClr>
              </a:solidFill>
            </a:endParaRPr>
          </a:p>
          <a:p>
            <a:pPr lvl="1">
              <a:buFont typeface="Arial" panose="020B0604020202020204" pitchFamily="34" charset="0"/>
              <a:buChar char="•"/>
            </a:pPr>
            <a:r>
              <a:rPr lang="en-US" sz="1800" dirty="0">
                <a:solidFill>
                  <a:schemeClr val="bg2">
                    <a:lumMod val="75000"/>
                  </a:schemeClr>
                </a:solidFill>
              </a:rPr>
              <a:t>Different aspects of HAPI within a data system</a:t>
            </a:r>
          </a:p>
          <a:p>
            <a:pPr lvl="1">
              <a:buFont typeface="Arial" panose="020B0604020202020204" pitchFamily="34" charset="0"/>
              <a:buChar char="•"/>
            </a:pPr>
            <a:r>
              <a:rPr lang="en-US" sz="1800" dirty="0">
                <a:solidFill>
                  <a:schemeClr val="bg2">
                    <a:lumMod val="75000"/>
                  </a:schemeClr>
                </a:solidFill>
              </a:rPr>
              <a:t>HAPI reduces data wrangling</a:t>
            </a:r>
          </a:p>
          <a:p>
            <a:pPr lvl="1">
              <a:buFont typeface="Arial" panose="020B0604020202020204" pitchFamily="34" charset="0"/>
              <a:buChar char="•"/>
            </a:pPr>
            <a:r>
              <a:rPr lang="en-US" sz="1800" dirty="0"/>
              <a:t>HAPI as “HTTP for data”</a:t>
            </a:r>
          </a:p>
          <a:p>
            <a:pPr marL="0" indent="0">
              <a:buNone/>
            </a:pPr>
            <a:endParaRPr lang="en-US" dirty="0">
              <a:solidFill>
                <a:schemeClr val="bg2">
                  <a:lumMod val="75000"/>
                </a:schemeClr>
              </a:solidFill>
            </a:endParaRPr>
          </a:p>
          <a:p>
            <a:pPr marL="0" indent="0">
              <a:buNone/>
            </a:pPr>
            <a:r>
              <a:rPr lang="en-US" b="1" dirty="0">
                <a:solidFill>
                  <a:schemeClr val="bg2">
                    <a:lumMod val="75000"/>
                  </a:schemeClr>
                </a:solidFill>
              </a:rPr>
              <a:t>Update on HAPI adoption</a:t>
            </a:r>
          </a:p>
          <a:p>
            <a:pPr marL="0" indent="0">
              <a:buNone/>
            </a:pPr>
            <a:endParaRPr lang="en-US" dirty="0">
              <a:solidFill>
                <a:schemeClr val="bg2">
                  <a:lumMod val="75000"/>
                </a:schemeClr>
              </a:solidFill>
            </a:endParaRPr>
          </a:p>
          <a:p>
            <a:pPr marL="0" indent="0">
              <a:buNone/>
            </a:pPr>
            <a:r>
              <a:rPr lang="en-US" b="1" dirty="0">
                <a:solidFill>
                  <a:schemeClr val="bg2">
                    <a:lumMod val="75000"/>
                  </a:schemeClr>
                </a:solidFill>
              </a:rPr>
              <a:t>HAPI efforts in development</a:t>
            </a:r>
          </a:p>
          <a:p>
            <a:pPr marL="0" indent="0">
              <a:buNone/>
            </a:pPr>
            <a:endParaRPr lang="en-US" dirty="0">
              <a:solidFill>
                <a:schemeClr val="bg2">
                  <a:lumMod val="75000"/>
                </a:schemeClr>
              </a:solidFill>
            </a:endParaRPr>
          </a:p>
          <a:p>
            <a:pPr marL="0" indent="0">
              <a:buNone/>
            </a:pPr>
            <a:r>
              <a:rPr lang="en-US" b="1" dirty="0">
                <a:solidFill>
                  <a:schemeClr val="bg2">
                    <a:lumMod val="75000"/>
                  </a:schemeClr>
                </a:solidFill>
              </a:rPr>
              <a:t>Leveraging HAPI and SPASE together</a:t>
            </a:r>
          </a:p>
        </p:txBody>
      </p:sp>
      <p:sp>
        <p:nvSpPr>
          <p:cNvPr id="6" name="Slide Number Placeholder 5"/>
          <p:cNvSpPr>
            <a:spLocks noGrp="1"/>
          </p:cNvSpPr>
          <p:nvPr>
            <p:ph type="sldNum" sz="quarter" idx="16"/>
          </p:nvPr>
        </p:nvSpPr>
        <p:spPr/>
        <p:txBody>
          <a:bodyPr/>
          <a:lstStyle/>
          <a:p>
            <a:fld id="{4EBCDCBD-78E1-0D41-A999-31B5EBF8E02C}" type="slidenum">
              <a:rPr lang="en-US" smtClean="0"/>
              <a:pPr/>
              <a:t>10</a:t>
            </a:fld>
            <a:endParaRPr lang="en-US" dirty="0"/>
          </a:p>
        </p:txBody>
      </p:sp>
      <p:sp>
        <p:nvSpPr>
          <p:cNvPr id="7" name="Date Placeholder 6">
            <a:extLst>
              <a:ext uri="{FF2B5EF4-FFF2-40B4-BE49-F238E27FC236}">
                <a16:creationId xmlns:a16="http://schemas.microsoft.com/office/drawing/2014/main" id="{C4134CE0-3E29-9D4A-90EA-F6CC9C91AD35}"/>
              </a:ext>
            </a:extLst>
          </p:cNvPr>
          <p:cNvSpPr>
            <a:spLocks noGrp="1"/>
          </p:cNvSpPr>
          <p:nvPr>
            <p:ph type="dt" sz="half" idx="14"/>
          </p:nvPr>
        </p:nvSpPr>
        <p:spPr/>
        <p:txBody>
          <a:bodyPr/>
          <a:lstStyle/>
          <a:p>
            <a:r>
              <a:rPr lang="en-US"/>
              <a:t>Oct 12-13, 2023</a:t>
            </a:r>
            <a:endParaRPr lang="en-US" dirty="0"/>
          </a:p>
        </p:txBody>
      </p:sp>
      <p:sp>
        <p:nvSpPr>
          <p:cNvPr id="8" name="Footer Placeholder 7">
            <a:extLst>
              <a:ext uri="{FF2B5EF4-FFF2-40B4-BE49-F238E27FC236}">
                <a16:creationId xmlns:a16="http://schemas.microsoft.com/office/drawing/2014/main" id="{02666E82-DBA5-17AC-E377-4FF64C33BE05}"/>
              </a:ext>
            </a:extLst>
          </p:cNvPr>
          <p:cNvSpPr>
            <a:spLocks noGrp="1"/>
          </p:cNvSpPr>
          <p:nvPr>
            <p:ph type="ftr" sz="quarter" idx="15"/>
          </p:nvPr>
        </p:nvSpPr>
        <p:spPr/>
        <p:txBody>
          <a:bodyPr/>
          <a:lstStyle/>
          <a:p>
            <a:r>
              <a:rPr lang="en-US"/>
              <a:t>How HAPI Relates to Access and Discoverability</a:t>
            </a:r>
            <a:endParaRPr lang="en-US" dirty="0"/>
          </a:p>
        </p:txBody>
      </p:sp>
    </p:spTree>
    <p:extLst>
      <p:ext uri="{BB962C8B-B14F-4D97-AF65-F5344CB8AC3E}">
        <p14:creationId xmlns:p14="http://schemas.microsoft.com/office/powerpoint/2010/main" val="113841142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8F4BA7-E54F-9068-D9BE-24AB5A20D80B}"/>
              </a:ext>
            </a:extLst>
          </p:cNvPr>
          <p:cNvSpPr>
            <a:spLocks noGrp="1"/>
          </p:cNvSpPr>
          <p:nvPr>
            <p:ph type="title"/>
          </p:nvPr>
        </p:nvSpPr>
        <p:spPr>
          <a:xfrm>
            <a:off x="457200" y="235761"/>
            <a:ext cx="11277600" cy="762000"/>
          </a:xfrm>
        </p:spPr>
        <p:txBody>
          <a:bodyPr>
            <a:normAutofit fontScale="90000"/>
          </a:bodyPr>
          <a:lstStyle/>
          <a:p>
            <a:r>
              <a:rPr lang="en-US" dirty="0"/>
              <a:t>HAPI defines 5 URL endpoints every server must have</a:t>
            </a:r>
          </a:p>
        </p:txBody>
      </p:sp>
      <p:sp>
        <p:nvSpPr>
          <p:cNvPr id="5" name="Slide Number Placeholder 4">
            <a:extLst>
              <a:ext uri="{FF2B5EF4-FFF2-40B4-BE49-F238E27FC236}">
                <a16:creationId xmlns:a16="http://schemas.microsoft.com/office/drawing/2014/main" id="{AD8DA532-F199-3316-7706-26C8EE6AB885}"/>
              </a:ext>
            </a:extLst>
          </p:cNvPr>
          <p:cNvSpPr>
            <a:spLocks noGrp="1"/>
          </p:cNvSpPr>
          <p:nvPr>
            <p:ph type="sldNum" sz="quarter" idx="12"/>
          </p:nvPr>
        </p:nvSpPr>
        <p:spPr/>
        <p:txBody>
          <a:bodyPr/>
          <a:lstStyle/>
          <a:p>
            <a:fld id="{4EBCDCBD-78E1-0D41-A999-31B5EBF8E02C}" type="slidenum">
              <a:rPr lang="en-US" smtClean="0"/>
              <a:pPr/>
              <a:t>11</a:t>
            </a:fld>
            <a:endParaRPr lang="en-US" dirty="0"/>
          </a:p>
        </p:txBody>
      </p:sp>
      <p:sp>
        <p:nvSpPr>
          <p:cNvPr id="7" name="Content Placeholder 2">
            <a:extLst>
              <a:ext uri="{FF2B5EF4-FFF2-40B4-BE49-F238E27FC236}">
                <a16:creationId xmlns:a16="http://schemas.microsoft.com/office/drawing/2014/main" id="{F55C4C07-9C8E-E1BC-F45E-2C2A57325515}"/>
              </a:ext>
            </a:extLst>
          </p:cNvPr>
          <p:cNvSpPr txBox="1">
            <a:spLocks/>
          </p:cNvSpPr>
          <p:nvPr/>
        </p:nvSpPr>
        <p:spPr>
          <a:xfrm>
            <a:off x="1170803" y="1520708"/>
            <a:ext cx="8597900" cy="4809398"/>
          </a:xfrm>
          <a:prstGeom prst="rect">
            <a:avLst/>
          </a:prstGeom>
        </p:spPr>
        <p:txBody>
          <a:bodyPr>
            <a:normAutofit lnSpcReduction="10000"/>
          </a:bodyPr>
          <a:lstStyle>
            <a:lvl1pPr marL="228600" marR="0" indent="-228600" algn="l" defTabSz="914400" rtl="0" eaLnBrk="1" fontAlgn="auto" latinLnBrk="0" hangingPunct="1">
              <a:lnSpc>
                <a:spcPct val="100000"/>
              </a:lnSpc>
              <a:spcBef>
                <a:spcPts val="1000"/>
              </a:spcBef>
              <a:spcAft>
                <a:spcPts val="0"/>
              </a:spcAft>
              <a:buClrTx/>
              <a:buSzTx/>
              <a:buFont typeface="Arial"/>
              <a:buChar char="•"/>
              <a:tabLst/>
              <a:defRPr sz="2000" kern="1200">
                <a:solidFill>
                  <a:schemeClr val="bg1"/>
                </a:solidFill>
                <a:latin typeface="+mn-lt"/>
                <a:ea typeface="+mn-ea"/>
                <a:cs typeface="+mn-cs"/>
              </a:defRPr>
            </a:lvl1pPr>
            <a:lvl2pPr marL="693738" marR="0" indent="-246063" algn="l" defTabSz="914400" rtl="0" eaLnBrk="1" fontAlgn="auto" latinLnBrk="0" hangingPunct="1">
              <a:lnSpc>
                <a:spcPct val="100000"/>
              </a:lnSpc>
              <a:spcBef>
                <a:spcPts val="400"/>
              </a:spcBef>
              <a:spcAft>
                <a:spcPts val="0"/>
              </a:spcAft>
              <a:buClrTx/>
              <a:buSzTx/>
              <a:buFont typeface=".AppleSystemUIFont" charset="-120"/>
              <a:buChar char="-"/>
              <a:tabLst/>
              <a:defRPr sz="1600" kern="1200">
                <a:solidFill>
                  <a:schemeClr val="bg1"/>
                </a:solidFill>
                <a:latin typeface="+mn-lt"/>
                <a:ea typeface="+mn-ea"/>
                <a:cs typeface="+mn-cs"/>
              </a:defRPr>
            </a:lvl2pPr>
            <a:lvl3pPr marL="1150938" marR="0" indent="-228600" algn="l" defTabSz="914400" rtl="0" eaLnBrk="1" fontAlgn="auto" latinLnBrk="0" hangingPunct="1">
              <a:lnSpc>
                <a:spcPct val="100000"/>
              </a:lnSpc>
              <a:spcBef>
                <a:spcPts val="400"/>
              </a:spcBef>
              <a:spcAft>
                <a:spcPts val="0"/>
              </a:spcAft>
              <a:buClrTx/>
              <a:buSzPct val="80000"/>
              <a:buFont typeface="Wingdings" charset="2"/>
              <a:buChar char="§"/>
              <a:tabLst/>
              <a:defRPr sz="1600" kern="1200">
                <a:solidFill>
                  <a:schemeClr val="bg1"/>
                </a:solidFill>
                <a:latin typeface="+mn-lt"/>
                <a:ea typeface="+mn-ea"/>
                <a:cs typeface="+mn-cs"/>
              </a:defRPr>
            </a:lvl3pPr>
            <a:lvl4pPr marL="1606550" marR="0" indent="-227013" algn="l" defTabSz="914400" rtl="0" eaLnBrk="1" fontAlgn="auto" latinLnBrk="0" hangingPunct="1">
              <a:lnSpc>
                <a:spcPct val="100000"/>
              </a:lnSpc>
              <a:spcBef>
                <a:spcPts val="400"/>
              </a:spcBef>
              <a:spcAft>
                <a:spcPts val="0"/>
              </a:spcAft>
              <a:buClrTx/>
              <a:buSzPct val="80000"/>
              <a:buFont typeface="Courier New" charset="0"/>
              <a:buChar char="o"/>
              <a:tabLst/>
              <a:defRPr sz="1600" kern="1200">
                <a:solidFill>
                  <a:schemeClr val="bg1"/>
                </a:solidFill>
                <a:latin typeface="+mn-lt"/>
                <a:ea typeface="+mn-ea"/>
                <a:cs typeface="+mn-cs"/>
              </a:defRPr>
            </a:lvl4pPr>
            <a:lvl5pPr marL="2063750" marR="0" indent="-228600" algn="l" defTabSz="914400" rtl="0" eaLnBrk="1" fontAlgn="auto" latinLnBrk="0" hangingPunct="1">
              <a:lnSpc>
                <a:spcPct val="100000"/>
              </a:lnSpc>
              <a:spcBef>
                <a:spcPts val="400"/>
              </a:spcBef>
              <a:spcAft>
                <a:spcPts val="0"/>
              </a:spcAft>
              <a:buClrTx/>
              <a:buSzTx/>
              <a:buFont typeface="Arial"/>
              <a:buChar char="•"/>
              <a:tabLst/>
              <a:defRPr sz="1600" kern="1200" baseline="0">
                <a:solidFill>
                  <a:schemeClr val="bg1"/>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a:lstStyle>
          <a:p>
            <a:r>
              <a:rPr lang="en-US" dirty="0">
                <a:solidFill>
                  <a:schemeClr val="tx1"/>
                </a:solidFill>
                <a:latin typeface="Courier"/>
                <a:cs typeface="Courier"/>
              </a:rPr>
              <a:t>http://</a:t>
            </a:r>
            <a:r>
              <a:rPr lang="en-US" dirty="0" err="1">
                <a:solidFill>
                  <a:schemeClr val="tx1"/>
                </a:solidFill>
                <a:latin typeface="Courier"/>
                <a:cs typeface="Courier"/>
              </a:rPr>
              <a:t>example.com</a:t>
            </a:r>
            <a:r>
              <a:rPr lang="en-US" dirty="0">
                <a:solidFill>
                  <a:schemeClr val="tx1"/>
                </a:solidFill>
                <a:latin typeface="Courier"/>
                <a:cs typeface="Courier"/>
              </a:rPr>
              <a:t>/</a:t>
            </a:r>
            <a:r>
              <a:rPr lang="en-US" b="1" dirty="0" err="1">
                <a:solidFill>
                  <a:schemeClr val="tx1"/>
                </a:solidFill>
                <a:latin typeface="Courier"/>
                <a:cs typeface="Courier"/>
              </a:rPr>
              <a:t>hapi</a:t>
            </a:r>
            <a:r>
              <a:rPr lang="en-US" dirty="0">
                <a:solidFill>
                  <a:schemeClr val="tx1"/>
                </a:solidFill>
                <a:latin typeface="Courier"/>
                <a:cs typeface="Courier"/>
              </a:rPr>
              <a:t>/</a:t>
            </a:r>
            <a:r>
              <a:rPr lang="en-US" b="1" dirty="0">
                <a:solidFill>
                  <a:schemeClr val="accent5">
                    <a:lumMod val="75000"/>
                  </a:schemeClr>
                </a:solidFill>
                <a:latin typeface="Courier"/>
                <a:cs typeface="Courier"/>
              </a:rPr>
              <a:t>about</a:t>
            </a:r>
          </a:p>
          <a:p>
            <a:endParaRPr lang="en-US" dirty="0">
              <a:solidFill>
                <a:schemeClr val="tx1"/>
              </a:solidFill>
              <a:latin typeface="Courier"/>
              <a:cs typeface="Courier"/>
            </a:endParaRPr>
          </a:p>
          <a:p>
            <a:r>
              <a:rPr lang="en-US" dirty="0">
                <a:solidFill>
                  <a:schemeClr val="tx1"/>
                </a:solidFill>
                <a:latin typeface="Courier"/>
                <a:cs typeface="Courier"/>
              </a:rPr>
              <a:t>http://</a:t>
            </a:r>
            <a:r>
              <a:rPr lang="en-US" dirty="0" err="1">
                <a:solidFill>
                  <a:schemeClr val="tx1"/>
                </a:solidFill>
                <a:latin typeface="Courier"/>
                <a:cs typeface="Courier"/>
              </a:rPr>
              <a:t>example.com</a:t>
            </a:r>
            <a:r>
              <a:rPr lang="en-US" dirty="0">
                <a:solidFill>
                  <a:schemeClr val="tx1"/>
                </a:solidFill>
                <a:latin typeface="Courier"/>
                <a:cs typeface="Courier"/>
              </a:rPr>
              <a:t>/</a:t>
            </a:r>
            <a:r>
              <a:rPr lang="en-US" b="1" dirty="0" err="1">
                <a:solidFill>
                  <a:schemeClr val="tx1"/>
                </a:solidFill>
                <a:latin typeface="Courier"/>
                <a:cs typeface="Courier"/>
              </a:rPr>
              <a:t>hapi</a:t>
            </a:r>
            <a:r>
              <a:rPr lang="en-US" dirty="0">
                <a:solidFill>
                  <a:schemeClr val="tx1"/>
                </a:solidFill>
                <a:latin typeface="Courier"/>
                <a:cs typeface="Courier"/>
              </a:rPr>
              <a:t>/</a:t>
            </a:r>
            <a:r>
              <a:rPr lang="en-US" b="1" dirty="0">
                <a:solidFill>
                  <a:schemeClr val="accent5">
                    <a:lumMod val="75000"/>
                  </a:schemeClr>
                </a:solidFill>
                <a:latin typeface="Courier"/>
                <a:cs typeface="Courier"/>
              </a:rPr>
              <a:t>capabilities</a:t>
            </a:r>
          </a:p>
          <a:p>
            <a:pPr lvl="2"/>
            <a:r>
              <a:rPr lang="en-US" dirty="0">
                <a:solidFill>
                  <a:schemeClr val="tx1"/>
                </a:solidFill>
              </a:rPr>
              <a:t>describes options implemented by the server</a:t>
            </a:r>
          </a:p>
          <a:p>
            <a:endParaRPr lang="en-US" dirty="0">
              <a:solidFill>
                <a:schemeClr val="tx1"/>
              </a:solidFill>
              <a:latin typeface="Courier"/>
              <a:cs typeface="Courier"/>
            </a:endParaRPr>
          </a:p>
          <a:p>
            <a:r>
              <a:rPr lang="en-US" dirty="0">
                <a:solidFill>
                  <a:schemeClr val="tx1"/>
                </a:solidFill>
                <a:latin typeface="Courier"/>
                <a:cs typeface="Courier"/>
              </a:rPr>
              <a:t>http://</a:t>
            </a:r>
            <a:r>
              <a:rPr lang="en-US" dirty="0" err="1">
                <a:solidFill>
                  <a:schemeClr val="tx1"/>
                </a:solidFill>
                <a:latin typeface="Courier"/>
                <a:cs typeface="Courier"/>
              </a:rPr>
              <a:t>example.com</a:t>
            </a:r>
            <a:r>
              <a:rPr lang="en-US" dirty="0">
                <a:solidFill>
                  <a:schemeClr val="tx1"/>
                </a:solidFill>
                <a:latin typeface="Courier"/>
                <a:cs typeface="Courier"/>
              </a:rPr>
              <a:t>/</a:t>
            </a:r>
            <a:r>
              <a:rPr lang="en-US" b="1" dirty="0" err="1">
                <a:solidFill>
                  <a:schemeClr val="tx1"/>
                </a:solidFill>
                <a:latin typeface="Courier"/>
                <a:cs typeface="Courier"/>
              </a:rPr>
              <a:t>hapi</a:t>
            </a:r>
            <a:r>
              <a:rPr lang="en-US" dirty="0">
                <a:solidFill>
                  <a:schemeClr val="tx1"/>
                </a:solidFill>
                <a:latin typeface="Courier"/>
                <a:cs typeface="Courier"/>
              </a:rPr>
              <a:t>/</a:t>
            </a:r>
            <a:r>
              <a:rPr lang="en-US" b="1" dirty="0">
                <a:solidFill>
                  <a:schemeClr val="accent5">
                    <a:lumMod val="75000"/>
                  </a:schemeClr>
                </a:solidFill>
                <a:latin typeface="Courier"/>
                <a:cs typeface="Courier"/>
              </a:rPr>
              <a:t>catalog</a:t>
            </a:r>
          </a:p>
          <a:p>
            <a:pPr lvl="2"/>
            <a:r>
              <a:rPr lang="en-US" dirty="0">
                <a:solidFill>
                  <a:schemeClr val="tx1"/>
                </a:solidFill>
              </a:rPr>
              <a:t>list of datasets at the server</a:t>
            </a:r>
          </a:p>
          <a:p>
            <a:endParaRPr lang="en-US" dirty="0">
              <a:solidFill>
                <a:schemeClr val="tx1"/>
              </a:solidFill>
              <a:latin typeface="Courier"/>
              <a:cs typeface="Courier"/>
            </a:endParaRPr>
          </a:p>
          <a:p>
            <a:r>
              <a:rPr lang="en-US" dirty="0">
                <a:solidFill>
                  <a:schemeClr val="tx1"/>
                </a:solidFill>
                <a:latin typeface="Courier"/>
                <a:cs typeface="Courier"/>
              </a:rPr>
              <a:t>http://</a:t>
            </a:r>
            <a:r>
              <a:rPr lang="en-US" dirty="0" err="1">
                <a:solidFill>
                  <a:schemeClr val="tx1"/>
                </a:solidFill>
                <a:latin typeface="Courier"/>
                <a:cs typeface="Courier"/>
              </a:rPr>
              <a:t>example.com</a:t>
            </a:r>
            <a:r>
              <a:rPr lang="en-US" dirty="0">
                <a:solidFill>
                  <a:schemeClr val="tx1"/>
                </a:solidFill>
                <a:latin typeface="Courier"/>
                <a:cs typeface="Courier"/>
              </a:rPr>
              <a:t>/</a:t>
            </a:r>
            <a:r>
              <a:rPr lang="en-US" b="1" dirty="0" err="1">
                <a:solidFill>
                  <a:schemeClr val="tx1"/>
                </a:solidFill>
                <a:latin typeface="Courier"/>
                <a:cs typeface="Courier"/>
              </a:rPr>
              <a:t>hapi</a:t>
            </a:r>
            <a:r>
              <a:rPr lang="en-US" dirty="0">
                <a:solidFill>
                  <a:schemeClr val="tx1"/>
                </a:solidFill>
                <a:latin typeface="Courier"/>
                <a:cs typeface="Courier"/>
              </a:rPr>
              <a:t>/</a:t>
            </a:r>
            <a:r>
              <a:rPr lang="en-US" b="1" dirty="0">
                <a:solidFill>
                  <a:schemeClr val="accent5">
                    <a:lumMod val="75000"/>
                  </a:schemeClr>
                </a:solidFill>
                <a:latin typeface="Courier"/>
                <a:cs typeface="Courier"/>
              </a:rPr>
              <a:t>info</a:t>
            </a:r>
          </a:p>
          <a:p>
            <a:pPr lvl="2"/>
            <a:r>
              <a:rPr lang="en-US" dirty="0">
                <a:solidFill>
                  <a:schemeClr val="tx1"/>
                </a:solidFill>
              </a:rPr>
              <a:t>show metadata for one dataset at a time (basically a data header)</a:t>
            </a:r>
          </a:p>
          <a:p>
            <a:endParaRPr lang="en-US" dirty="0">
              <a:solidFill>
                <a:schemeClr val="tx1"/>
              </a:solidFill>
              <a:latin typeface="Courier"/>
              <a:cs typeface="Courier"/>
            </a:endParaRPr>
          </a:p>
          <a:p>
            <a:r>
              <a:rPr lang="en-US" dirty="0">
                <a:solidFill>
                  <a:schemeClr val="tx1"/>
                </a:solidFill>
                <a:latin typeface="Courier"/>
                <a:cs typeface="Courier"/>
              </a:rPr>
              <a:t>http://</a:t>
            </a:r>
            <a:r>
              <a:rPr lang="en-US" dirty="0" err="1">
                <a:solidFill>
                  <a:schemeClr val="tx1"/>
                </a:solidFill>
                <a:latin typeface="Courier"/>
                <a:cs typeface="Courier"/>
              </a:rPr>
              <a:t>example.com</a:t>
            </a:r>
            <a:r>
              <a:rPr lang="en-US" dirty="0">
                <a:solidFill>
                  <a:schemeClr val="tx1"/>
                </a:solidFill>
                <a:latin typeface="Courier"/>
                <a:cs typeface="Courier"/>
              </a:rPr>
              <a:t>/</a:t>
            </a:r>
            <a:r>
              <a:rPr lang="en-US" b="1" dirty="0" err="1">
                <a:solidFill>
                  <a:schemeClr val="tx1"/>
                </a:solidFill>
                <a:latin typeface="Courier"/>
                <a:cs typeface="Courier"/>
              </a:rPr>
              <a:t>hapi</a:t>
            </a:r>
            <a:r>
              <a:rPr lang="en-US" dirty="0">
                <a:solidFill>
                  <a:schemeClr val="tx1"/>
                </a:solidFill>
                <a:latin typeface="Courier"/>
                <a:cs typeface="Courier"/>
              </a:rPr>
              <a:t>/</a:t>
            </a:r>
            <a:r>
              <a:rPr lang="en-US" b="1" dirty="0">
                <a:solidFill>
                  <a:schemeClr val="accent5">
                    <a:lumMod val="75000"/>
                  </a:schemeClr>
                </a:solidFill>
                <a:latin typeface="Courier"/>
                <a:cs typeface="Courier"/>
              </a:rPr>
              <a:t>data</a:t>
            </a:r>
          </a:p>
          <a:p>
            <a:pPr lvl="2"/>
            <a:r>
              <a:rPr lang="en-US" dirty="0">
                <a:solidFill>
                  <a:schemeClr val="tx1"/>
                </a:solidFill>
              </a:rPr>
              <a:t>retrieve a stream of data content for one dataset over a specific time range</a:t>
            </a:r>
          </a:p>
          <a:p>
            <a:endParaRPr lang="en-US" dirty="0">
              <a:solidFill>
                <a:schemeClr val="tx1"/>
              </a:solidFill>
            </a:endParaRPr>
          </a:p>
        </p:txBody>
      </p:sp>
      <p:sp>
        <p:nvSpPr>
          <p:cNvPr id="9" name="TextBox 8">
            <a:extLst>
              <a:ext uri="{FF2B5EF4-FFF2-40B4-BE49-F238E27FC236}">
                <a16:creationId xmlns:a16="http://schemas.microsoft.com/office/drawing/2014/main" id="{644B834D-A02F-B88C-93A0-6982F6A407E6}"/>
              </a:ext>
            </a:extLst>
          </p:cNvPr>
          <p:cNvSpPr txBox="1"/>
          <p:nvPr/>
        </p:nvSpPr>
        <p:spPr>
          <a:xfrm>
            <a:off x="481913" y="877330"/>
            <a:ext cx="8579400" cy="461665"/>
          </a:xfrm>
          <a:prstGeom prst="rect">
            <a:avLst/>
          </a:prstGeom>
          <a:noFill/>
          <a:ln w="19050">
            <a:noFill/>
          </a:ln>
        </p:spPr>
        <p:txBody>
          <a:bodyPr wrap="none" rtlCol="0">
            <a:spAutoFit/>
          </a:bodyPr>
          <a:lstStyle/>
          <a:p>
            <a:r>
              <a:rPr lang="en-US" sz="2400" dirty="0"/>
              <a:t>Endpoints must be directly below a URL that ends with ‘</a:t>
            </a:r>
            <a:r>
              <a:rPr lang="en-US" sz="2400" b="1" dirty="0" err="1">
                <a:latin typeface="Courier"/>
                <a:cs typeface="Courier"/>
              </a:rPr>
              <a:t>hapi</a:t>
            </a:r>
            <a:r>
              <a:rPr lang="en-US" sz="2400" dirty="0"/>
              <a:t>’</a:t>
            </a:r>
          </a:p>
        </p:txBody>
      </p:sp>
      <p:sp>
        <p:nvSpPr>
          <p:cNvPr id="8" name="Date Placeholder 7">
            <a:extLst>
              <a:ext uri="{FF2B5EF4-FFF2-40B4-BE49-F238E27FC236}">
                <a16:creationId xmlns:a16="http://schemas.microsoft.com/office/drawing/2014/main" id="{C6613874-36E7-D5D0-6856-F4D5BE53BFED}"/>
              </a:ext>
            </a:extLst>
          </p:cNvPr>
          <p:cNvSpPr>
            <a:spLocks noGrp="1"/>
          </p:cNvSpPr>
          <p:nvPr>
            <p:ph type="dt" sz="half" idx="10"/>
          </p:nvPr>
        </p:nvSpPr>
        <p:spPr/>
        <p:txBody>
          <a:bodyPr/>
          <a:lstStyle/>
          <a:p>
            <a:r>
              <a:rPr lang="en-US"/>
              <a:t>Oct 12-13, 2023</a:t>
            </a:r>
            <a:endParaRPr lang="en-US" dirty="0"/>
          </a:p>
        </p:txBody>
      </p:sp>
      <p:sp>
        <p:nvSpPr>
          <p:cNvPr id="10" name="Footer Placeholder 9">
            <a:extLst>
              <a:ext uri="{FF2B5EF4-FFF2-40B4-BE49-F238E27FC236}">
                <a16:creationId xmlns:a16="http://schemas.microsoft.com/office/drawing/2014/main" id="{34535312-87DF-7CD9-4ECB-851725771B92}"/>
              </a:ext>
            </a:extLst>
          </p:cNvPr>
          <p:cNvSpPr>
            <a:spLocks noGrp="1"/>
          </p:cNvSpPr>
          <p:nvPr>
            <p:ph type="ftr" sz="quarter" idx="11"/>
          </p:nvPr>
        </p:nvSpPr>
        <p:spPr/>
        <p:txBody>
          <a:bodyPr/>
          <a:lstStyle/>
          <a:p>
            <a:r>
              <a:rPr lang="en-US"/>
              <a:t>How HAPI Relates to Access and Discoverability</a:t>
            </a:r>
            <a:endParaRPr lang="en-US" dirty="0"/>
          </a:p>
        </p:txBody>
      </p:sp>
    </p:spTree>
    <p:extLst>
      <p:ext uri="{BB962C8B-B14F-4D97-AF65-F5344CB8AC3E}">
        <p14:creationId xmlns:p14="http://schemas.microsoft.com/office/powerpoint/2010/main" val="103380620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8F4BA7-E54F-9068-D9BE-24AB5A20D80B}"/>
              </a:ext>
            </a:extLst>
          </p:cNvPr>
          <p:cNvSpPr>
            <a:spLocks noGrp="1"/>
          </p:cNvSpPr>
          <p:nvPr>
            <p:ph type="title"/>
          </p:nvPr>
        </p:nvSpPr>
        <p:spPr>
          <a:xfrm>
            <a:off x="457200" y="235761"/>
            <a:ext cx="11277600" cy="762000"/>
          </a:xfrm>
        </p:spPr>
        <p:txBody>
          <a:bodyPr>
            <a:normAutofit fontScale="90000"/>
          </a:bodyPr>
          <a:lstStyle/>
          <a:p>
            <a:r>
              <a:rPr lang="en-US" dirty="0"/>
              <a:t>HAPI defines 5 URL endpoints every server must have</a:t>
            </a:r>
          </a:p>
        </p:txBody>
      </p:sp>
      <p:sp>
        <p:nvSpPr>
          <p:cNvPr id="5" name="Slide Number Placeholder 4">
            <a:extLst>
              <a:ext uri="{FF2B5EF4-FFF2-40B4-BE49-F238E27FC236}">
                <a16:creationId xmlns:a16="http://schemas.microsoft.com/office/drawing/2014/main" id="{AD8DA532-F199-3316-7706-26C8EE6AB885}"/>
              </a:ext>
            </a:extLst>
          </p:cNvPr>
          <p:cNvSpPr>
            <a:spLocks noGrp="1"/>
          </p:cNvSpPr>
          <p:nvPr>
            <p:ph type="sldNum" sz="quarter" idx="12"/>
          </p:nvPr>
        </p:nvSpPr>
        <p:spPr/>
        <p:txBody>
          <a:bodyPr/>
          <a:lstStyle/>
          <a:p>
            <a:fld id="{4EBCDCBD-78E1-0D41-A999-31B5EBF8E02C}" type="slidenum">
              <a:rPr lang="en-US" smtClean="0"/>
              <a:pPr/>
              <a:t>12</a:t>
            </a:fld>
            <a:endParaRPr lang="en-US" dirty="0"/>
          </a:p>
        </p:txBody>
      </p:sp>
      <p:sp>
        <p:nvSpPr>
          <p:cNvPr id="7" name="Content Placeholder 2">
            <a:extLst>
              <a:ext uri="{FF2B5EF4-FFF2-40B4-BE49-F238E27FC236}">
                <a16:creationId xmlns:a16="http://schemas.microsoft.com/office/drawing/2014/main" id="{F55C4C07-9C8E-E1BC-F45E-2C2A57325515}"/>
              </a:ext>
            </a:extLst>
          </p:cNvPr>
          <p:cNvSpPr txBox="1">
            <a:spLocks/>
          </p:cNvSpPr>
          <p:nvPr/>
        </p:nvSpPr>
        <p:spPr>
          <a:xfrm>
            <a:off x="1170803" y="1520708"/>
            <a:ext cx="8597900" cy="4809398"/>
          </a:xfrm>
          <a:prstGeom prst="rect">
            <a:avLst/>
          </a:prstGeom>
        </p:spPr>
        <p:txBody>
          <a:bodyPr>
            <a:normAutofit lnSpcReduction="10000"/>
          </a:bodyPr>
          <a:lstStyle>
            <a:lvl1pPr marL="228600" marR="0" indent="-228600" algn="l" defTabSz="914400" rtl="0" eaLnBrk="1" fontAlgn="auto" latinLnBrk="0" hangingPunct="1">
              <a:lnSpc>
                <a:spcPct val="100000"/>
              </a:lnSpc>
              <a:spcBef>
                <a:spcPts val="1000"/>
              </a:spcBef>
              <a:spcAft>
                <a:spcPts val="0"/>
              </a:spcAft>
              <a:buClrTx/>
              <a:buSzTx/>
              <a:buFont typeface="Arial"/>
              <a:buChar char="•"/>
              <a:tabLst/>
              <a:defRPr sz="2000" kern="1200">
                <a:solidFill>
                  <a:schemeClr val="bg1"/>
                </a:solidFill>
                <a:latin typeface="+mn-lt"/>
                <a:ea typeface="+mn-ea"/>
                <a:cs typeface="+mn-cs"/>
              </a:defRPr>
            </a:lvl1pPr>
            <a:lvl2pPr marL="693738" marR="0" indent="-246063" algn="l" defTabSz="914400" rtl="0" eaLnBrk="1" fontAlgn="auto" latinLnBrk="0" hangingPunct="1">
              <a:lnSpc>
                <a:spcPct val="100000"/>
              </a:lnSpc>
              <a:spcBef>
                <a:spcPts val="400"/>
              </a:spcBef>
              <a:spcAft>
                <a:spcPts val="0"/>
              </a:spcAft>
              <a:buClrTx/>
              <a:buSzTx/>
              <a:buFont typeface=".AppleSystemUIFont" charset="-120"/>
              <a:buChar char="-"/>
              <a:tabLst/>
              <a:defRPr sz="1600" kern="1200">
                <a:solidFill>
                  <a:schemeClr val="bg1"/>
                </a:solidFill>
                <a:latin typeface="+mn-lt"/>
                <a:ea typeface="+mn-ea"/>
                <a:cs typeface="+mn-cs"/>
              </a:defRPr>
            </a:lvl2pPr>
            <a:lvl3pPr marL="1150938" marR="0" indent="-228600" algn="l" defTabSz="914400" rtl="0" eaLnBrk="1" fontAlgn="auto" latinLnBrk="0" hangingPunct="1">
              <a:lnSpc>
                <a:spcPct val="100000"/>
              </a:lnSpc>
              <a:spcBef>
                <a:spcPts val="400"/>
              </a:spcBef>
              <a:spcAft>
                <a:spcPts val="0"/>
              </a:spcAft>
              <a:buClrTx/>
              <a:buSzPct val="80000"/>
              <a:buFont typeface="Wingdings" charset="2"/>
              <a:buChar char="§"/>
              <a:tabLst/>
              <a:defRPr sz="1600" kern="1200">
                <a:solidFill>
                  <a:schemeClr val="bg1"/>
                </a:solidFill>
                <a:latin typeface="+mn-lt"/>
                <a:ea typeface="+mn-ea"/>
                <a:cs typeface="+mn-cs"/>
              </a:defRPr>
            </a:lvl3pPr>
            <a:lvl4pPr marL="1606550" marR="0" indent="-227013" algn="l" defTabSz="914400" rtl="0" eaLnBrk="1" fontAlgn="auto" latinLnBrk="0" hangingPunct="1">
              <a:lnSpc>
                <a:spcPct val="100000"/>
              </a:lnSpc>
              <a:spcBef>
                <a:spcPts val="400"/>
              </a:spcBef>
              <a:spcAft>
                <a:spcPts val="0"/>
              </a:spcAft>
              <a:buClrTx/>
              <a:buSzPct val="80000"/>
              <a:buFont typeface="Courier New" charset="0"/>
              <a:buChar char="o"/>
              <a:tabLst/>
              <a:defRPr sz="1600" kern="1200">
                <a:solidFill>
                  <a:schemeClr val="bg1"/>
                </a:solidFill>
                <a:latin typeface="+mn-lt"/>
                <a:ea typeface="+mn-ea"/>
                <a:cs typeface="+mn-cs"/>
              </a:defRPr>
            </a:lvl4pPr>
            <a:lvl5pPr marL="2063750" marR="0" indent="-228600" algn="l" defTabSz="914400" rtl="0" eaLnBrk="1" fontAlgn="auto" latinLnBrk="0" hangingPunct="1">
              <a:lnSpc>
                <a:spcPct val="100000"/>
              </a:lnSpc>
              <a:spcBef>
                <a:spcPts val="400"/>
              </a:spcBef>
              <a:spcAft>
                <a:spcPts val="0"/>
              </a:spcAft>
              <a:buClrTx/>
              <a:buSzTx/>
              <a:buFont typeface="Arial"/>
              <a:buChar char="•"/>
              <a:tabLst/>
              <a:defRPr sz="1600" kern="1200" baseline="0">
                <a:solidFill>
                  <a:schemeClr val="bg1"/>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a:lstStyle>
          <a:p>
            <a:r>
              <a:rPr lang="en-US" dirty="0">
                <a:solidFill>
                  <a:schemeClr val="tx1"/>
                </a:solidFill>
                <a:latin typeface="Courier"/>
                <a:cs typeface="Courier"/>
              </a:rPr>
              <a:t>http://</a:t>
            </a:r>
            <a:r>
              <a:rPr lang="en-US" dirty="0" err="1">
                <a:solidFill>
                  <a:schemeClr val="tx1"/>
                </a:solidFill>
                <a:latin typeface="Courier"/>
                <a:cs typeface="Courier"/>
              </a:rPr>
              <a:t>example.com</a:t>
            </a:r>
            <a:r>
              <a:rPr lang="en-US" dirty="0">
                <a:solidFill>
                  <a:schemeClr val="tx1"/>
                </a:solidFill>
                <a:latin typeface="Courier"/>
                <a:cs typeface="Courier"/>
              </a:rPr>
              <a:t>/</a:t>
            </a:r>
            <a:r>
              <a:rPr lang="en-US" b="1" dirty="0" err="1">
                <a:solidFill>
                  <a:schemeClr val="tx1"/>
                </a:solidFill>
                <a:latin typeface="Courier"/>
                <a:cs typeface="Courier"/>
              </a:rPr>
              <a:t>hapi</a:t>
            </a:r>
            <a:r>
              <a:rPr lang="en-US" dirty="0">
                <a:solidFill>
                  <a:schemeClr val="tx1"/>
                </a:solidFill>
                <a:latin typeface="Courier"/>
                <a:cs typeface="Courier"/>
              </a:rPr>
              <a:t>/</a:t>
            </a:r>
            <a:r>
              <a:rPr lang="en-US" b="1" dirty="0">
                <a:solidFill>
                  <a:schemeClr val="accent5">
                    <a:lumMod val="75000"/>
                  </a:schemeClr>
                </a:solidFill>
                <a:latin typeface="Courier"/>
                <a:cs typeface="Courier"/>
              </a:rPr>
              <a:t>about</a:t>
            </a:r>
          </a:p>
          <a:p>
            <a:endParaRPr lang="en-US" dirty="0">
              <a:solidFill>
                <a:schemeClr val="tx1"/>
              </a:solidFill>
              <a:latin typeface="Courier"/>
              <a:cs typeface="Courier"/>
            </a:endParaRPr>
          </a:p>
          <a:p>
            <a:r>
              <a:rPr lang="en-US" dirty="0">
                <a:solidFill>
                  <a:schemeClr val="tx1"/>
                </a:solidFill>
                <a:latin typeface="Courier"/>
                <a:cs typeface="Courier"/>
              </a:rPr>
              <a:t>http://</a:t>
            </a:r>
            <a:r>
              <a:rPr lang="en-US" dirty="0" err="1">
                <a:solidFill>
                  <a:schemeClr val="tx1"/>
                </a:solidFill>
                <a:latin typeface="Courier"/>
                <a:cs typeface="Courier"/>
              </a:rPr>
              <a:t>example.com</a:t>
            </a:r>
            <a:r>
              <a:rPr lang="en-US" dirty="0">
                <a:solidFill>
                  <a:schemeClr val="tx1"/>
                </a:solidFill>
                <a:latin typeface="Courier"/>
                <a:cs typeface="Courier"/>
              </a:rPr>
              <a:t>/</a:t>
            </a:r>
            <a:r>
              <a:rPr lang="en-US" b="1" dirty="0" err="1">
                <a:solidFill>
                  <a:schemeClr val="tx1"/>
                </a:solidFill>
                <a:latin typeface="Courier"/>
                <a:cs typeface="Courier"/>
              </a:rPr>
              <a:t>hapi</a:t>
            </a:r>
            <a:r>
              <a:rPr lang="en-US" dirty="0">
                <a:solidFill>
                  <a:schemeClr val="tx1"/>
                </a:solidFill>
                <a:latin typeface="Courier"/>
                <a:cs typeface="Courier"/>
              </a:rPr>
              <a:t>/</a:t>
            </a:r>
            <a:r>
              <a:rPr lang="en-US" b="1" dirty="0">
                <a:solidFill>
                  <a:schemeClr val="accent5">
                    <a:lumMod val="75000"/>
                  </a:schemeClr>
                </a:solidFill>
                <a:latin typeface="Courier"/>
                <a:cs typeface="Courier"/>
              </a:rPr>
              <a:t>capabilities</a:t>
            </a:r>
          </a:p>
          <a:p>
            <a:pPr lvl="2"/>
            <a:r>
              <a:rPr lang="en-US" dirty="0">
                <a:solidFill>
                  <a:schemeClr val="tx1"/>
                </a:solidFill>
              </a:rPr>
              <a:t>describes options implemented by the server</a:t>
            </a:r>
          </a:p>
          <a:p>
            <a:endParaRPr lang="en-US" dirty="0">
              <a:solidFill>
                <a:schemeClr val="tx1"/>
              </a:solidFill>
              <a:latin typeface="Courier"/>
              <a:cs typeface="Courier"/>
            </a:endParaRPr>
          </a:p>
          <a:p>
            <a:r>
              <a:rPr lang="en-US" dirty="0">
                <a:solidFill>
                  <a:schemeClr val="tx1"/>
                </a:solidFill>
                <a:latin typeface="Courier"/>
                <a:cs typeface="Courier"/>
              </a:rPr>
              <a:t>http://</a:t>
            </a:r>
            <a:r>
              <a:rPr lang="en-US" dirty="0" err="1">
                <a:solidFill>
                  <a:schemeClr val="tx1"/>
                </a:solidFill>
                <a:latin typeface="Courier"/>
                <a:cs typeface="Courier"/>
              </a:rPr>
              <a:t>example.com</a:t>
            </a:r>
            <a:r>
              <a:rPr lang="en-US" dirty="0">
                <a:solidFill>
                  <a:schemeClr val="tx1"/>
                </a:solidFill>
                <a:latin typeface="Courier"/>
                <a:cs typeface="Courier"/>
              </a:rPr>
              <a:t>/</a:t>
            </a:r>
            <a:r>
              <a:rPr lang="en-US" b="1" dirty="0" err="1">
                <a:solidFill>
                  <a:schemeClr val="tx1"/>
                </a:solidFill>
                <a:latin typeface="Courier"/>
                <a:cs typeface="Courier"/>
              </a:rPr>
              <a:t>hapi</a:t>
            </a:r>
            <a:r>
              <a:rPr lang="en-US" dirty="0">
                <a:solidFill>
                  <a:schemeClr val="tx1"/>
                </a:solidFill>
                <a:latin typeface="Courier"/>
                <a:cs typeface="Courier"/>
              </a:rPr>
              <a:t>/</a:t>
            </a:r>
            <a:r>
              <a:rPr lang="en-US" b="1" dirty="0">
                <a:solidFill>
                  <a:schemeClr val="accent5">
                    <a:lumMod val="75000"/>
                  </a:schemeClr>
                </a:solidFill>
                <a:latin typeface="Courier"/>
                <a:cs typeface="Courier"/>
              </a:rPr>
              <a:t>catalog</a:t>
            </a:r>
          </a:p>
          <a:p>
            <a:pPr lvl="2"/>
            <a:r>
              <a:rPr lang="en-US" dirty="0">
                <a:solidFill>
                  <a:schemeClr val="tx1"/>
                </a:solidFill>
              </a:rPr>
              <a:t>list of datasets at the server</a:t>
            </a:r>
          </a:p>
          <a:p>
            <a:endParaRPr lang="en-US" dirty="0">
              <a:solidFill>
                <a:schemeClr val="tx1"/>
              </a:solidFill>
              <a:latin typeface="Courier"/>
              <a:cs typeface="Courier"/>
            </a:endParaRPr>
          </a:p>
          <a:p>
            <a:r>
              <a:rPr lang="en-US" dirty="0">
                <a:solidFill>
                  <a:schemeClr val="tx1"/>
                </a:solidFill>
                <a:latin typeface="Courier"/>
                <a:cs typeface="Courier"/>
              </a:rPr>
              <a:t>http://</a:t>
            </a:r>
            <a:r>
              <a:rPr lang="en-US" dirty="0" err="1">
                <a:solidFill>
                  <a:schemeClr val="tx1"/>
                </a:solidFill>
                <a:latin typeface="Courier"/>
                <a:cs typeface="Courier"/>
              </a:rPr>
              <a:t>example.com</a:t>
            </a:r>
            <a:r>
              <a:rPr lang="en-US" dirty="0">
                <a:solidFill>
                  <a:schemeClr val="tx1"/>
                </a:solidFill>
                <a:latin typeface="Courier"/>
                <a:cs typeface="Courier"/>
              </a:rPr>
              <a:t>/</a:t>
            </a:r>
            <a:r>
              <a:rPr lang="en-US" b="1" dirty="0" err="1">
                <a:solidFill>
                  <a:schemeClr val="tx1"/>
                </a:solidFill>
                <a:latin typeface="Courier"/>
                <a:cs typeface="Courier"/>
              </a:rPr>
              <a:t>hapi</a:t>
            </a:r>
            <a:r>
              <a:rPr lang="en-US" dirty="0">
                <a:solidFill>
                  <a:schemeClr val="tx1"/>
                </a:solidFill>
                <a:latin typeface="Courier"/>
                <a:cs typeface="Courier"/>
              </a:rPr>
              <a:t>/</a:t>
            </a:r>
            <a:r>
              <a:rPr lang="en-US" b="1" dirty="0">
                <a:solidFill>
                  <a:schemeClr val="accent5">
                    <a:lumMod val="75000"/>
                  </a:schemeClr>
                </a:solidFill>
                <a:latin typeface="Courier"/>
                <a:cs typeface="Courier"/>
              </a:rPr>
              <a:t>info</a:t>
            </a:r>
          </a:p>
          <a:p>
            <a:pPr lvl="2"/>
            <a:r>
              <a:rPr lang="en-US" dirty="0">
                <a:solidFill>
                  <a:schemeClr val="tx1"/>
                </a:solidFill>
              </a:rPr>
              <a:t>show metadata for one dataset at a time (basically a data header)</a:t>
            </a:r>
          </a:p>
          <a:p>
            <a:endParaRPr lang="en-US" dirty="0">
              <a:solidFill>
                <a:schemeClr val="tx1"/>
              </a:solidFill>
              <a:latin typeface="Courier"/>
              <a:cs typeface="Courier"/>
            </a:endParaRPr>
          </a:p>
          <a:p>
            <a:r>
              <a:rPr lang="en-US" dirty="0">
                <a:solidFill>
                  <a:schemeClr val="tx1"/>
                </a:solidFill>
                <a:latin typeface="Courier"/>
                <a:cs typeface="Courier"/>
              </a:rPr>
              <a:t>http://</a:t>
            </a:r>
            <a:r>
              <a:rPr lang="en-US" dirty="0" err="1">
                <a:solidFill>
                  <a:schemeClr val="tx1"/>
                </a:solidFill>
                <a:latin typeface="Courier"/>
                <a:cs typeface="Courier"/>
              </a:rPr>
              <a:t>example.com</a:t>
            </a:r>
            <a:r>
              <a:rPr lang="en-US" dirty="0">
                <a:solidFill>
                  <a:schemeClr val="tx1"/>
                </a:solidFill>
                <a:latin typeface="Courier"/>
                <a:cs typeface="Courier"/>
              </a:rPr>
              <a:t>/</a:t>
            </a:r>
            <a:r>
              <a:rPr lang="en-US" b="1" dirty="0" err="1">
                <a:solidFill>
                  <a:schemeClr val="tx1"/>
                </a:solidFill>
                <a:latin typeface="Courier"/>
                <a:cs typeface="Courier"/>
              </a:rPr>
              <a:t>hapi</a:t>
            </a:r>
            <a:r>
              <a:rPr lang="en-US" dirty="0">
                <a:solidFill>
                  <a:schemeClr val="tx1"/>
                </a:solidFill>
                <a:latin typeface="Courier"/>
                <a:cs typeface="Courier"/>
              </a:rPr>
              <a:t>/</a:t>
            </a:r>
            <a:r>
              <a:rPr lang="en-US" b="1" dirty="0">
                <a:solidFill>
                  <a:schemeClr val="accent5">
                    <a:lumMod val="75000"/>
                  </a:schemeClr>
                </a:solidFill>
                <a:latin typeface="Courier"/>
                <a:cs typeface="Courier"/>
              </a:rPr>
              <a:t>data</a:t>
            </a:r>
          </a:p>
          <a:p>
            <a:pPr lvl="2"/>
            <a:r>
              <a:rPr lang="en-US" dirty="0">
                <a:solidFill>
                  <a:schemeClr val="tx1"/>
                </a:solidFill>
              </a:rPr>
              <a:t>retrieve a stream of data content for one dataset over a specific time range</a:t>
            </a:r>
          </a:p>
          <a:p>
            <a:endParaRPr lang="en-US" dirty="0">
              <a:solidFill>
                <a:schemeClr val="tx1"/>
              </a:solidFill>
            </a:endParaRPr>
          </a:p>
        </p:txBody>
      </p:sp>
      <p:sp>
        <p:nvSpPr>
          <p:cNvPr id="9" name="TextBox 8">
            <a:extLst>
              <a:ext uri="{FF2B5EF4-FFF2-40B4-BE49-F238E27FC236}">
                <a16:creationId xmlns:a16="http://schemas.microsoft.com/office/drawing/2014/main" id="{644B834D-A02F-B88C-93A0-6982F6A407E6}"/>
              </a:ext>
            </a:extLst>
          </p:cNvPr>
          <p:cNvSpPr txBox="1"/>
          <p:nvPr/>
        </p:nvSpPr>
        <p:spPr>
          <a:xfrm>
            <a:off x="481913" y="877330"/>
            <a:ext cx="8579400" cy="461665"/>
          </a:xfrm>
          <a:prstGeom prst="rect">
            <a:avLst/>
          </a:prstGeom>
          <a:noFill/>
          <a:ln w="19050">
            <a:noFill/>
          </a:ln>
        </p:spPr>
        <p:txBody>
          <a:bodyPr wrap="none" rtlCol="0">
            <a:spAutoFit/>
          </a:bodyPr>
          <a:lstStyle/>
          <a:p>
            <a:r>
              <a:rPr lang="en-US" sz="2400" dirty="0"/>
              <a:t>Endpoints must be directly below a URL that ends with ‘</a:t>
            </a:r>
            <a:r>
              <a:rPr lang="en-US" sz="2400" b="1" dirty="0" err="1">
                <a:latin typeface="Courier"/>
                <a:cs typeface="Courier"/>
              </a:rPr>
              <a:t>hapi</a:t>
            </a:r>
            <a:r>
              <a:rPr lang="en-US" sz="2400" dirty="0"/>
              <a:t>’</a:t>
            </a:r>
          </a:p>
        </p:txBody>
      </p:sp>
      <p:sp>
        <p:nvSpPr>
          <p:cNvPr id="6" name="TextBox 5">
            <a:extLst>
              <a:ext uri="{FF2B5EF4-FFF2-40B4-BE49-F238E27FC236}">
                <a16:creationId xmlns:a16="http://schemas.microsoft.com/office/drawing/2014/main" id="{EC5C0479-33E2-B043-7AC4-E6463A0DC764}"/>
              </a:ext>
            </a:extLst>
          </p:cNvPr>
          <p:cNvSpPr txBox="1"/>
          <p:nvPr/>
        </p:nvSpPr>
        <p:spPr>
          <a:xfrm>
            <a:off x="7408329" y="1624741"/>
            <a:ext cx="4783671" cy="923330"/>
          </a:xfrm>
          <a:prstGeom prst="rect">
            <a:avLst/>
          </a:prstGeom>
          <a:solidFill>
            <a:schemeClr val="bg2">
              <a:lumMod val="50000"/>
            </a:schemeClr>
          </a:solidFill>
          <a:ln w="19050">
            <a:noFill/>
          </a:ln>
        </p:spPr>
        <p:txBody>
          <a:bodyPr wrap="square" rtlCol="0">
            <a:spAutoFit/>
          </a:bodyPr>
          <a:lstStyle/>
          <a:p>
            <a:r>
              <a:rPr lang="en-US" dirty="0">
                <a:solidFill>
                  <a:schemeClr val="bg1"/>
                </a:solidFill>
              </a:rPr>
              <a:t>Note: The intent is for </a:t>
            </a:r>
            <a:r>
              <a:rPr lang="en-US" b="1" dirty="0">
                <a:highlight>
                  <a:srgbClr val="FFFF00"/>
                </a:highlight>
              </a:rPr>
              <a:t>computers</a:t>
            </a:r>
            <a:r>
              <a:rPr lang="en-US" dirty="0">
                <a:solidFill>
                  <a:schemeClr val="bg1"/>
                </a:solidFill>
              </a:rPr>
              <a:t> to read from these endpoints, but humans can look at them easily too (web browser, curl, </a:t>
            </a:r>
            <a:r>
              <a:rPr lang="en-US" dirty="0" err="1">
                <a:solidFill>
                  <a:schemeClr val="bg1"/>
                </a:solidFill>
              </a:rPr>
              <a:t>etc</a:t>
            </a:r>
            <a:r>
              <a:rPr lang="en-US" dirty="0">
                <a:solidFill>
                  <a:schemeClr val="bg1"/>
                </a:solidFill>
              </a:rPr>
              <a:t>)</a:t>
            </a:r>
          </a:p>
        </p:txBody>
      </p:sp>
      <p:sp>
        <p:nvSpPr>
          <p:cNvPr id="3" name="Date Placeholder 2">
            <a:extLst>
              <a:ext uri="{FF2B5EF4-FFF2-40B4-BE49-F238E27FC236}">
                <a16:creationId xmlns:a16="http://schemas.microsoft.com/office/drawing/2014/main" id="{33B3CD41-C104-5F69-FAF8-EA0A453AC829}"/>
              </a:ext>
            </a:extLst>
          </p:cNvPr>
          <p:cNvSpPr>
            <a:spLocks noGrp="1"/>
          </p:cNvSpPr>
          <p:nvPr>
            <p:ph type="dt" sz="half" idx="10"/>
          </p:nvPr>
        </p:nvSpPr>
        <p:spPr/>
        <p:txBody>
          <a:bodyPr/>
          <a:lstStyle/>
          <a:p>
            <a:r>
              <a:rPr lang="en-US"/>
              <a:t>Oct 12-13, 2023</a:t>
            </a:r>
            <a:endParaRPr lang="en-US" dirty="0"/>
          </a:p>
        </p:txBody>
      </p:sp>
      <p:sp>
        <p:nvSpPr>
          <p:cNvPr id="4" name="Footer Placeholder 3">
            <a:extLst>
              <a:ext uri="{FF2B5EF4-FFF2-40B4-BE49-F238E27FC236}">
                <a16:creationId xmlns:a16="http://schemas.microsoft.com/office/drawing/2014/main" id="{624C90CC-862E-353A-A5BC-C3D8F7BE5D5A}"/>
              </a:ext>
            </a:extLst>
          </p:cNvPr>
          <p:cNvSpPr>
            <a:spLocks noGrp="1"/>
          </p:cNvSpPr>
          <p:nvPr>
            <p:ph type="ftr" sz="quarter" idx="11"/>
          </p:nvPr>
        </p:nvSpPr>
        <p:spPr/>
        <p:txBody>
          <a:bodyPr/>
          <a:lstStyle/>
          <a:p>
            <a:r>
              <a:rPr lang="en-US"/>
              <a:t>How HAPI Relates to Access and Discoverability</a:t>
            </a:r>
            <a:endParaRPr lang="en-US" dirty="0"/>
          </a:p>
        </p:txBody>
      </p:sp>
    </p:spTree>
    <p:extLst>
      <p:ext uri="{BB962C8B-B14F-4D97-AF65-F5344CB8AC3E}">
        <p14:creationId xmlns:p14="http://schemas.microsoft.com/office/powerpoint/2010/main" val="20443814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1"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2">
            <a:extLst>
              <a:ext uri="{FF2B5EF4-FFF2-40B4-BE49-F238E27FC236}">
                <a16:creationId xmlns:a16="http://schemas.microsoft.com/office/drawing/2014/main" id="{F55C4C07-9C8E-E1BC-F45E-2C2A57325515}"/>
              </a:ext>
            </a:extLst>
          </p:cNvPr>
          <p:cNvSpPr txBox="1">
            <a:spLocks/>
          </p:cNvSpPr>
          <p:nvPr/>
        </p:nvSpPr>
        <p:spPr>
          <a:xfrm>
            <a:off x="1170803" y="1520708"/>
            <a:ext cx="8597900" cy="4809398"/>
          </a:xfrm>
          <a:prstGeom prst="rect">
            <a:avLst/>
          </a:prstGeom>
        </p:spPr>
        <p:txBody>
          <a:bodyPr>
            <a:normAutofit lnSpcReduction="10000"/>
          </a:bodyPr>
          <a:lstStyle>
            <a:lvl1pPr marL="228600" marR="0" indent="-228600" algn="l" defTabSz="914400" rtl="0" eaLnBrk="1" fontAlgn="auto" latinLnBrk="0" hangingPunct="1">
              <a:lnSpc>
                <a:spcPct val="100000"/>
              </a:lnSpc>
              <a:spcBef>
                <a:spcPts val="1000"/>
              </a:spcBef>
              <a:spcAft>
                <a:spcPts val="0"/>
              </a:spcAft>
              <a:buClrTx/>
              <a:buSzTx/>
              <a:buFont typeface="Arial"/>
              <a:buChar char="•"/>
              <a:tabLst/>
              <a:defRPr sz="2000" kern="1200">
                <a:solidFill>
                  <a:schemeClr val="bg1"/>
                </a:solidFill>
                <a:latin typeface="+mn-lt"/>
                <a:ea typeface="+mn-ea"/>
                <a:cs typeface="+mn-cs"/>
              </a:defRPr>
            </a:lvl1pPr>
            <a:lvl2pPr marL="693738" marR="0" indent="-246063" algn="l" defTabSz="914400" rtl="0" eaLnBrk="1" fontAlgn="auto" latinLnBrk="0" hangingPunct="1">
              <a:lnSpc>
                <a:spcPct val="100000"/>
              </a:lnSpc>
              <a:spcBef>
                <a:spcPts val="400"/>
              </a:spcBef>
              <a:spcAft>
                <a:spcPts val="0"/>
              </a:spcAft>
              <a:buClrTx/>
              <a:buSzTx/>
              <a:buFont typeface=".AppleSystemUIFont" charset="-120"/>
              <a:buChar char="-"/>
              <a:tabLst/>
              <a:defRPr sz="1600" kern="1200">
                <a:solidFill>
                  <a:schemeClr val="bg1"/>
                </a:solidFill>
                <a:latin typeface="+mn-lt"/>
                <a:ea typeface="+mn-ea"/>
                <a:cs typeface="+mn-cs"/>
              </a:defRPr>
            </a:lvl2pPr>
            <a:lvl3pPr marL="1150938" marR="0" indent="-228600" algn="l" defTabSz="914400" rtl="0" eaLnBrk="1" fontAlgn="auto" latinLnBrk="0" hangingPunct="1">
              <a:lnSpc>
                <a:spcPct val="100000"/>
              </a:lnSpc>
              <a:spcBef>
                <a:spcPts val="400"/>
              </a:spcBef>
              <a:spcAft>
                <a:spcPts val="0"/>
              </a:spcAft>
              <a:buClrTx/>
              <a:buSzPct val="80000"/>
              <a:buFont typeface="Wingdings" charset="2"/>
              <a:buChar char="§"/>
              <a:tabLst/>
              <a:defRPr sz="1600" kern="1200">
                <a:solidFill>
                  <a:schemeClr val="bg1"/>
                </a:solidFill>
                <a:latin typeface="+mn-lt"/>
                <a:ea typeface="+mn-ea"/>
                <a:cs typeface="+mn-cs"/>
              </a:defRPr>
            </a:lvl3pPr>
            <a:lvl4pPr marL="1606550" marR="0" indent="-227013" algn="l" defTabSz="914400" rtl="0" eaLnBrk="1" fontAlgn="auto" latinLnBrk="0" hangingPunct="1">
              <a:lnSpc>
                <a:spcPct val="100000"/>
              </a:lnSpc>
              <a:spcBef>
                <a:spcPts val="400"/>
              </a:spcBef>
              <a:spcAft>
                <a:spcPts val="0"/>
              </a:spcAft>
              <a:buClrTx/>
              <a:buSzPct val="80000"/>
              <a:buFont typeface="Courier New" charset="0"/>
              <a:buChar char="o"/>
              <a:tabLst/>
              <a:defRPr sz="1600" kern="1200">
                <a:solidFill>
                  <a:schemeClr val="bg1"/>
                </a:solidFill>
                <a:latin typeface="+mn-lt"/>
                <a:ea typeface="+mn-ea"/>
                <a:cs typeface="+mn-cs"/>
              </a:defRPr>
            </a:lvl4pPr>
            <a:lvl5pPr marL="2063750" marR="0" indent="-228600" algn="l" defTabSz="914400" rtl="0" eaLnBrk="1" fontAlgn="auto" latinLnBrk="0" hangingPunct="1">
              <a:lnSpc>
                <a:spcPct val="100000"/>
              </a:lnSpc>
              <a:spcBef>
                <a:spcPts val="400"/>
              </a:spcBef>
              <a:spcAft>
                <a:spcPts val="0"/>
              </a:spcAft>
              <a:buClrTx/>
              <a:buSzTx/>
              <a:buFont typeface="Arial"/>
              <a:buChar char="•"/>
              <a:tabLst/>
              <a:defRPr sz="1600" kern="1200" baseline="0">
                <a:solidFill>
                  <a:schemeClr val="bg1"/>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a:lstStyle>
          <a:p>
            <a:r>
              <a:rPr lang="en-US" dirty="0">
                <a:solidFill>
                  <a:schemeClr val="tx1"/>
                </a:solidFill>
                <a:latin typeface="Courier"/>
                <a:cs typeface="Courier"/>
              </a:rPr>
              <a:t>http://</a:t>
            </a:r>
            <a:r>
              <a:rPr lang="en-US" dirty="0" err="1">
                <a:solidFill>
                  <a:schemeClr val="tx1"/>
                </a:solidFill>
                <a:latin typeface="Courier"/>
                <a:cs typeface="Courier"/>
              </a:rPr>
              <a:t>example.com</a:t>
            </a:r>
            <a:r>
              <a:rPr lang="en-US" dirty="0">
                <a:solidFill>
                  <a:schemeClr val="tx1"/>
                </a:solidFill>
                <a:latin typeface="Courier"/>
                <a:cs typeface="Courier"/>
              </a:rPr>
              <a:t>/</a:t>
            </a:r>
            <a:r>
              <a:rPr lang="en-US" b="1" dirty="0" err="1">
                <a:solidFill>
                  <a:schemeClr val="tx1"/>
                </a:solidFill>
                <a:latin typeface="Courier"/>
                <a:cs typeface="Courier"/>
              </a:rPr>
              <a:t>hapi</a:t>
            </a:r>
            <a:r>
              <a:rPr lang="en-US" dirty="0">
                <a:solidFill>
                  <a:schemeClr val="tx1"/>
                </a:solidFill>
                <a:latin typeface="Courier"/>
                <a:cs typeface="Courier"/>
              </a:rPr>
              <a:t>/</a:t>
            </a:r>
            <a:r>
              <a:rPr lang="en-US" b="1" dirty="0">
                <a:solidFill>
                  <a:schemeClr val="accent5">
                    <a:lumMod val="75000"/>
                  </a:schemeClr>
                </a:solidFill>
                <a:latin typeface="Courier"/>
                <a:cs typeface="Courier"/>
              </a:rPr>
              <a:t>about</a:t>
            </a:r>
          </a:p>
          <a:p>
            <a:endParaRPr lang="en-US" dirty="0">
              <a:solidFill>
                <a:schemeClr val="tx1"/>
              </a:solidFill>
              <a:latin typeface="Courier"/>
              <a:cs typeface="Courier"/>
            </a:endParaRPr>
          </a:p>
          <a:p>
            <a:r>
              <a:rPr lang="en-US" dirty="0">
                <a:solidFill>
                  <a:schemeClr val="tx1"/>
                </a:solidFill>
                <a:latin typeface="Courier"/>
                <a:cs typeface="Courier"/>
              </a:rPr>
              <a:t>http://</a:t>
            </a:r>
            <a:r>
              <a:rPr lang="en-US" dirty="0" err="1">
                <a:solidFill>
                  <a:schemeClr val="tx1"/>
                </a:solidFill>
                <a:latin typeface="Courier"/>
                <a:cs typeface="Courier"/>
              </a:rPr>
              <a:t>example.com</a:t>
            </a:r>
            <a:r>
              <a:rPr lang="en-US" dirty="0">
                <a:solidFill>
                  <a:schemeClr val="tx1"/>
                </a:solidFill>
                <a:latin typeface="Courier"/>
                <a:cs typeface="Courier"/>
              </a:rPr>
              <a:t>/</a:t>
            </a:r>
            <a:r>
              <a:rPr lang="en-US" b="1" dirty="0" err="1">
                <a:solidFill>
                  <a:schemeClr val="tx1"/>
                </a:solidFill>
                <a:latin typeface="Courier"/>
                <a:cs typeface="Courier"/>
              </a:rPr>
              <a:t>hapi</a:t>
            </a:r>
            <a:r>
              <a:rPr lang="en-US" dirty="0">
                <a:solidFill>
                  <a:schemeClr val="tx1"/>
                </a:solidFill>
                <a:latin typeface="Courier"/>
                <a:cs typeface="Courier"/>
              </a:rPr>
              <a:t>/</a:t>
            </a:r>
            <a:r>
              <a:rPr lang="en-US" b="1" dirty="0">
                <a:solidFill>
                  <a:schemeClr val="accent5">
                    <a:lumMod val="75000"/>
                  </a:schemeClr>
                </a:solidFill>
                <a:latin typeface="Courier"/>
                <a:cs typeface="Courier"/>
              </a:rPr>
              <a:t>capabilities</a:t>
            </a:r>
          </a:p>
          <a:p>
            <a:pPr lvl="2"/>
            <a:r>
              <a:rPr lang="en-US" dirty="0">
                <a:solidFill>
                  <a:schemeClr val="tx1"/>
                </a:solidFill>
              </a:rPr>
              <a:t>describes options implemented by the server</a:t>
            </a:r>
          </a:p>
          <a:p>
            <a:endParaRPr lang="en-US" dirty="0">
              <a:solidFill>
                <a:schemeClr val="tx1"/>
              </a:solidFill>
              <a:latin typeface="Courier"/>
              <a:cs typeface="Courier"/>
            </a:endParaRPr>
          </a:p>
          <a:p>
            <a:r>
              <a:rPr lang="en-US" dirty="0">
                <a:solidFill>
                  <a:schemeClr val="tx1"/>
                </a:solidFill>
                <a:latin typeface="Courier"/>
                <a:cs typeface="Courier"/>
              </a:rPr>
              <a:t>http://</a:t>
            </a:r>
            <a:r>
              <a:rPr lang="en-US" dirty="0" err="1">
                <a:solidFill>
                  <a:schemeClr val="tx1"/>
                </a:solidFill>
                <a:latin typeface="Courier"/>
                <a:cs typeface="Courier"/>
              </a:rPr>
              <a:t>example.com</a:t>
            </a:r>
            <a:r>
              <a:rPr lang="en-US" dirty="0">
                <a:solidFill>
                  <a:schemeClr val="tx1"/>
                </a:solidFill>
                <a:latin typeface="Courier"/>
                <a:cs typeface="Courier"/>
              </a:rPr>
              <a:t>/</a:t>
            </a:r>
            <a:r>
              <a:rPr lang="en-US" b="1" dirty="0" err="1">
                <a:solidFill>
                  <a:schemeClr val="tx1"/>
                </a:solidFill>
                <a:latin typeface="Courier"/>
                <a:cs typeface="Courier"/>
              </a:rPr>
              <a:t>hapi</a:t>
            </a:r>
            <a:r>
              <a:rPr lang="en-US" dirty="0">
                <a:solidFill>
                  <a:schemeClr val="tx1"/>
                </a:solidFill>
                <a:latin typeface="Courier"/>
                <a:cs typeface="Courier"/>
              </a:rPr>
              <a:t>/</a:t>
            </a:r>
            <a:r>
              <a:rPr lang="en-US" b="1" dirty="0">
                <a:solidFill>
                  <a:schemeClr val="accent5">
                    <a:lumMod val="75000"/>
                  </a:schemeClr>
                </a:solidFill>
                <a:latin typeface="Courier"/>
                <a:cs typeface="Courier"/>
              </a:rPr>
              <a:t>catalog</a:t>
            </a:r>
          </a:p>
          <a:p>
            <a:pPr lvl="2"/>
            <a:r>
              <a:rPr lang="en-US" dirty="0">
                <a:solidFill>
                  <a:schemeClr val="tx1"/>
                </a:solidFill>
              </a:rPr>
              <a:t>list of datasets at the server</a:t>
            </a:r>
          </a:p>
          <a:p>
            <a:endParaRPr lang="en-US" dirty="0">
              <a:solidFill>
                <a:schemeClr val="tx1"/>
              </a:solidFill>
              <a:latin typeface="Courier"/>
              <a:cs typeface="Courier"/>
            </a:endParaRPr>
          </a:p>
          <a:p>
            <a:r>
              <a:rPr lang="en-US" dirty="0">
                <a:solidFill>
                  <a:schemeClr val="tx1"/>
                </a:solidFill>
                <a:latin typeface="Courier"/>
                <a:cs typeface="Courier"/>
              </a:rPr>
              <a:t>http://</a:t>
            </a:r>
            <a:r>
              <a:rPr lang="en-US" dirty="0" err="1">
                <a:solidFill>
                  <a:schemeClr val="tx1"/>
                </a:solidFill>
                <a:latin typeface="Courier"/>
                <a:cs typeface="Courier"/>
              </a:rPr>
              <a:t>example.com</a:t>
            </a:r>
            <a:r>
              <a:rPr lang="en-US" dirty="0">
                <a:solidFill>
                  <a:schemeClr val="tx1"/>
                </a:solidFill>
                <a:latin typeface="Courier"/>
                <a:cs typeface="Courier"/>
              </a:rPr>
              <a:t>/</a:t>
            </a:r>
            <a:r>
              <a:rPr lang="en-US" b="1" dirty="0" err="1">
                <a:solidFill>
                  <a:schemeClr val="tx1"/>
                </a:solidFill>
                <a:latin typeface="Courier"/>
                <a:cs typeface="Courier"/>
              </a:rPr>
              <a:t>hapi</a:t>
            </a:r>
            <a:r>
              <a:rPr lang="en-US" dirty="0">
                <a:solidFill>
                  <a:schemeClr val="tx1"/>
                </a:solidFill>
                <a:latin typeface="Courier"/>
                <a:cs typeface="Courier"/>
              </a:rPr>
              <a:t>/</a:t>
            </a:r>
            <a:r>
              <a:rPr lang="en-US" b="1" dirty="0">
                <a:solidFill>
                  <a:schemeClr val="accent5">
                    <a:lumMod val="75000"/>
                  </a:schemeClr>
                </a:solidFill>
                <a:latin typeface="Courier"/>
                <a:cs typeface="Courier"/>
              </a:rPr>
              <a:t>info</a:t>
            </a:r>
          </a:p>
          <a:p>
            <a:pPr lvl="2"/>
            <a:r>
              <a:rPr lang="en-US" dirty="0">
                <a:solidFill>
                  <a:schemeClr val="tx1"/>
                </a:solidFill>
              </a:rPr>
              <a:t>show metadata for one dataset at a time (basically a data header)</a:t>
            </a:r>
          </a:p>
          <a:p>
            <a:endParaRPr lang="en-US" dirty="0">
              <a:solidFill>
                <a:schemeClr val="tx1"/>
              </a:solidFill>
              <a:latin typeface="Courier"/>
              <a:cs typeface="Courier"/>
            </a:endParaRPr>
          </a:p>
          <a:p>
            <a:r>
              <a:rPr lang="en-US" dirty="0">
                <a:solidFill>
                  <a:schemeClr val="tx1"/>
                </a:solidFill>
                <a:latin typeface="Courier"/>
                <a:cs typeface="Courier"/>
              </a:rPr>
              <a:t>http://</a:t>
            </a:r>
            <a:r>
              <a:rPr lang="en-US" dirty="0" err="1">
                <a:solidFill>
                  <a:schemeClr val="tx1"/>
                </a:solidFill>
                <a:latin typeface="Courier"/>
                <a:cs typeface="Courier"/>
              </a:rPr>
              <a:t>example.com</a:t>
            </a:r>
            <a:r>
              <a:rPr lang="en-US" dirty="0">
                <a:solidFill>
                  <a:schemeClr val="tx1"/>
                </a:solidFill>
                <a:latin typeface="Courier"/>
                <a:cs typeface="Courier"/>
              </a:rPr>
              <a:t>/</a:t>
            </a:r>
            <a:r>
              <a:rPr lang="en-US" b="1" dirty="0" err="1">
                <a:solidFill>
                  <a:schemeClr val="tx1"/>
                </a:solidFill>
                <a:latin typeface="Courier"/>
                <a:cs typeface="Courier"/>
              </a:rPr>
              <a:t>hapi</a:t>
            </a:r>
            <a:r>
              <a:rPr lang="en-US" dirty="0">
                <a:solidFill>
                  <a:schemeClr val="tx1"/>
                </a:solidFill>
                <a:latin typeface="Courier"/>
                <a:cs typeface="Courier"/>
              </a:rPr>
              <a:t>/</a:t>
            </a:r>
            <a:r>
              <a:rPr lang="en-US" b="1" dirty="0">
                <a:solidFill>
                  <a:schemeClr val="accent5">
                    <a:lumMod val="75000"/>
                  </a:schemeClr>
                </a:solidFill>
                <a:latin typeface="Courier"/>
                <a:cs typeface="Courier"/>
              </a:rPr>
              <a:t>data</a:t>
            </a:r>
          </a:p>
          <a:p>
            <a:pPr lvl="2"/>
            <a:r>
              <a:rPr lang="en-US" dirty="0">
                <a:solidFill>
                  <a:schemeClr val="tx1"/>
                </a:solidFill>
              </a:rPr>
              <a:t>retrieve a stream of data content for one dataset over a specific time range</a:t>
            </a:r>
          </a:p>
          <a:p>
            <a:endParaRPr lang="en-US" dirty="0">
              <a:solidFill>
                <a:schemeClr val="tx1"/>
              </a:solidFill>
            </a:endParaRPr>
          </a:p>
        </p:txBody>
      </p:sp>
      <p:sp>
        <p:nvSpPr>
          <p:cNvPr id="3" name="Rectangle 2">
            <a:extLst>
              <a:ext uri="{FF2B5EF4-FFF2-40B4-BE49-F238E27FC236}">
                <a16:creationId xmlns:a16="http://schemas.microsoft.com/office/drawing/2014/main" id="{E985CE7E-C621-671D-5FEA-5BD6E5318BCE}"/>
              </a:ext>
            </a:extLst>
          </p:cNvPr>
          <p:cNvSpPr/>
          <p:nvPr/>
        </p:nvSpPr>
        <p:spPr>
          <a:xfrm>
            <a:off x="815008" y="1520709"/>
            <a:ext cx="8417613" cy="2561954"/>
          </a:xfrm>
          <a:prstGeom prst="rect">
            <a:avLst/>
          </a:prstGeom>
          <a:solidFill>
            <a:srgbClr val="A6A6A6">
              <a:alpha val="6392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p>
            <a:pPr algn="ctr"/>
            <a:endParaRPr lang="en-US" sz="2000" dirty="0" err="1"/>
          </a:p>
        </p:txBody>
      </p:sp>
      <p:sp>
        <p:nvSpPr>
          <p:cNvPr id="2" name="Title 1">
            <a:extLst>
              <a:ext uri="{FF2B5EF4-FFF2-40B4-BE49-F238E27FC236}">
                <a16:creationId xmlns:a16="http://schemas.microsoft.com/office/drawing/2014/main" id="{4A8F4BA7-E54F-9068-D9BE-24AB5A20D80B}"/>
              </a:ext>
            </a:extLst>
          </p:cNvPr>
          <p:cNvSpPr>
            <a:spLocks noGrp="1"/>
          </p:cNvSpPr>
          <p:nvPr>
            <p:ph type="title"/>
          </p:nvPr>
        </p:nvSpPr>
        <p:spPr>
          <a:xfrm>
            <a:off x="457200" y="235761"/>
            <a:ext cx="11277600" cy="762000"/>
          </a:xfrm>
        </p:spPr>
        <p:txBody>
          <a:bodyPr>
            <a:normAutofit fontScale="90000"/>
          </a:bodyPr>
          <a:lstStyle/>
          <a:p>
            <a:r>
              <a:rPr lang="en-US" dirty="0"/>
              <a:t>HAPI defines 5 URL endpoints every server must have</a:t>
            </a:r>
          </a:p>
        </p:txBody>
      </p:sp>
      <p:sp>
        <p:nvSpPr>
          <p:cNvPr id="5" name="Slide Number Placeholder 4">
            <a:extLst>
              <a:ext uri="{FF2B5EF4-FFF2-40B4-BE49-F238E27FC236}">
                <a16:creationId xmlns:a16="http://schemas.microsoft.com/office/drawing/2014/main" id="{AD8DA532-F199-3316-7706-26C8EE6AB885}"/>
              </a:ext>
            </a:extLst>
          </p:cNvPr>
          <p:cNvSpPr>
            <a:spLocks noGrp="1"/>
          </p:cNvSpPr>
          <p:nvPr>
            <p:ph type="sldNum" sz="quarter" idx="12"/>
          </p:nvPr>
        </p:nvSpPr>
        <p:spPr/>
        <p:txBody>
          <a:bodyPr/>
          <a:lstStyle/>
          <a:p>
            <a:fld id="{4EBCDCBD-78E1-0D41-A999-31B5EBF8E02C}" type="slidenum">
              <a:rPr lang="en-US" smtClean="0"/>
              <a:pPr/>
              <a:t>13</a:t>
            </a:fld>
            <a:endParaRPr lang="en-US" dirty="0"/>
          </a:p>
        </p:txBody>
      </p:sp>
      <p:sp>
        <p:nvSpPr>
          <p:cNvPr id="9" name="TextBox 8">
            <a:extLst>
              <a:ext uri="{FF2B5EF4-FFF2-40B4-BE49-F238E27FC236}">
                <a16:creationId xmlns:a16="http://schemas.microsoft.com/office/drawing/2014/main" id="{644B834D-A02F-B88C-93A0-6982F6A407E6}"/>
              </a:ext>
            </a:extLst>
          </p:cNvPr>
          <p:cNvSpPr txBox="1"/>
          <p:nvPr/>
        </p:nvSpPr>
        <p:spPr>
          <a:xfrm>
            <a:off x="481913" y="877330"/>
            <a:ext cx="8579400" cy="461665"/>
          </a:xfrm>
          <a:prstGeom prst="rect">
            <a:avLst/>
          </a:prstGeom>
          <a:noFill/>
          <a:ln w="19050">
            <a:noFill/>
          </a:ln>
        </p:spPr>
        <p:txBody>
          <a:bodyPr wrap="none" rtlCol="0">
            <a:spAutoFit/>
          </a:bodyPr>
          <a:lstStyle/>
          <a:p>
            <a:r>
              <a:rPr lang="en-US" sz="2400" dirty="0"/>
              <a:t>Endpoints must be directly below a URL that ends with ‘</a:t>
            </a:r>
            <a:r>
              <a:rPr lang="en-US" sz="2400" b="1" dirty="0" err="1">
                <a:latin typeface="Courier"/>
                <a:cs typeface="Courier"/>
              </a:rPr>
              <a:t>hapi</a:t>
            </a:r>
            <a:r>
              <a:rPr lang="en-US" sz="2400" dirty="0"/>
              <a:t>’</a:t>
            </a:r>
          </a:p>
        </p:txBody>
      </p:sp>
      <p:sp>
        <p:nvSpPr>
          <p:cNvPr id="6" name="TextBox 5">
            <a:extLst>
              <a:ext uri="{FF2B5EF4-FFF2-40B4-BE49-F238E27FC236}">
                <a16:creationId xmlns:a16="http://schemas.microsoft.com/office/drawing/2014/main" id="{EC5C0479-33E2-B043-7AC4-E6463A0DC764}"/>
              </a:ext>
            </a:extLst>
          </p:cNvPr>
          <p:cNvSpPr txBox="1"/>
          <p:nvPr/>
        </p:nvSpPr>
        <p:spPr>
          <a:xfrm>
            <a:off x="7408329" y="1624741"/>
            <a:ext cx="4783671" cy="923330"/>
          </a:xfrm>
          <a:prstGeom prst="rect">
            <a:avLst/>
          </a:prstGeom>
          <a:solidFill>
            <a:schemeClr val="bg2">
              <a:lumMod val="50000"/>
            </a:schemeClr>
          </a:solidFill>
          <a:ln w="19050">
            <a:noFill/>
          </a:ln>
        </p:spPr>
        <p:txBody>
          <a:bodyPr wrap="square" rtlCol="0">
            <a:spAutoFit/>
          </a:bodyPr>
          <a:lstStyle/>
          <a:p>
            <a:r>
              <a:rPr lang="en-US" dirty="0">
                <a:solidFill>
                  <a:schemeClr val="bg1"/>
                </a:solidFill>
              </a:rPr>
              <a:t>Note: The intent is for </a:t>
            </a:r>
            <a:r>
              <a:rPr lang="en-US" b="1" dirty="0">
                <a:highlight>
                  <a:srgbClr val="FFFF00"/>
                </a:highlight>
              </a:rPr>
              <a:t>computers</a:t>
            </a:r>
            <a:r>
              <a:rPr lang="en-US" dirty="0">
                <a:solidFill>
                  <a:schemeClr val="bg1"/>
                </a:solidFill>
              </a:rPr>
              <a:t> to read from these endpoints, but humans can look at them easily too (web browser, curl, </a:t>
            </a:r>
            <a:r>
              <a:rPr lang="en-US" dirty="0" err="1">
                <a:solidFill>
                  <a:schemeClr val="bg1"/>
                </a:solidFill>
              </a:rPr>
              <a:t>etc</a:t>
            </a:r>
            <a:r>
              <a:rPr lang="en-US" dirty="0">
                <a:solidFill>
                  <a:schemeClr val="bg1"/>
                </a:solidFill>
              </a:rPr>
              <a:t>)</a:t>
            </a:r>
          </a:p>
        </p:txBody>
      </p:sp>
      <p:sp>
        <p:nvSpPr>
          <p:cNvPr id="4" name="Date Placeholder 3">
            <a:extLst>
              <a:ext uri="{FF2B5EF4-FFF2-40B4-BE49-F238E27FC236}">
                <a16:creationId xmlns:a16="http://schemas.microsoft.com/office/drawing/2014/main" id="{093463C9-A4A8-6E7C-9FB4-9CA65D140B54}"/>
              </a:ext>
            </a:extLst>
          </p:cNvPr>
          <p:cNvSpPr>
            <a:spLocks noGrp="1"/>
          </p:cNvSpPr>
          <p:nvPr>
            <p:ph type="dt" sz="half" idx="10"/>
          </p:nvPr>
        </p:nvSpPr>
        <p:spPr/>
        <p:txBody>
          <a:bodyPr/>
          <a:lstStyle/>
          <a:p>
            <a:r>
              <a:rPr lang="en-US"/>
              <a:t>Oct 12-13, 2023</a:t>
            </a:r>
            <a:endParaRPr lang="en-US" dirty="0"/>
          </a:p>
        </p:txBody>
      </p:sp>
      <p:sp>
        <p:nvSpPr>
          <p:cNvPr id="8" name="Footer Placeholder 7">
            <a:extLst>
              <a:ext uri="{FF2B5EF4-FFF2-40B4-BE49-F238E27FC236}">
                <a16:creationId xmlns:a16="http://schemas.microsoft.com/office/drawing/2014/main" id="{85BC40D2-5210-07C6-E67A-0CED6D96F316}"/>
              </a:ext>
            </a:extLst>
          </p:cNvPr>
          <p:cNvSpPr>
            <a:spLocks noGrp="1"/>
          </p:cNvSpPr>
          <p:nvPr>
            <p:ph type="ftr" sz="quarter" idx="11"/>
          </p:nvPr>
        </p:nvSpPr>
        <p:spPr/>
        <p:txBody>
          <a:bodyPr/>
          <a:lstStyle/>
          <a:p>
            <a:r>
              <a:rPr lang="en-US"/>
              <a:t>How HAPI Relates to Access and Discoverability</a:t>
            </a:r>
            <a:endParaRPr lang="en-US" dirty="0"/>
          </a:p>
        </p:txBody>
      </p:sp>
      <p:sp>
        <p:nvSpPr>
          <p:cNvPr id="10" name="Rectangle 9">
            <a:extLst>
              <a:ext uri="{FF2B5EF4-FFF2-40B4-BE49-F238E27FC236}">
                <a16:creationId xmlns:a16="http://schemas.microsoft.com/office/drawing/2014/main" id="{DB270BD5-A230-79AC-5A12-79806E5DA78D}"/>
              </a:ext>
            </a:extLst>
          </p:cNvPr>
          <p:cNvSpPr/>
          <p:nvPr/>
        </p:nvSpPr>
        <p:spPr>
          <a:xfrm>
            <a:off x="815838" y="5291738"/>
            <a:ext cx="8417613" cy="1142401"/>
          </a:xfrm>
          <a:prstGeom prst="rect">
            <a:avLst/>
          </a:prstGeom>
          <a:solidFill>
            <a:srgbClr val="A6A6A6">
              <a:alpha val="6392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p>
            <a:pPr algn="ctr"/>
            <a:endParaRPr lang="en-US" sz="2000" dirty="0" err="1"/>
          </a:p>
        </p:txBody>
      </p:sp>
    </p:spTree>
    <p:extLst>
      <p:ext uri="{BB962C8B-B14F-4D97-AF65-F5344CB8AC3E}">
        <p14:creationId xmlns:p14="http://schemas.microsoft.com/office/powerpoint/2010/main" val="7314102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1"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4EC05C-4193-42E6-5F7D-31FB951332F3}"/>
              </a:ext>
            </a:extLst>
          </p:cNvPr>
          <p:cNvSpPr>
            <a:spLocks noGrp="1"/>
          </p:cNvSpPr>
          <p:nvPr>
            <p:ph type="title"/>
          </p:nvPr>
        </p:nvSpPr>
        <p:spPr>
          <a:xfrm>
            <a:off x="457200" y="219931"/>
            <a:ext cx="11277600" cy="762000"/>
          </a:xfrm>
        </p:spPr>
        <p:txBody>
          <a:bodyPr>
            <a:normAutofit/>
          </a:bodyPr>
          <a:lstStyle/>
          <a:p>
            <a:r>
              <a:rPr lang="en-US" dirty="0"/>
              <a:t>HAPI – a very simple request and response</a:t>
            </a:r>
          </a:p>
        </p:txBody>
      </p:sp>
      <p:sp>
        <p:nvSpPr>
          <p:cNvPr id="6" name="Slide Number Placeholder 5">
            <a:extLst>
              <a:ext uri="{FF2B5EF4-FFF2-40B4-BE49-F238E27FC236}">
                <a16:creationId xmlns:a16="http://schemas.microsoft.com/office/drawing/2014/main" id="{D493AAE0-0F96-51C5-EACD-3AB85E27F081}"/>
              </a:ext>
            </a:extLst>
          </p:cNvPr>
          <p:cNvSpPr>
            <a:spLocks noGrp="1"/>
          </p:cNvSpPr>
          <p:nvPr>
            <p:ph type="sldNum" sz="quarter" idx="16"/>
          </p:nvPr>
        </p:nvSpPr>
        <p:spPr/>
        <p:txBody>
          <a:bodyPr/>
          <a:lstStyle/>
          <a:p>
            <a:fld id="{4EBCDCBD-78E1-0D41-A999-31B5EBF8E02C}" type="slidenum">
              <a:rPr lang="en-US" smtClean="0"/>
              <a:pPr/>
              <a:t>14</a:t>
            </a:fld>
            <a:endParaRPr lang="en-US" dirty="0"/>
          </a:p>
        </p:txBody>
      </p:sp>
      <p:sp>
        <p:nvSpPr>
          <p:cNvPr id="7" name="TextBox 6">
            <a:extLst>
              <a:ext uri="{FF2B5EF4-FFF2-40B4-BE49-F238E27FC236}">
                <a16:creationId xmlns:a16="http://schemas.microsoft.com/office/drawing/2014/main" id="{CB36EBA1-6D70-5FBD-7B9E-A470135CE105}"/>
              </a:ext>
            </a:extLst>
          </p:cNvPr>
          <p:cNvSpPr txBox="1"/>
          <p:nvPr/>
        </p:nvSpPr>
        <p:spPr>
          <a:xfrm>
            <a:off x="2409765" y="1325679"/>
            <a:ext cx="7878302" cy="400110"/>
          </a:xfrm>
          <a:prstGeom prst="rect">
            <a:avLst/>
          </a:prstGeom>
          <a:solidFill>
            <a:schemeClr val="bg1">
              <a:lumMod val="95000"/>
            </a:schemeClr>
          </a:solidFill>
          <a:ln w="19050">
            <a:noFill/>
          </a:ln>
        </p:spPr>
        <p:txBody>
          <a:bodyPr wrap="square" rtlCol="0">
            <a:spAutoFit/>
          </a:bodyPr>
          <a:lstStyle/>
          <a:p>
            <a:r>
              <a:rPr lang="en-US" sz="2000" b="1" dirty="0">
                <a:latin typeface="Courier" pitchFamily="2" charset="0"/>
              </a:rPr>
              <a:t>http://</a:t>
            </a:r>
            <a:r>
              <a:rPr lang="en-US" sz="2000" b="1" dirty="0" err="1">
                <a:latin typeface="Courier" pitchFamily="2" charset="0"/>
              </a:rPr>
              <a:t>server.org</a:t>
            </a:r>
            <a:r>
              <a:rPr lang="en-US" sz="2000" b="1" dirty="0">
                <a:latin typeface="Courier" pitchFamily="2" charset="0"/>
              </a:rPr>
              <a:t>/</a:t>
            </a:r>
            <a:r>
              <a:rPr lang="en-US" sz="2000" b="1" dirty="0" err="1">
                <a:latin typeface="Courier" pitchFamily="2" charset="0"/>
              </a:rPr>
              <a:t>hapi</a:t>
            </a:r>
            <a:r>
              <a:rPr lang="en-US" sz="2000" b="1" dirty="0">
                <a:latin typeface="Courier" pitchFamily="2" charset="0"/>
              </a:rPr>
              <a:t>/</a:t>
            </a:r>
            <a:r>
              <a:rPr lang="en-US" sz="2000" b="1" dirty="0" err="1">
                <a:solidFill>
                  <a:srgbClr val="FF0000"/>
                </a:solidFill>
                <a:latin typeface="Courier" pitchFamily="2" charset="0"/>
              </a:rPr>
              <a:t>info</a:t>
            </a:r>
            <a:r>
              <a:rPr lang="en-US" sz="2000" b="1" dirty="0" err="1">
                <a:latin typeface="Courier" pitchFamily="2" charset="0"/>
              </a:rPr>
              <a:t>?dataset</a:t>
            </a:r>
            <a:r>
              <a:rPr lang="en-US" sz="2000" b="1" dirty="0">
                <a:latin typeface="Courier" pitchFamily="2" charset="0"/>
              </a:rPr>
              <a:t>=</a:t>
            </a:r>
            <a:r>
              <a:rPr lang="en-US" sz="2000" b="1" dirty="0">
                <a:solidFill>
                  <a:srgbClr val="FF0000"/>
                </a:solidFill>
                <a:latin typeface="Courier" pitchFamily="2" charset="0"/>
              </a:rPr>
              <a:t>ACE_MAG</a:t>
            </a:r>
            <a:endParaRPr lang="en-US" sz="2000" dirty="0">
              <a:solidFill>
                <a:srgbClr val="FF0000"/>
              </a:solidFill>
              <a:latin typeface="Courier" pitchFamily="2" charset="0"/>
            </a:endParaRPr>
          </a:p>
        </p:txBody>
      </p:sp>
      <p:sp>
        <p:nvSpPr>
          <p:cNvPr id="10" name="TextBox 9">
            <a:extLst>
              <a:ext uri="{FF2B5EF4-FFF2-40B4-BE49-F238E27FC236}">
                <a16:creationId xmlns:a16="http://schemas.microsoft.com/office/drawing/2014/main" id="{C2AA8C3C-7069-02FA-EAD7-F21608B65A92}"/>
              </a:ext>
            </a:extLst>
          </p:cNvPr>
          <p:cNvSpPr txBox="1"/>
          <p:nvPr/>
        </p:nvSpPr>
        <p:spPr>
          <a:xfrm>
            <a:off x="528085" y="1304193"/>
            <a:ext cx="1282723" cy="400110"/>
          </a:xfrm>
          <a:prstGeom prst="rect">
            <a:avLst/>
          </a:prstGeom>
          <a:noFill/>
          <a:ln w="19050">
            <a:noFill/>
          </a:ln>
        </p:spPr>
        <p:txBody>
          <a:bodyPr wrap="none" rtlCol="0">
            <a:spAutoFit/>
          </a:bodyPr>
          <a:lstStyle/>
          <a:p>
            <a:r>
              <a:rPr lang="en-US" sz="2000" b="1" dirty="0">
                <a:solidFill>
                  <a:schemeClr val="tx2">
                    <a:lumMod val="75000"/>
                  </a:schemeClr>
                </a:solidFill>
              </a:rPr>
              <a:t>Request:</a:t>
            </a:r>
          </a:p>
        </p:txBody>
      </p:sp>
      <p:sp>
        <p:nvSpPr>
          <p:cNvPr id="3" name="Date Placeholder 2">
            <a:extLst>
              <a:ext uri="{FF2B5EF4-FFF2-40B4-BE49-F238E27FC236}">
                <a16:creationId xmlns:a16="http://schemas.microsoft.com/office/drawing/2014/main" id="{618D460C-16C3-A741-CBBA-095A6F88FD60}"/>
              </a:ext>
            </a:extLst>
          </p:cNvPr>
          <p:cNvSpPr>
            <a:spLocks noGrp="1"/>
          </p:cNvSpPr>
          <p:nvPr>
            <p:ph type="dt" sz="half" idx="14"/>
          </p:nvPr>
        </p:nvSpPr>
        <p:spPr/>
        <p:txBody>
          <a:bodyPr/>
          <a:lstStyle/>
          <a:p>
            <a:r>
              <a:rPr lang="en-US"/>
              <a:t>Oct 12-13, 2023</a:t>
            </a:r>
            <a:endParaRPr lang="en-US" dirty="0"/>
          </a:p>
        </p:txBody>
      </p:sp>
      <p:sp>
        <p:nvSpPr>
          <p:cNvPr id="8" name="Footer Placeholder 7">
            <a:extLst>
              <a:ext uri="{FF2B5EF4-FFF2-40B4-BE49-F238E27FC236}">
                <a16:creationId xmlns:a16="http://schemas.microsoft.com/office/drawing/2014/main" id="{64F41A0C-ED48-071A-4128-E35F51317543}"/>
              </a:ext>
            </a:extLst>
          </p:cNvPr>
          <p:cNvSpPr>
            <a:spLocks noGrp="1"/>
          </p:cNvSpPr>
          <p:nvPr>
            <p:ph type="ftr" sz="quarter" idx="15"/>
          </p:nvPr>
        </p:nvSpPr>
        <p:spPr/>
        <p:txBody>
          <a:bodyPr/>
          <a:lstStyle/>
          <a:p>
            <a:r>
              <a:rPr lang="en-US"/>
              <a:t>How HAPI Relates to Access and Discoverability</a:t>
            </a:r>
            <a:endParaRPr lang="en-US" dirty="0"/>
          </a:p>
        </p:txBody>
      </p:sp>
      <p:sp>
        <p:nvSpPr>
          <p:cNvPr id="9" name="TextBox 8">
            <a:extLst>
              <a:ext uri="{FF2B5EF4-FFF2-40B4-BE49-F238E27FC236}">
                <a16:creationId xmlns:a16="http://schemas.microsoft.com/office/drawing/2014/main" id="{72BAB600-A0CC-9E85-5413-B0BBD67980E9}"/>
              </a:ext>
            </a:extLst>
          </p:cNvPr>
          <p:cNvSpPr txBox="1"/>
          <p:nvPr/>
        </p:nvSpPr>
        <p:spPr>
          <a:xfrm>
            <a:off x="3448880" y="1759228"/>
            <a:ext cx="7225055" cy="369332"/>
          </a:xfrm>
          <a:prstGeom prst="rect">
            <a:avLst/>
          </a:prstGeom>
          <a:noFill/>
          <a:ln w="19050">
            <a:noFill/>
          </a:ln>
        </p:spPr>
        <p:txBody>
          <a:bodyPr wrap="none" rtlCol="0">
            <a:spAutoFit/>
          </a:bodyPr>
          <a:lstStyle/>
          <a:p>
            <a:r>
              <a:rPr lang="en-US" i="1" dirty="0">
                <a:solidFill>
                  <a:schemeClr val="tx2">
                    <a:lumMod val="75000"/>
                  </a:schemeClr>
                </a:solidFill>
              </a:rPr>
              <a:t>(this assumes you already got dataset IDs from the catalog endpoint)</a:t>
            </a:r>
          </a:p>
        </p:txBody>
      </p:sp>
    </p:spTree>
    <p:extLst>
      <p:ext uri="{BB962C8B-B14F-4D97-AF65-F5344CB8AC3E}">
        <p14:creationId xmlns:p14="http://schemas.microsoft.com/office/powerpoint/2010/main" val="43071881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4EC05C-4193-42E6-5F7D-31FB951332F3}"/>
              </a:ext>
            </a:extLst>
          </p:cNvPr>
          <p:cNvSpPr>
            <a:spLocks noGrp="1"/>
          </p:cNvSpPr>
          <p:nvPr>
            <p:ph type="title"/>
          </p:nvPr>
        </p:nvSpPr>
        <p:spPr>
          <a:xfrm>
            <a:off x="457200" y="219931"/>
            <a:ext cx="11277600" cy="762000"/>
          </a:xfrm>
        </p:spPr>
        <p:txBody>
          <a:bodyPr>
            <a:normAutofit/>
          </a:bodyPr>
          <a:lstStyle/>
          <a:p>
            <a:r>
              <a:rPr lang="en-US" dirty="0"/>
              <a:t>HAPI – a very simple request and response</a:t>
            </a:r>
          </a:p>
        </p:txBody>
      </p:sp>
      <p:sp>
        <p:nvSpPr>
          <p:cNvPr id="6" name="Slide Number Placeholder 5">
            <a:extLst>
              <a:ext uri="{FF2B5EF4-FFF2-40B4-BE49-F238E27FC236}">
                <a16:creationId xmlns:a16="http://schemas.microsoft.com/office/drawing/2014/main" id="{D493AAE0-0F96-51C5-EACD-3AB85E27F081}"/>
              </a:ext>
            </a:extLst>
          </p:cNvPr>
          <p:cNvSpPr>
            <a:spLocks noGrp="1"/>
          </p:cNvSpPr>
          <p:nvPr>
            <p:ph type="sldNum" sz="quarter" idx="16"/>
          </p:nvPr>
        </p:nvSpPr>
        <p:spPr/>
        <p:txBody>
          <a:bodyPr/>
          <a:lstStyle/>
          <a:p>
            <a:fld id="{4EBCDCBD-78E1-0D41-A999-31B5EBF8E02C}" type="slidenum">
              <a:rPr lang="en-US" smtClean="0"/>
              <a:pPr/>
              <a:t>15</a:t>
            </a:fld>
            <a:endParaRPr lang="en-US" dirty="0"/>
          </a:p>
        </p:txBody>
      </p:sp>
      <p:sp>
        <p:nvSpPr>
          <p:cNvPr id="7" name="TextBox 6">
            <a:extLst>
              <a:ext uri="{FF2B5EF4-FFF2-40B4-BE49-F238E27FC236}">
                <a16:creationId xmlns:a16="http://schemas.microsoft.com/office/drawing/2014/main" id="{CB36EBA1-6D70-5FBD-7B9E-A470135CE105}"/>
              </a:ext>
            </a:extLst>
          </p:cNvPr>
          <p:cNvSpPr txBox="1"/>
          <p:nvPr/>
        </p:nvSpPr>
        <p:spPr>
          <a:xfrm>
            <a:off x="2409765" y="1325679"/>
            <a:ext cx="7878302" cy="400110"/>
          </a:xfrm>
          <a:prstGeom prst="rect">
            <a:avLst/>
          </a:prstGeom>
          <a:solidFill>
            <a:schemeClr val="bg1">
              <a:lumMod val="95000"/>
            </a:schemeClr>
          </a:solidFill>
          <a:ln w="19050">
            <a:noFill/>
          </a:ln>
        </p:spPr>
        <p:txBody>
          <a:bodyPr wrap="square" rtlCol="0">
            <a:spAutoFit/>
          </a:bodyPr>
          <a:lstStyle/>
          <a:p>
            <a:r>
              <a:rPr lang="en-US" sz="2000" b="1" dirty="0">
                <a:latin typeface="Courier" pitchFamily="2" charset="0"/>
              </a:rPr>
              <a:t>http://</a:t>
            </a:r>
            <a:r>
              <a:rPr lang="en-US" sz="2000" b="1" dirty="0" err="1">
                <a:latin typeface="Courier" pitchFamily="2" charset="0"/>
              </a:rPr>
              <a:t>server.org</a:t>
            </a:r>
            <a:r>
              <a:rPr lang="en-US" sz="2000" b="1" dirty="0">
                <a:latin typeface="Courier" pitchFamily="2" charset="0"/>
              </a:rPr>
              <a:t>/</a:t>
            </a:r>
            <a:r>
              <a:rPr lang="en-US" sz="2000" b="1" dirty="0" err="1">
                <a:latin typeface="Courier" pitchFamily="2" charset="0"/>
              </a:rPr>
              <a:t>hapi</a:t>
            </a:r>
            <a:r>
              <a:rPr lang="en-US" sz="2000" b="1" dirty="0">
                <a:latin typeface="Courier" pitchFamily="2" charset="0"/>
              </a:rPr>
              <a:t>/</a:t>
            </a:r>
            <a:r>
              <a:rPr lang="en-US" sz="2000" b="1" dirty="0" err="1">
                <a:solidFill>
                  <a:srgbClr val="FF0000"/>
                </a:solidFill>
                <a:latin typeface="Courier" pitchFamily="2" charset="0"/>
              </a:rPr>
              <a:t>info</a:t>
            </a:r>
            <a:r>
              <a:rPr lang="en-US" sz="2000" b="1" dirty="0" err="1">
                <a:latin typeface="Courier" pitchFamily="2" charset="0"/>
              </a:rPr>
              <a:t>?dataset</a:t>
            </a:r>
            <a:r>
              <a:rPr lang="en-US" sz="2000" b="1" dirty="0">
                <a:latin typeface="Courier" pitchFamily="2" charset="0"/>
              </a:rPr>
              <a:t>=</a:t>
            </a:r>
            <a:r>
              <a:rPr lang="en-US" sz="2000" b="1" dirty="0">
                <a:solidFill>
                  <a:srgbClr val="FF0000"/>
                </a:solidFill>
                <a:latin typeface="Courier" pitchFamily="2" charset="0"/>
              </a:rPr>
              <a:t>ACE_MAG</a:t>
            </a:r>
            <a:endParaRPr lang="en-US" sz="2000" dirty="0">
              <a:solidFill>
                <a:srgbClr val="FF0000"/>
              </a:solidFill>
              <a:latin typeface="Courier" pitchFamily="2" charset="0"/>
            </a:endParaRPr>
          </a:p>
        </p:txBody>
      </p:sp>
      <p:sp>
        <p:nvSpPr>
          <p:cNvPr id="10" name="TextBox 9">
            <a:extLst>
              <a:ext uri="{FF2B5EF4-FFF2-40B4-BE49-F238E27FC236}">
                <a16:creationId xmlns:a16="http://schemas.microsoft.com/office/drawing/2014/main" id="{C2AA8C3C-7069-02FA-EAD7-F21608B65A92}"/>
              </a:ext>
            </a:extLst>
          </p:cNvPr>
          <p:cNvSpPr txBox="1"/>
          <p:nvPr/>
        </p:nvSpPr>
        <p:spPr>
          <a:xfrm>
            <a:off x="528085" y="1304193"/>
            <a:ext cx="1282723" cy="400110"/>
          </a:xfrm>
          <a:prstGeom prst="rect">
            <a:avLst/>
          </a:prstGeom>
          <a:noFill/>
          <a:ln w="19050">
            <a:noFill/>
          </a:ln>
        </p:spPr>
        <p:txBody>
          <a:bodyPr wrap="none" rtlCol="0">
            <a:spAutoFit/>
          </a:bodyPr>
          <a:lstStyle/>
          <a:p>
            <a:r>
              <a:rPr lang="en-US" sz="2000" b="1" dirty="0">
                <a:solidFill>
                  <a:schemeClr val="tx2">
                    <a:lumMod val="75000"/>
                  </a:schemeClr>
                </a:solidFill>
              </a:rPr>
              <a:t>Request:</a:t>
            </a:r>
          </a:p>
        </p:txBody>
      </p:sp>
      <p:sp>
        <p:nvSpPr>
          <p:cNvPr id="3" name="Date Placeholder 2">
            <a:extLst>
              <a:ext uri="{FF2B5EF4-FFF2-40B4-BE49-F238E27FC236}">
                <a16:creationId xmlns:a16="http://schemas.microsoft.com/office/drawing/2014/main" id="{618D460C-16C3-A741-CBBA-095A6F88FD60}"/>
              </a:ext>
            </a:extLst>
          </p:cNvPr>
          <p:cNvSpPr>
            <a:spLocks noGrp="1"/>
          </p:cNvSpPr>
          <p:nvPr>
            <p:ph type="dt" sz="half" idx="14"/>
          </p:nvPr>
        </p:nvSpPr>
        <p:spPr/>
        <p:txBody>
          <a:bodyPr/>
          <a:lstStyle/>
          <a:p>
            <a:r>
              <a:rPr lang="en-US"/>
              <a:t>Oct 12-13, 2023</a:t>
            </a:r>
            <a:endParaRPr lang="en-US" dirty="0"/>
          </a:p>
        </p:txBody>
      </p:sp>
      <p:sp>
        <p:nvSpPr>
          <p:cNvPr id="8" name="Footer Placeholder 7">
            <a:extLst>
              <a:ext uri="{FF2B5EF4-FFF2-40B4-BE49-F238E27FC236}">
                <a16:creationId xmlns:a16="http://schemas.microsoft.com/office/drawing/2014/main" id="{64F41A0C-ED48-071A-4128-E35F51317543}"/>
              </a:ext>
            </a:extLst>
          </p:cNvPr>
          <p:cNvSpPr>
            <a:spLocks noGrp="1"/>
          </p:cNvSpPr>
          <p:nvPr>
            <p:ph type="ftr" sz="quarter" idx="15"/>
          </p:nvPr>
        </p:nvSpPr>
        <p:spPr/>
        <p:txBody>
          <a:bodyPr/>
          <a:lstStyle/>
          <a:p>
            <a:r>
              <a:rPr lang="en-US"/>
              <a:t>How HAPI Relates to Access and Discoverability</a:t>
            </a:r>
            <a:endParaRPr lang="en-US" dirty="0"/>
          </a:p>
        </p:txBody>
      </p:sp>
      <p:sp>
        <p:nvSpPr>
          <p:cNvPr id="4" name="TextBox 3">
            <a:extLst>
              <a:ext uri="{FF2B5EF4-FFF2-40B4-BE49-F238E27FC236}">
                <a16:creationId xmlns:a16="http://schemas.microsoft.com/office/drawing/2014/main" id="{94A03F18-80F1-799B-D616-C05E3EF704EC}"/>
              </a:ext>
            </a:extLst>
          </p:cNvPr>
          <p:cNvSpPr txBox="1"/>
          <p:nvPr/>
        </p:nvSpPr>
        <p:spPr>
          <a:xfrm>
            <a:off x="2409765" y="2462053"/>
            <a:ext cx="7878302" cy="3477875"/>
          </a:xfrm>
          <a:prstGeom prst="rect">
            <a:avLst/>
          </a:prstGeom>
          <a:solidFill>
            <a:schemeClr val="bg1">
              <a:lumMod val="95000"/>
            </a:schemeClr>
          </a:solidFill>
          <a:ln w="19050">
            <a:noFill/>
          </a:ln>
        </p:spPr>
        <p:txBody>
          <a:bodyPr wrap="square" rtlCol="0">
            <a:spAutoFit/>
          </a:bodyPr>
          <a:lstStyle/>
          <a:p>
            <a:r>
              <a:rPr lang="en-US" sz="2000" b="1" dirty="0">
                <a:latin typeface="Courier" pitchFamily="2" charset="0"/>
              </a:rPr>
              <a:t>{  </a:t>
            </a:r>
          </a:p>
          <a:p>
            <a:r>
              <a:rPr lang="en-US" sz="2000" b="1" i="1" dirty="0">
                <a:latin typeface="Courier" pitchFamily="2" charset="0"/>
              </a:rPr>
              <a:t>   block of JSON metadata, including:</a:t>
            </a:r>
          </a:p>
          <a:p>
            <a:endParaRPr lang="en-US" sz="2000" b="1" dirty="0">
              <a:latin typeface="Courier" pitchFamily="2" charset="0"/>
            </a:endParaRPr>
          </a:p>
          <a:p>
            <a:r>
              <a:rPr lang="en-US" sz="2000" b="1" dirty="0">
                <a:latin typeface="Courier" pitchFamily="2" charset="0"/>
              </a:rPr>
              <a:t>   time range covered by data</a:t>
            </a:r>
          </a:p>
          <a:p>
            <a:r>
              <a:rPr lang="en-US" sz="2000" b="1" dirty="0">
                <a:latin typeface="Courier" pitchFamily="2" charset="0"/>
              </a:rPr>
              <a:t>   </a:t>
            </a:r>
          </a:p>
          <a:p>
            <a:r>
              <a:rPr lang="en-US" sz="2000" b="1" dirty="0">
                <a:solidFill>
                  <a:srgbClr val="FF0000"/>
                </a:solidFill>
                <a:latin typeface="Courier" pitchFamily="2" charset="0"/>
              </a:rPr>
              <a:t>   lists of parameters that can be requested</a:t>
            </a:r>
          </a:p>
          <a:p>
            <a:endParaRPr lang="en-US" sz="2000" b="1" dirty="0">
              <a:latin typeface="Courier" pitchFamily="2" charset="0"/>
            </a:endParaRPr>
          </a:p>
          <a:p>
            <a:r>
              <a:rPr lang="en-US" sz="2000" b="1" dirty="0">
                <a:latin typeface="Courier" pitchFamily="2" charset="0"/>
              </a:rPr>
              <a:t>   can also include other metadata</a:t>
            </a:r>
          </a:p>
          <a:p>
            <a:r>
              <a:rPr lang="en-US" sz="2000" b="1" dirty="0">
                <a:latin typeface="Courier" pitchFamily="2" charset="0"/>
              </a:rPr>
              <a:t>        either by reference or inclusion</a:t>
            </a:r>
          </a:p>
          <a:p>
            <a:r>
              <a:rPr lang="en-US" sz="2000" b="1" dirty="0">
                <a:latin typeface="Courier" pitchFamily="2" charset="0"/>
              </a:rPr>
              <a:t>}</a:t>
            </a:r>
          </a:p>
          <a:p>
            <a:endParaRPr lang="en-US" sz="2000" b="1" dirty="0">
              <a:latin typeface="Courier" pitchFamily="2" charset="0"/>
            </a:endParaRPr>
          </a:p>
        </p:txBody>
      </p:sp>
      <p:sp>
        <p:nvSpPr>
          <p:cNvPr id="5" name="TextBox 4">
            <a:extLst>
              <a:ext uri="{FF2B5EF4-FFF2-40B4-BE49-F238E27FC236}">
                <a16:creationId xmlns:a16="http://schemas.microsoft.com/office/drawing/2014/main" id="{63EFFDBF-20A5-1F80-CA85-5F1475BE77B3}"/>
              </a:ext>
            </a:extLst>
          </p:cNvPr>
          <p:cNvSpPr txBox="1"/>
          <p:nvPr/>
        </p:nvSpPr>
        <p:spPr>
          <a:xfrm>
            <a:off x="528085" y="2440567"/>
            <a:ext cx="1497526" cy="400110"/>
          </a:xfrm>
          <a:prstGeom prst="rect">
            <a:avLst/>
          </a:prstGeom>
          <a:noFill/>
          <a:ln w="19050">
            <a:noFill/>
          </a:ln>
        </p:spPr>
        <p:txBody>
          <a:bodyPr wrap="none" rtlCol="0">
            <a:spAutoFit/>
          </a:bodyPr>
          <a:lstStyle/>
          <a:p>
            <a:r>
              <a:rPr lang="en-US" sz="2000" b="1" dirty="0">
                <a:solidFill>
                  <a:schemeClr val="tx2">
                    <a:lumMod val="75000"/>
                  </a:schemeClr>
                </a:solidFill>
              </a:rPr>
              <a:t>Response:</a:t>
            </a:r>
          </a:p>
        </p:txBody>
      </p:sp>
      <p:sp>
        <p:nvSpPr>
          <p:cNvPr id="9" name="TextBox 8">
            <a:extLst>
              <a:ext uri="{FF2B5EF4-FFF2-40B4-BE49-F238E27FC236}">
                <a16:creationId xmlns:a16="http://schemas.microsoft.com/office/drawing/2014/main" id="{72BAB600-A0CC-9E85-5413-B0BBD67980E9}"/>
              </a:ext>
            </a:extLst>
          </p:cNvPr>
          <p:cNvSpPr txBox="1"/>
          <p:nvPr/>
        </p:nvSpPr>
        <p:spPr>
          <a:xfrm>
            <a:off x="3448880" y="1759228"/>
            <a:ext cx="7225055" cy="369332"/>
          </a:xfrm>
          <a:prstGeom prst="rect">
            <a:avLst/>
          </a:prstGeom>
          <a:noFill/>
          <a:ln w="19050">
            <a:noFill/>
          </a:ln>
        </p:spPr>
        <p:txBody>
          <a:bodyPr wrap="none" rtlCol="0">
            <a:spAutoFit/>
          </a:bodyPr>
          <a:lstStyle/>
          <a:p>
            <a:r>
              <a:rPr lang="en-US" i="1" dirty="0">
                <a:solidFill>
                  <a:schemeClr val="tx2">
                    <a:lumMod val="75000"/>
                  </a:schemeClr>
                </a:solidFill>
              </a:rPr>
              <a:t>(this assumes you already got dataset IDs from the catalog endpoint)</a:t>
            </a:r>
          </a:p>
        </p:txBody>
      </p:sp>
    </p:spTree>
    <p:extLst>
      <p:ext uri="{BB962C8B-B14F-4D97-AF65-F5344CB8AC3E}">
        <p14:creationId xmlns:p14="http://schemas.microsoft.com/office/powerpoint/2010/main" val="171194984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A86E80C-CBB2-B74C-6D8A-1849847B4BFE}"/>
              </a:ext>
            </a:extLst>
          </p:cNvPr>
          <p:cNvSpPr>
            <a:spLocks noGrp="1"/>
          </p:cNvSpPr>
          <p:nvPr>
            <p:ph type="dt" sz="half" idx="10"/>
          </p:nvPr>
        </p:nvSpPr>
        <p:spPr/>
        <p:txBody>
          <a:bodyPr/>
          <a:lstStyle/>
          <a:p>
            <a:r>
              <a:rPr lang="en-US"/>
              <a:t>Oct 12-13, 2023</a:t>
            </a:r>
            <a:endParaRPr lang="en-US" dirty="0"/>
          </a:p>
        </p:txBody>
      </p:sp>
      <p:sp>
        <p:nvSpPr>
          <p:cNvPr id="3" name="Footer Placeholder 2">
            <a:extLst>
              <a:ext uri="{FF2B5EF4-FFF2-40B4-BE49-F238E27FC236}">
                <a16:creationId xmlns:a16="http://schemas.microsoft.com/office/drawing/2014/main" id="{AD03B37A-55CA-1EF1-B4D1-B9FE9F769ED5}"/>
              </a:ext>
            </a:extLst>
          </p:cNvPr>
          <p:cNvSpPr>
            <a:spLocks noGrp="1"/>
          </p:cNvSpPr>
          <p:nvPr>
            <p:ph type="ftr" sz="quarter" idx="11"/>
          </p:nvPr>
        </p:nvSpPr>
        <p:spPr/>
        <p:txBody>
          <a:bodyPr/>
          <a:lstStyle/>
          <a:p>
            <a:r>
              <a:rPr lang="en-US"/>
              <a:t>How HAPI Relates to Access and Discoverability</a:t>
            </a:r>
            <a:endParaRPr lang="en-US" dirty="0"/>
          </a:p>
        </p:txBody>
      </p:sp>
      <p:sp>
        <p:nvSpPr>
          <p:cNvPr id="4" name="Slide Number Placeholder 3">
            <a:extLst>
              <a:ext uri="{FF2B5EF4-FFF2-40B4-BE49-F238E27FC236}">
                <a16:creationId xmlns:a16="http://schemas.microsoft.com/office/drawing/2014/main" id="{30E29009-5BEC-349C-2A40-C1F3BDD5AB17}"/>
              </a:ext>
            </a:extLst>
          </p:cNvPr>
          <p:cNvSpPr>
            <a:spLocks noGrp="1"/>
          </p:cNvSpPr>
          <p:nvPr>
            <p:ph type="sldNum" sz="quarter" idx="12"/>
          </p:nvPr>
        </p:nvSpPr>
        <p:spPr/>
        <p:txBody>
          <a:bodyPr/>
          <a:lstStyle/>
          <a:p>
            <a:fld id="{4EBCDCBD-78E1-0D41-A999-31B5EBF8E02C}" type="slidenum">
              <a:rPr lang="en-US" smtClean="0"/>
              <a:pPr/>
              <a:t>16</a:t>
            </a:fld>
            <a:endParaRPr lang="en-US" dirty="0"/>
          </a:p>
        </p:txBody>
      </p:sp>
      <p:sp>
        <p:nvSpPr>
          <p:cNvPr id="5" name="TextBox 4">
            <a:extLst>
              <a:ext uri="{FF2B5EF4-FFF2-40B4-BE49-F238E27FC236}">
                <a16:creationId xmlns:a16="http://schemas.microsoft.com/office/drawing/2014/main" id="{D61CD6A7-E76E-9203-9309-038E4642622F}"/>
              </a:ext>
            </a:extLst>
          </p:cNvPr>
          <p:cNvSpPr txBox="1"/>
          <p:nvPr/>
        </p:nvSpPr>
        <p:spPr>
          <a:xfrm>
            <a:off x="548641" y="157941"/>
            <a:ext cx="10025149" cy="5940088"/>
          </a:xfrm>
          <a:prstGeom prst="rect">
            <a:avLst/>
          </a:prstGeom>
          <a:noFill/>
          <a:ln w="19050">
            <a:noFill/>
          </a:ln>
        </p:spPr>
        <p:txBody>
          <a:bodyPr wrap="square" rtlCol="0">
            <a:spAutoFit/>
          </a:bodyPr>
          <a:lstStyle/>
          <a:p>
            <a:r>
              <a:rPr lang="en-US" sz="2000" dirty="0"/>
              <a:t>{ </a:t>
            </a:r>
          </a:p>
          <a:p>
            <a:r>
              <a:rPr lang="en-US" sz="2000" dirty="0"/>
              <a:t>   "HAPI": "2.0",</a:t>
            </a:r>
          </a:p>
          <a:p>
            <a:r>
              <a:rPr lang="en-US" sz="2000" dirty="0"/>
              <a:t>   "status": {"code": 1200, "message": "OK"},</a:t>
            </a:r>
          </a:p>
          <a:p>
            <a:r>
              <a:rPr lang="en-US" sz="2000" dirty="0"/>
              <a:t>   ”</a:t>
            </a:r>
            <a:r>
              <a:rPr lang="en-US" sz="2000" dirty="0" err="1"/>
              <a:t>startDate</a:t>
            </a:r>
            <a:r>
              <a:rPr lang="en-US" sz="2000" dirty="0"/>
              <a:t>": "1997-09-02T00:00:00Z",</a:t>
            </a:r>
          </a:p>
          <a:p>
            <a:r>
              <a:rPr lang="en-US" sz="2000" dirty="0"/>
              <a:t>   "</a:t>
            </a:r>
            <a:r>
              <a:rPr lang="en-US" sz="2000" dirty="0" err="1"/>
              <a:t>stopDate</a:t>
            </a:r>
            <a:r>
              <a:rPr lang="en-US" sz="2000" dirty="0"/>
              <a:t>": "2023-08-20T23:00:00Z",</a:t>
            </a:r>
          </a:p>
          <a:p>
            <a:r>
              <a:rPr lang="en-US" sz="2000" dirty="0"/>
              <a:t>   "</a:t>
            </a:r>
            <a:r>
              <a:rPr lang="en-US" sz="2000" dirty="0" err="1"/>
              <a:t>resourceURL</a:t>
            </a:r>
            <a:r>
              <a:rPr lang="en-US" sz="2000" dirty="0"/>
              <a:t>": "https://</a:t>
            </a:r>
            <a:r>
              <a:rPr lang="en-US" sz="2000" dirty="0" err="1"/>
              <a:t>cdaweb.gsfc.nasa.gov</a:t>
            </a:r>
            <a:r>
              <a:rPr lang="en-US" sz="2000" dirty="0"/>
              <a:t>/</a:t>
            </a:r>
            <a:r>
              <a:rPr lang="en-US" sz="2000" dirty="0" err="1"/>
              <a:t>misc</a:t>
            </a:r>
            <a:r>
              <a:rPr lang="en-US" sz="2000" dirty="0"/>
              <a:t>/NotesA.html#AC_H2_MFI",</a:t>
            </a:r>
          </a:p>
          <a:p>
            <a:r>
              <a:rPr lang="en-US" sz="2000" dirty="0"/>
              <a:t>  "contact": "N. Ness @ </a:t>
            </a:r>
            <a:r>
              <a:rPr lang="en-US" sz="2000" dirty="0" err="1"/>
              <a:t>Bartol</a:t>
            </a:r>
            <a:r>
              <a:rPr lang="en-US" sz="2000" dirty="0"/>
              <a:t> Research Institute”   "</a:t>
            </a:r>
            <a:r>
              <a:rPr lang="en-US" sz="2000" dirty="0">
                <a:solidFill>
                  <a:srgbClr val="FF0000"/>
                </a:solidFill>
              </a:rPr>
              <a:t>parameters</a:t>
            </a:r>
            <a:r>
              <a:rPr lang="en-US" sz="2000" dirty="0"/>
              <a:t>": [ </a:t>
            </a:r>
          </a:p>
          <a:p>
            <a:r>
              <a:rPr lang="en-US" sz="2000" dirty="0"/>
              <a:t>     { "name": "</a:t>
            </a:r>
            <a:r>
              <a:rPr lang="en-US" sz="2000" dirty="0">
                <a:solidFill>
                  <a:srgbClr val="FF0000"/>
                </a:solidFill>
              </a:rPr>
              <a:t>Time</a:t>
            </a:r>
            <a:r>
              <a:rPr lang="en-US" sz="2000" dirty="0"/>
              <a:t>", "type": "</a:t>
            </a:r>
            <a:r>
              <a:rPr lang="en-US" sz="2000" dirty="0" err="1"/>
              <a:t>isotime</a:t>
            </a:r>
            <a:r>
              <a:rPr lang="en-US" sz="2000" dirty="0"/>
              <a:t>", "units": "UTC", "length":24, "fill": null },</a:t>
            </a:r>
          </a:p>
          <a:p>
            <a:r>
              <a:rPr lang="en-US" sz="2000" dirty="0"/>
              <a:t>     { "name": "</a:t>
            </a:r>
            <a:r>
              <a:rPr lang="en-US" sz="2000" dirty="0">
                <a:solidFill>
                  <a:srgbClr val="FF0000"/>
                </a:solidFill>
              </a:rPr>
              <a:t>Magnitude</a:t>
            </a:r>
            <a:r>
              <a:rPr lang="en-US" sz="2000" dirty="0"/>
              <a:t>", "type": "double", "units": "</a:t>
            </a:r>
            <a:r>
              <a:rPr lang="en-US" sz="2000" dirty="0" err="1"/>
              <a:t>nT</a:t>
            </a:r>
            <a:r>
              <a:rPr lang="en-US" sz="2000" dirty="0"/>
              <a:t>", "fill": "-1.0E31",</a:t>
            </a:r>
          </a:p>
          <a:p>
            <a:r>
              <a:rPr lang="en-US" sz="2000" dirty="0"/>
              <a:t>               "description": "B-field magnitude" },</a:t>
            </a:r>
          </a:p>
          <a:p>
            <a:r>
              <a:rPr lang="en-US" sz="2000" dirty="0"/>
              <a:t>    { "name": "</a:t>
            </a:r>
            <a:r>
              <a:rPr lang="en-US" sz="2000" dirty="0" err="1">
                <a:solidFill>
                  <a:srgbClr val="FF0000"/>
                </a:solidFill>
              </a:rPr>
              <a:t>BGSEc</a:t>
            </a:r>
            <a:r>
              <a:rPr lang="en-US" sz="2000" dirty="0"/>
              <a:t>", "type": "double", "units": "</a:t>
            </a:r>
            <a:r>
              <a:rPr lang="en-US" sz="2000" dirty="0" err="1"/>
              <a:t>nT</a:t>
            </a:r>
            <a:r>
              <a:rPr lang="en-US" sz="2000" dirty="0"/>
              <a:t>", "fill": "-1.0E31", "size": [3],</a:t>
            </a:r>
          </a:p>
          <a:p>
            <a:r>
              <a:rPr lang="en-US" sz="2000" dirty="0"/>
              <a:t>               "description": "Magnetic Field Vector in GSE Cartesian coordinates (1 </a:t>
            </a:r>
            <a:r>
              <a:rPr lang="en-US" sz="2000" dirty="0" err="1"/>
              <a:t>hr</a:t>
            </a:r>
            <a:r>
              <a:rPr lang="en-US" sz="2000" dirty="0"/>
              <a:t>)"},</a:t>
            </a:r>
          </a:p>
          <a:p>
            <a:r>
              <a:rPr lang="en-US" sz="2000" dirty="0"/>
              <a:t>    { "name": "</a:t>
            </a:r>
            <a:r>
              <a:rPr lang="en-US" sz="2000" dirty="0">
                <a:solidFill>
                  <a:srgbClr val="FF0000"/>
                </a:solidFill>
              </a:rPr>
              <a:t>BGSM</a:t>
            </a:r>
            <a:r>
              <a:rPr lang="en-US" sz="2000" dirty="0"/>
              <a:t>", "type": "double", "units": "</a:t>
            </a:r>
            <a:r>
              <a:rPr lang="en-US" sz="2000" dirty="0" err="1"/>
              <a:t>nT</a:t>
            </a:r>
            <a:r>
              <a:rPr lang="en-US" sz="2000" dirty="0"/>
              <a:t>", "fill": "-1.0E31", "size": [3],</a:t>
            </a:r>
          </a:p>
          <a:p>
            <a:r>
              <a:rPr lang="en-US" sz="2000" dirty="0"/>
              <a:t>                "description": "Magnetic field vector in GSM coordinates (1 </a:t>
            </a:r>
            <a:r>
              <a:rPr lang="en-US" sz="2000" dirty="0" err="1"/>
              <a:t>hr</a:t>
            </a:r>
            <a:r>
              <a:rPr lang="en-US" sz="2000" dirty="0"/>
              <a:t>)", },</a:t>
            </a:r>
          </a:p>
          <a:p>
            <a:r>
              <a:rPr lang="en-US" sz="2000" dirty="0">
                <a:solidFill>
                  <a:schemeClr val="tx2">
                    <a:lumMod val="75000"/>
                  </a:schemeClr>
                </a:solidFill>
              </a:rPr>
              <a:t>    </a:t>
            </a:r>
            <a:r>
              <a:rPr lang="en-US" sz="2000" dirty="0"/>
              <a:t>{ "name": "</a:t>
            </a:r>
            <a:r>
              <a:rPr lang="en-US" sz="2000" dirty="0" err="1">
                <a:solidFill>
                  <a:srgbClr val="FF0000"/>
                </a:solidFill>
              </a:rPr>
              <a:t>SC_pos_GSE</a:t>
            </a:r>
            <a:r>
              <a:rPr lang="en-US" sz="2000" dirty="0"/>
              <a:t>", "type": "double", "units": "km", "fill": "-1.0E31", "size": [3],</a:t>
            </a:r>
          </a:p>
          <a:p>
            <a:r>
              <a:rPr lang="en-US" sz="2000" dirty="0"/>
              <a:t>                "description": "ACE s/c position, 3 comp. in GSE </a:t>
            </a:r>
            <a:r>
              <a:rPr lang="en-US" sz="2000" dirty="0" err="1"/>
              <a:t>coord</a:t>
            </a:r>
            <a:r>
              <a:rPr lang="en-US" sz="2000" dirty="0"/>
              <a:t>."},</a:t>
            </a:r>
          </a:p>
          <a:p>
            <a:r>
              <a:rPr lang="en-US" sz="2000" dirty="0"/>
              <a:t>    { "name": "</a:t>
            </a:r>
            <a:r>
              <a:rPr lang="en-US" sz="2000" dirty="0" err="1">
                <a:solidFill>
                  <a:srgbClr val="FF0000"/>
                </a:solidFill>
              </a:rPr>
              <a:t>SC_pos_GSM</a:t>
            </a:r>
            <a:r>
              <a:rPr lang="en-US" sz="2000" dirty="0"/>
              <a:t>", "type": "double", "units": "km", "fill": "-1.0E31", , "size": [3],</a:t>
            </a:r>
          </a:p>
          <a:p>
            <a:r>
              <a:rPr lang="en-US" sz="2000" dirty="0"/>
              <a:t>                "description": "ACE s/c position, 3 comp. in GSM </a:t>
            </a:r>
            <a:r>
              <a:rPr lang="en-US" sz="2000" dirty="0" err="1"/>
              <a:t>coord</a:t>
            </a:r>
            <a:r>
              <a:rPr lang="en-US" sz="2000" dirty="0"/>
              <a:t>.” } ],</a:t>
            </a:r>
          </a:p>
          <a:p>
            <a:r>
              <a:rPr lang="en-US" sz="2000" dirty="0"/>
              <a:t>}</a:t>
            </a:r>
            <a:endParaRPr lang="en-US" sz="2000" dirty="0">
              <a:solidFill>
                <a:schemeClr val="tx2">
                  <a:lumMod val="75000"/>
                </a:schemeClr>
              </a:solidFill>
            </a:endParaRPr>
          </a:p>
        </p:txBody>
      </p:sp>
    </p:spTree>
    <p:extLst>
      <p:ext uri="{BB962C8B-B14F-4D97-AF65-F5344CB8AC3E}">
        <p14:creationId xmlns:p14="http://schemas.microsoft.com/office/powerpoint/2010/main" val="377276623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4EC05C-4193-42E6-5F7D-31FB951332F3}"/>
              </a:ext>
            </a:extLst>
          </p:cNvPr>
          <p:cNvSpPr>
            <a:spLocks noGrp="1"/>
          </p:cNvSpPr>
          <p:nvPr>
            <p:ph type="title"/>
          </p:nvPr>
        </p:nvSpPr>
        <p:spPr>
          <a:xfrm>
            <a:off x="457200" y="219931"/>
            <a:ext cx="11277600" cy="762000"/>
          </a:xfrm>
        </p:spPr>
        <p:txBody>
          <a:bodyPr>
            <a:normAutofit/>
          </a:bodyPr>
          <a:lstStyle/>
          <a:p>
            <a:r>
              <a:rPr lang="en-US" dirty="0"/>
              <a:t>HAPI – a very simple request and response</a:t>
            </a:r>
          </a:p>
        </p:txBody>
      </p:sp>
      <p:sp>
        <p:nvSpPr>
          <p:cNvPr id="6" name="Slide Number Placeholder 5">
            <a:extLst>
              <a:ext uri="{FF2B5EF4-FFF2-40B4-BE49-F238E27FC236}">
                <a16:creationId xmlns:a16="http://schemas.microsoft.com/office/drawing/2014/main" id="{D493AAE0-0F96-51C5-EACD-3AB85E27F081}"/>
              </a:ext>
            </a:extLst>
          </p:cNvPr>
          <p:cNvSpPr>
            <a:spLocks noGrp="1"/>
          </p:cNvSpPr>
          <p:nvPr>
            <p:ph type="sldNum" sz="quarter" idx="16"/>
          </p:nvPr>
        </p:nvSpPr>
        <p:spPr/>
        <p:txBody>
          <a:bodyPr/>
          <a:lstStyle/>
          <a:p>
            <a:fld id="{4EBCDCBD-78E1-0D41-A999-31B5EBF8E02C}" type="slidenum">
              <a:rPr lang="en-US" smtClean="0"/>
              <a:pPr/>
              <a:t>17</a:t>
            </a:fld>
            <a:endParaRPr lang="en-US" dirty="0"/>
          </a:p>
        </p:txBody>
      </p:sp>
      <p:grpSp>
        <p:nvGrpSpPr>
          <p:cNvPr id="19" name="Group 18">
            <a:extLst>
              <a:ext uri="{FF2B5EF4-FFF2-40B4-BE49-F238E27FC236}">
                <a16:creationId xmlns:a16="http://schemas.microsoft.com/office/drawing/2014/main" id="{D1BF6FCF-0298-4380-D4C8-3A214E3D8FCF}"/>
              </a:ext>
            </a:extLst>
          </p:cNvPr>
          <p:cNvGrpSpPr/>
          <p:nvPr/>
        </p:nvGrpSpPr>
        <p:grpSpPr>
          <a:xfrm>
            <a:off x="528085" y="1872332"/>
            <a:ext cx="9759982" cy="507831"/>
            <a:chOff x="598970" y="3424254"/>
            <a:chExt cx="9759982" cy="507831"/>
          </a:xfrm>
        </p:grpSpPr>
        <p:sp>
          <p:nvSpPr>
            <p:cNvPr id="7" name="TextBox 6">
              <a:extLst>
                <a:ext uri="{FF2B5EF4-FFF2-40B4-BE49-F238E27FC236}">
                  <a16:creationId xmlns:a16="http://schemas.microsoft.com/office/drawing/2014/main" id="{CB36EBA1-6D70-5FBD-7B9E-A470135CE105}"/>
                </a:ext>
              </a:extLst>
            </p:cNvPr>
            <p:cNvSpPr txBox="1"/>
            <p:nvPr/>
          </p:nvSpPr>
          <p:spPr>
            <a:xfrm>
              <a:off x="2480650" y="3424254"/>
              <a:ext cx="7878302" cy="400110"/>
            </a:xfrm>
            <a:prstGeom prst="rect">
              <a:avLst/>
            </a:prstGeom>
            <a:solidFill>
              <a:schemeClr val="bg1">
                <a:lumMod val="95000"/>
              </a:schemeClr>
            </a:solidFill>
            <a:ln w="19050">
              <a:noFill/>
            </a:ln>
          </p:spPr>
          <p:txBody>
            <a:bodyPr wrap="square" rtlCol="0">
              <a:spAutoFit/>
            </a:bodyPr>
            <a:lstStyle/>
            <a:p>
              <a:r>
                <a:rPr lang="en-US" sz="2000" b="1" dirty="0">
                  <a:latin typeface="Courier" pitchFamily="2" charset="0"/>
                </a:rPr>
                <a:t>http://</a:t>
              </a:r>
              <a:r>
                <a:rPr lang="en-US" sz="2000" b="1" dirty="0" err="1">
                  <a:latin typeface="Courier" pitchFamily="2" charset="0"/>
                </a:rPr>
                <a:t>server.org</a:t>
              </a:r>
              <a:r>
                <a:rPr lang="en-US" sz="2000" b="1" dirty="0">
                  <a:latin typeface="Courier" pitchFamily="2" charset="0"/>
                </a:rPr>
                <a:t>/</a:t>
              </a:r>
              <a:r>
                <a:rPr lang="en-US" sz="2000" b="1" dirty="0" err="1">
                  <a:latin typeface="Courier" pitchFamily="2" charset="0"/>
                </a:rPr>
                <a:t>hapi</a:t>
              </a:r>
              <a:r>
                <a:rPr lang="en-US" sz="2000" b="1" dirty="0">
                  <a:latin typeface="Courier" pitchFamily="2" charset="0"/>
                </a:rPr>
                <a:t>/data</a:t>
              </a:r>
              <a:endParaRPr lang="en-US" sz="2000" dirty="0">
                <a:solidFill>
                  <a:schemeClr val="tx2">
                    <a:lumMod val="75000"/>
                  </a:schemeClr>
                </a:solidFill>
                <a:latin typeface="Courier" pitchFamily="2" charset="0"/>
              </a:endParaRPr>
            </a:p>
          </p:txBody>
        </p:sp>
        <p:sp>
          <p:nvSpPr>
            <p:cNvPr id="10" name="TextBox 9">
              <a:extLst>
                <a:ext uri="{FF2B5EF4-FFF2-40B4-BE49-F238E27FC236}">
                  <a16:creationId xmlns:a16="http://schemas.microsoft.com/office/drawing/2014/main" id="{C2AA8C3C-7069-02FA-EAD7-F21608B65A92}"/>
                </a:ext>
              </a:extLst>
            </p:cNvPr>
            <p:cNvSpPr txBox="1"/>
            <p:nvPr/>
          </p:nvSpPr>
          <p:spPr>
            <a:xfrm>
              <a:off x="598970" y="3531975"/>
              <a:ext cx="1282723" cy="400110"/>
            </a:xfrm>
            <a:prstGeom prst="rect">
              <a:avLst/>
            </a:prstGeom>
            <a:noFill/>
            <a:ln w="19050">
              <a:noFill/>
            </a:ln>
          </p:spPr>
          <p:txBody>
            <a:bodyPr wrap="none" rtlCol="0">
              <a:spAutoFit/>
            </a:bodyPr>
            <a:lstStyle/>
            <a:p>
              <a:r>
                <a:rPr lang="en-US" sz="2000" b="1" dirty="0">
                  <a:solidFill>
                    <a:schemeClr val="tx2">
                      <a:lumMod val="75000"/>
                    </a:schemeClr>
                  </a:solidFill>
                </a:rPr>
                <a:t>Request:</a:t>
              </a:r>
            </a:p>
          </p:txBody>
        </p:sp>
      </p:grpSp>
      <p:sp>
        <p:nvSpPr>
          <p:cNvPr id="3" name="Date Placeholder 2">
            <a:extLst>
              <a:ext uri="{FF2B5EF4-FFF2-40B4-BE49-F238E27FC236}">
                <a16:creationId xmlns:a16="http://schemas.microsoft.com/office/drawing/2014/main" id="{618D460C-16C3-A741-CBBA-095A6F88FD60}"/>
              </a:ext>
            </a:extLst>
          </p:cNvPr>
          <p:cNvSpPr>
            <a:spLocks noGrp="1"/>
          </p:cNvSpPr>
          <p:nvPr>
            <p:ph type="dt" sz="half" idx="14"/>
          </p:nvPr>
        </p:nvSpPr>
        <p:spPr/>
        <p:txBody>
          <a:bodyPr/>
          <a:lstStyle/>
          <a:p>
            <a:r>
              <a:rPr lang="en-US"/>
              <a:t>Oct 12-13, 2023</a:t>
            </a:r>
            <a:endParaRPr lang="en-US" dirty="0"/>
          </a:p>
        </p:txBody>
      </p:sp>
      <p:sp>
        <p:nvSpPr>
          <p:cNvPr id="8" name="Footer Placeholder 7">
            <a:extLst>
              <a:ext uri="{FF2B5EF4-FFF2-40B4-BE49-F238E27FC236}">
                <a16:creationId xmlns:a16="http://schemas.microsoft.com/office/drawing/2014/main" id="{64F41A0C-ED48-071A-4128-E35F51317543}"/>
              </a:ext>
            </a:extLst>
          </p:cNvPr>
          <p:cNvSpPr>
            <a:spLocks noGrp="1"/>
          </p:cNvSpPr>
          <p:nvPr>
            <p:ph type="ftr" sz="quarter" idx="15"/>
          </p:nvPr>
        </p:nvSpPr>
        <p:spPr/>
        <p:txBody>
          <a:bodyPr/>
          <a:lstStyle/>
          <a:p>
            <a:r>
              <a:rPr lang="en-US"/>
              <a:t>How HAPI Relates to Access and Discoverability</a:t>
            </a:r>
            <a:endParaRPr lang="en-US" dirty="0"/>
          </a:p>
        </p:txBody>
      </p:sp>
    </p:spTree>
    <p:extLst>
      <p:ext uri="{BB962C8B-B14F-4D97-AF65-F5344CB8AC3E}">
        <p14:creationId xmlns:p14="http://schemas.microsoft.com/office/powerpoint/2010/main" val="11609402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4EC05C-4193-42E6-5F7D-31FB951332F3}"/>
              </a:ext>
            </a:extLst>
          </p:cNvPr>
          <p:cNvSpPr>
            <a:spLocks noGrp="1"/>
          </p:cNvSpPr>
          <p:nvPr>
            <p:ph type="title"/>
          </p:nvPr>
        </p:nvSpPr>
        <p:spPr>
          <a:xfrm>
            <a:off x="457200" y="219931"/>
            <a:ext cx="11277600" cy="762000"/>
          </a:xfrm>
        </p:spPr>
        <p:txBody>
          <a:bodyPr>
            <a:normAutofit/>
          </a:bodyPr>
          <a:lstStyle/>
          <a:p>
            <a:r>
              <a:rPr lang="en-US" dirty="0"/>
              <a:t>HAPI – a very simple request and response</a:t>
            </a:r>
          </a:p>
        </p:txBody>
      </p:sp>
      <p:sp>
        <p:nvSpPr>
          <p:cNvPr id="6" name="Slide Number Placeholder 5">
            <a:extLst>
              <a:ext uri="{FF2B5EF4-FFF2-40B4-BE49-F238E27FC236}">
                <a16:creationId xmlns:a16="http://schemas.microsoft.com/office/drawing/2014/main" id="{D493AAE0-0F96-51C5-EACD-3AB85E27F081}"/>
              </a:ext>
            </a:extLst>
          </p:cNvPr>
          <p:cNvSpPr>
            <a:spLocks noGrp="1"/>
          </p:cNvSpPr>
          <p:nvPr>
            <p:ph type="sldNum" sz="quarter" idx="16"/>
          </p:nvPr>
        </p:nvSpPr>
        <p:spPr/>
        <p:txBody>
          <a:bodyPr/>
          <a:lstStyle/>
          <a:p>
            <a:fld id="{4EBCDCBD-78E1-0D41-A999-31B5EBF8E02C}" type="slidenum">
              <a:rPr lang="en-US" smtClean="0"/>
              <a:pPr/>
              <a:t>18</a:t>
            </a:fld>
            <a:endParaRPr lang="en-US" dirty="0"/>
          </a:p>
        </p:txBody>
      </p:sp>
      <p:grpSp>
        <p:nvGrpSpPr>
          <p:cNvPr id="19" name="Group 18">
            <a:extLst>
              <a:ext uri="{FF2B5EF4-FFF2-40B4-BE49-F238E27FC236}">
                <a16:creationId xmlns:a16="http://schemas.microsoft.com/office/drawing/2014/main" id="{D1BF6FCF-0298-4380-D4C8-3A214E3D8FCF}"/>
              </a:ext>
            </a:extLst>
          </p:cNvPr>
          <p:cNvGrpSpPr/>
          <p:nvPr/>
        </p:nvGrpSpPr>
        <p:grpSpPr>
          <a:xfrm>
            <a:off x="528085" y="1872332"/>
            <a:ext cx="9759982" cy="507831"/>
            <a:chOff x="598970" y="3424254"/>
            <a:chExt cx="9759982" cy="507831"/>
          </a:xfrm>
        </p:grpSpPr>
        <p:sp>
          <p:nvSpPr>
            <p:cNvPr id="7" name="TextBox 6">
              <a:extLst>
                <a:ext uri="{FF2B5EF4-FFF2-40B4-BE49-F238E27FC236}">
                  <a16:creationId xmlns:a16="http://schemas.microsoft.com/office/drawing/2014/main" id="{CB36EBA1-6D70-5FBD-7B9E-A470135CE105}"/>
                </a:ext>
              </a:extLst>
            </p:cNvPr>
            <p:cNvSpPr txBox="1"/>
            <p:nvPr/>
          </p:nvSpPr>
          <p:spPr>
            <a:xfrm>
              <a:off x="2480650" y="3424254"/>
              <a:ext cx="7878302" cy="400110"/>
            </a:xfrm>
            <a:prstGeom prst="rect">
              <a:avLst/>
            </a:prstGeom>
            <a:solidFill>
              <a:schemeClr val="bg1">
                <a:lumMod val="95000"/>
              </a:schemeClr>
            </a:solidFill>
            <a:ln w="19050">
              <a:noFill/>
            </a:ln>
          </p:spPr>
          <p:txBody>
            <a:bodyPr wrap="square" rtlCol="0">
              <a:spAutoFit/>
            </a:bodyPr>
            <a:lstStyle/>
            <a:p>
              <a:r>
                <a:rPr lang="en-US" sz="2000" b="1" dirty="0">
                  <a:latin typeface="Courier" pitchFamily="2" charset="0"/>
                </a:rPr>
                <a:t>http://</a:t>
              </a:r>
              <a:r>
                <a:rPr lang="en-US" sz="2000" b="1" dirty="0" err="1">
                  <a:latin typeface="Courier" pitchFamily="2" charset="0"/>
                </a:rPr>
                <a:t>server.org</a:t>
              </a:r>
              <a:r>
                <a:rPr lang="en-US" sz="2000" b="1" dirty="0">
                  <a:latin typeface="Courier" pitchFamily="2" charset="0"/>
                </a:rPr>
                <a:t>/</a:t>
              </a:r>
              <a:r>
                <a:rPr lang="en-US" sz="2000" b="1" dirty="0" err="1">
                  <a:latin typeface="Courier" pitchFamily="2" charset="0"/>
                </a:rPr>
                <a:t>hapi</a:t>
              </a:r>
              <a:r>
                <a:rPr lang="en-US" sz="2000" b="1" dirty="0">
                  <a:latin typeface="Courier" pitchFamily="2" charset="0"/>
                </a:rPr>
                <a:t>/data</a:t>
              </a:r>
              <a:endParaRPr lang="en-US" sz="2000" dirty="0">
                <a:solidFill>
                  <a:schemeClr val="tx2">
                    <a:lumMod val="75000"/>
                  </a:schemeClr>
                </a:solidFill>
                <a:latin typeface="Courier" pitchFamily="2" charset="0"/>
              </a:endParaRPr>
            </a:p>
          </p:txBody>
        </p:sp>
        <p:sp>
          <p:nvSpPr>
            <p:cNvPr id="10" name="TextBox 9">
              <a:extLst>
                <a:ext uri="{FF2B5EF4-FFF2-40B4-BE49-F238E27FC236}">
                  <a16:creationId xmlns:a16="http://schemas.microsoft.com/office/drawing/2014/main" id="{C2AA8C3C-7069-02FA-EAD7-F21608B65A92}"/>
                </a:ext>
              </a:extLst>
            </p:cNvPr>
            <p:cNvSpPr txBox="1"/>
            <p:nvPr/>
          </p:nvSpPr>
          <p:spPr>
            <a:xfrm>
              <a:off x="598970" y="3531975"/>
              <a:ext cx="1282723" cy="400110"/>
            </a:xfrm>
            <a:prstGeom prst="rect">
              <a:avLst/>
            </a:prstGeom>
            <a:noFill/>
            <a:ln w="19050">
              <a:noFill/>
            </a:ln>
          </p:spPr>
          <p:txBody>
            <a:bodyPr wrap="none" rtlCol="0">
              <a:spAutoFit/>
            </a:bodyPr>
            <a:lstStyle/>
            <a:p>
              <a:r>
                <a:rPr lang="en-US" sz="2000" b="1" dirty="0">
                  <a:solidFill>
                    <a:schemeClr val="tx2">
                      <a:lumMod val="75000"/>
                    </a:schemeClr>
                  </a:solidFill>
                </a:rPr>
                <a:t>Request:</a:t>
              </a:r>
            </a:p>
          </p:txBody>
        </p:sp>
      </p:grpSp>
      <p:grpSp>
        <p:nvGrpSpPr>
          <p:cNvPr id="3" name="Group 2">
            <a:extLst>
              <a:ext uri="{FF2B5EF4-FFF2-40B4-BE49-F238E27FC236}">
                <a16:creationId xmlns:a16="http://schemas.microsoft.com/office/drawing/2014/main" id="{4B111C33-0134-8C6C-E6A2-13AB21F8A1FE}"/>
              </a:ext>
            </a:extLst>
          </p:cNvPr>
          <p:cNvGrpSpPr/>
          <p:nvPr/>
        </p:nvGrpSpPr>
        <p:grpSpPr>
          <a:xfrm>
            <a:off x="2441216" y="1405761"/>
            <a:ext cx="4196518" cy="601283"/>
            <a:chOff x="2512101" y="2957683"/>
            <a:chExt cx="4196518" cy="601283"/>
          </a:xfrm>
        </p:grpSpPr>
        <p:sp>
          <p:nvSpPr>
            <p:cNvPr id="9" name="TextBox 8">
              <a:extLst>
                <a:ext uri="{FF2B5EF4-FFF2-40B4-BE49-F238E27FC236}">
                  <a16:creationId xmlns:a16="http://schemas.microsoft.com/office/drawing/2014/main" id="{7E050CA1-06FF-459B-9310-2AA7FB627987}"/>
                </a:ext>
              </a:extLst>
            </p:cNvPr>
            <p:cNvSpPr txBox="1"/>
            <p:nvPr/>
          </p:nvSpPr>
          <p:spPr>
            <a:xfrm>
              <a:off x="4060245" y="2957683"/>
              <a:ext cx="1426994" cy="338554"/>
            </a:xfrm>
            <a:prstGeom prst="rect">
              <a:avLst/>
            </a:prstGeom>
            <a:noFill/>
            <a:ln w="19050">
              <a:noFill/>
            </a:ln>
          </p:spPr>
          <p:txBody>
            <a:bodyPr wrap="none" rtlCol="0">
              <a:spAutoFit/>
            </a:bodyPr>
            <a:lstStyle/>
            <a:p>
              <a:pPr algn="ctr"/>
              <a:r>
                <a:rPr lang="en-US" sz="1600" i="1" dirty="0">
                  <a:solidFill>
                    <a:schemeClr val="tx2">
                      <a:lumMod val="75000"/>
                    </a:schemeClr>
                  </a:solidFill>
                </a:rPr>
                <a:t>data endpoint</a:t>
              </a:r>
            </a:p>
          </p:txBody>
        </p:sp>
        <p:sp>
          <p:nvSpPr>
            <p:cNvPr id="11" name="Right Brace 10">
              <a:extLst>
                <a:ext uri="{FF2B5EF4-FFF2-40B4-BE49-F238E27FC236}">
                  <a16:creationId xmlns:a16="http://schemas.microsoft.com/office/drawing/2014/main" id="{D40EA56D-EC57-8420-3E65-A958AFA705EB}"/>
                </a:ext>
              </a:extLst>
            </p:cNvPr>
            <p:cNvSpPr/>
            <p:nvPr/>
          </p:nvSpPr>
          <p:spPr>
            <a:xfrm rot="16200000">
              <a:off x="4456451" y="1306798"/>
              <a:ext cx="307818" cy="4196518"/>
            </a:xfrm>
            <a:prstGeom prst="rightBrace">
              <a:avLst/>
            </a:prstGeom>
            <a:ln w="28575">
              <a:solidFill>
                <a:schemeClr val="accent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8" name="Date Placeholder 7">
            <a:extLst>
              <a:ext uri="{FF2B5EF4-FFF2-40B4-BE49-F238E27FC236}">
                <a16:creationId xmlns:a16="http://schemas.microsoft.com/office/drawing/2014/main" id="{30C490E1-D782-5924-0021-1117ED964994}"/>
              </a:ext>
            </a:extLst>
          </p:cNvPr>
          <p:cNvSpPr>
            <a:spLocks noGrp="1"/>
          </p:cNvSpPr>
          <p:nvPr>
            <p:ph type="dt" sz="half" idx="14"/>
          </p:nvPr>
        </p:nvSpPr>
        <p:spPr/>
        <p:txBody>
          <a:bodyPr/>
          <a:lstStyle/>
          <a:p>
            <a:r>
              <a:rPr lang="en-US"/>
              <a:t>Oct 12-13, 2023</a:t>
            </a:r>
            <a:endParaRPr lang="en-US" dirty="0"/>
          </a:p>
        </p:txBody>
      </p:sp>
      <p:sp>
        <p:nvSpPr>
          <p:cNvPr id="12" name="Footer Placeholder 11">
            <a:extLst>
              <a:ext uri="{FF2B5EF4-FFF2-40B4-BE49-F238E27FC236}">
                <a16:creationId xmlns:a16="http://schemas.microsoft.com/office/drawing/2014/main" id="{6A38733D-2C6B-2129-4BAC-B52C07767228}"/>
              </a:ext>
            </a:extLst>
          </p:cNvPr>
          <p:cNvSpPr>
            <a:spLocks noGrp="1"/>
          </p:cNvSpPr>
          <p:nvPr>
            <p:ph type="ftr" sz="quarter" idx="15"/>
          </p:nvPr>
        </p:nvSpPr>
        <p:spPr/>
        <p:txBody>
          <a:bodyPr/>
          <a:lstStyle/>
          <a:p>
            <a:r>
              <a:rPr lang="en-US"/>
              <a:t>How HAPI Relates to Access and Discoverability</a:t>
            </a:r>
            <a:endParaRPr lang="en-US" dirty="0"/>
          </a:p>
        </p:txBody>
      </p:sp>
    </p:spTree>
    <p:extLst>
      <p:ext uri="{BB962C8B-B14F-4D97-AF65-F5344CB8AC3E}">
        <p14:creationId xmlns:p14="http://schemas.microsoft.com/office/powerpoint/2010/main" val="8787962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4EC05C-4193-42E6-5F7D-31FB951332F3}"/>
              </a:ext>
            </a:extLst>
          </p:cNvPr>
          <p:cNvSpPr>
            <a:spLocks noGrp="1"/>
          </p:cNvSpPr>
          <p:nvPr>
            <p:ph type="title"/>
          </p:nvPr>
        </p:nvSpPr>
        <p:spPr>
          <a:xfrm>
            <a:off x="457200" y="219931"/>
            <a:ext cx="11277600" cy="762000"/>
          </a:xfrm>
        </p:spPr>
        <p:txBody>
          <a:bodyPr>
            <a:normAutofit/>
          </a:bodyPr>
          <a:lstStyle/>
          <a:p>
            <a:r>
              <a:rPr lang="en-US" dirty="0"/>
              <a:t>HAPI – a very simple request and response</a:t>
            </a:r>
          </a:p>
        </p:txBody>
      </p:sp>
      <p:sp>
        <p:nvSpPr>
          <p:cNvPr id="6" name="Slide Number Placeholder 5">
            <a:extLst>
              <a:ext uri="{FF2B5EF4-FFF2-40B4-BE49-F238E27FC236}">
                <a16:creationId xmlns:a16="http://schemas.microsoft.com/office/drawing/2014/main" id="{D493AAE0-0F96-51C5-EACD-3AB85E27F081}"/>
              </a:ext>
            </a:extLst>
          </p:cNvPr>
          <p:cNvSpPr>
            <a:spLocks noGrp="1"/>
          </p:cNvSpPr>
          <p:nvPr>
            <p:ph type="sldNum" sz="quarter" idx="16"/>
          </p:nvPr>
        </p:nvSpPr>
        <p:spPr/>
        <p:txBody>
          <a:bodyPr/>
          <a:lstStyle/>
          <a:p>
            <a:fld id="{4EBCDCBD-78E1-0D41-A999-31B5EBF8E02C}" type="slidenum">
              <a:rPr lang="en-US" smtClean="0"/>
              <a:pPr/>
              <a:t>19</a:t>
            </a:fld>
            <a:endParaRPr lang="en-US" dirty="0"/>
          </a:p>
        </p:txBody>
      </p:sp>
      <p:grpSp>
        <p:nvGrpSpPr>
          <p:cNvPr id="19" name="Group 18">
            <a:extLst>
              <a:ext uri="{FF2B5EF4-FFF2-40B4-BE49-F238E27FC236}">
                <a16:creationId xmlns:a16="http://schemas.microsoft.com/office/drawing/2014/main" id="{D1BF6FCF-0298-4380-D4C8-3A214E3D8FCF}"/>
              </a:ext>
            </a:extLst>
          </p:cNvPr>
          <p:cNvGrpSpPr/>
          <p:nvPr/>
        </p:nvGrpSpPr>
        <p:grpSpPr>
          <a:xfrm>
            <a:off x="528085" y="1872332"/>
            <a:ext cx="11135830" cy="1015663"/>
            <a:chOff x="598970" y="3424254"/>
            <a:chExt cx="11135830" cy="1015663"/>
          </a:xfrm>
        </p:grpSpPr>
        <p:sp>
          <p:nvSpPr>
            <p:cNvPr id="7" name="TextBox 6">
              <a:extLst>
                <a:ext uri="{FF2B5EF4-FFF2-40B4-BE49-F238E27FC236}">
                  <a16:creationId xmlns:a16="http://schemas.microsoft.com/office/drawing/2014/main" id="{CB36EBA1-6D70-5FBD-7B9E-A470135CE105}"/>
                </a:ext>
              </a:extLst>
            </p:cNvPr>
            <p:cNvSpPr txBox="1"/>
            <p:nvPr/>
          </p:nvSpPr>
          <p:spPr>
            <a:xfrm>
              <a:off x="2480650" y="3424254"/>
              <a:ext cx="7878302" cy="1015663"/>
            </a:xfrm>
            <a:prstGeom prst="rect">
              <a:avLst/>
            </a:prstGeom>
            <a:solidFill>
              <a:schemeClr val="bg1">
                <a:lumMod val="95000"/>
              </a:schemeClr>
            </a:solidFill>
            <a:ln w="19050">
              <a:noFill/>
            </a:ln>
          </p:spPr>
          <p:txBody>
            <a:bodyPr wrap="square" rtlCol="0">
              <a:spAutoFit/>
            </a:bodyPr>
            <a:lstStyle/>
            <a:p>
              <a:r>
                <a:rPr lang="en-US" sz="2000" b="1" dirty="0">
                  <a:latin typeface="Courier" pitchFamily="2" charset="0"/>
                </a:rPr>
                <a:t>http://</a:t>
              </a:r>
              <a:r>
                <a:rPr lang="en-US" sz="2000" b="1" dirty="0" err="1">
                  <a:latin typeface="Courier" pitchFamily="2" charset="0"/>
                </a:rPr>
                <a:t>server.org</a:t>
              </a:r>
              <a:r>
                <a:rPr lang="en-US" sz="2000" b="1" dirty="0">
                  <a:latin typeface="Courier" pitchFamily="2" charset="0"/>
                </a:rPr>
                <a:t>/</a:t>
              </a:r>
              <a:r>
                <a:rPr lang="en-US" sz="2000" b="1" dirty="0" err="1">
                  <a:latin typeface="Courier" pitchFamily="2" charset="0"/>
                </a:rPr>
                <a:t>hapi</a:t>
              </a:r>
              <a:r>
                <a:rPr lang="en-US" sz="2000" b="1" dirty="0">
                  <a:latin typeface="Courier" pitchFamily="2" charset="0"/>
                </a:rPr>
                <a:t>/</a:t>
              </a:r>
              <a:r>
                <a:rPr lang="en-US" sz="2000" b="1" dirty="0" err="1">
                  <a:latin typeface="Courier" pitchFamily="2" charset="0"/>
                </a:rPr>
                <a:t>data?dataset</a:t>
              </a:r>
              <a:r>
                <a:rPr lang="en-US" sz="2000" b="1" dirty="0">
                  <a:latin typeface="Courier" pitchFamily="2" charset="0"/>
                </a:rPr>
                <a:t>=ACE_MAG</a:t>
              </a:r>
            </a:p>
            <a:p>
              <a:r>
                <a:rPr lang="en-US" sz="2000" b="1" dirty="0">
                  <a:latin typeface="Courier" pitchFamily="2" charset="0"/>
                </a:rPr>
                <a:t>                           &amp;start=2004-183T00:00Z</a:t>
              </a:r>
            </a:p>
            <a:p>
              <a:r>
                <a:rPr lang="en-US" sz="2000" b="1" dirty="0">
                  <a:latin typeface="Courier" pitchFamily="2" charset="0"/>
                </a:rPr>
                <a:t>                           &amp;stop=2004-184T00:00Z</a:t>
              </a:r>
              <a:endParaRPr lang="en-US" sz="2000" dirty="0">
                <a:solidFill>
                  <a:schemeClr val="tx2">
                    <a:lumMod val="75000"/>
                  </a:schemeClr>
                </a:solidFill>
                <a:latin typeface="Courier" pitchFamily="2" charset="0"/>
              </a:endParaRPr>
            </a:p>
          </p:txBody>
        </p:sp>
        <p:sp>
          <p:nvSpPr>
            <p:cNvPr id="8" name="TextBox 7">
              <a:extLst>
                <a:ext uri="{FF2B5EF4-FFF2-40B4-BE49-F238E27FC236}">
                  <a16:creationId xmlns:a16="http://schemas.microsoft.com/office/drawing/2014/main" id="{8A42027F-FF38-6EC1-4DC6-DD33C40A965E}"/>
                </a:ext>
              </a:extLst>
            </p:cNvPr>
            <p:cNvSpPr txBox="1"/>
            <p:nvPr/>
          </p:nvSpPr>
          <p:spPr>
            <a:xfrm>
              <a:off x="10490549" y="3553090"/>
              <a:ext cx="1244251" cy="584775"/>
            </a:xfrm>
            <a:prstGeom prst="rect">
              <a:avLst/>
            </a:prstGeom>
            <a:noFill/>
            <a:ln w="19050">
              <a:noFill/>
            </a:ln>
          </p:spPr>
          <p:txBody>
            <a:bodyPr wrap="none" rtlCol="0">
              <a:spAutoFit/>
            </a:bodyPr>
            <a:lstStyle/>
            <a:p>
              <a:pPr algn="ctr"/>
              <a:r>
                <a:rPr lang="en-US" sz="1600" i="1" dirty="0">
                  <a:solidFill>
                    <a:schemeClr val="tx2">
                      <a:lumMod val="75000"/>
                    </a:schemeClr>
                  </a:solidFill>
                </a:rPr>
                <a:t>(line breaks</a:t>
              </a:r>
            </a:p>
            <a:p>
              <a:pPr algn="ctr"/>
              <a:r>
                <a:rPr lang="en-US" sz="1600" i="1" dirty="0">
                  <a:solidFill>
                    <a:schemeClr val="tx2">
                      <a:lumMod val="75000"/>
                    </a:schemeClr>
                  </a:solidFill>
                </a:rPr>
                <a:t>for clarity)</a:t>
              </a:r>
            </a:p>
          </p:txBody>
        </p:sp>
        <p:sp>
          <p:nvSpPr>
            <p:cNvPr id="10" name="TextBox 9">
              <a:extLst>
                <a:ext uri="{FF2B5EF4-FFF2-40B4-BE49-F238E27FC236}">
                  <a16:creationId xmlns:a16="http://schemas.microsoft.com/office/drawing/2014/main" id="{C2AA8C3C-7069-02FA-EAD7-F21608B65A92}"/>
                </a:ext>
              </a:extLst>
            </p:cNvPr>
            <p:cNvSpPr txBox="1"/>
            <p:nvPr/>
          </p:nvSpPr>
          <p:spPr>
            <a:xfrm>
              <a:off x="598970" y="3531975"/>
              <a:ext cx="1282723" cy="400110"/>
            </a:xfrm>
            <a:prstGeom prst="rect">
              <a:avLst/>
            </a:prstGeom>
            <a:noFill/>
            <a:ln w="19050">
              <a:noFill/>
            </a:ln>
          </p:spPr>
          <p:txBody>
            <a:bodyPr wrap="none" rtlCol="0">
              <a:spAutoFit/>
            </a:bodyPr>
            <a:lstStyle/>
            <a:p>
              <a:r>
                <a:rPr lang="en-US" sz="2000" b="1" dirty="0">
                  <a:solidFill>
                    <a:schemeClr val="tx2">
                      <a:lumMod val="75000"/>
                    </a:schemeClr>
                  </a:solidFill>
                </a:rPr>
                <a:t>Request:</a:t>
              </a:r>
            </a:p>
          </p:txBody>
        </p:sp>
      </p:grpSp>
      <p:grpSp>
        <p:nvGrpSpPr>
          <p:cNvPr id="18" name="Group 17">
            <a:extLst>
              <a:ext uri="{FF2B5EF4-FFF2-40B4-BE49-F238E27FC236}">
                <a16:creationId xmlns:a16="http://schemas.microsoft.com/office/drawing/2014/main" id="{A3764754-130C-E536-ED81-048494D73830}"/>
              </a:ext>
            </a:extLst>
          </p:cNvPr>
          <p:cNvGrpSpPr/>
          <p:nvPr/>
        </p:nvGrpSpPr>
        <p:grpSpPr>
          <a:xfrm>
            <a:off x="2441216" y="1405761"/>
            <a:ext cx="4196518" cy="601283"/>
            <a:chOff x="2512101" y="2957683"/>
            <a:chExt cx="4196518" cy="601283"/>
          </a:xfrm>
        </p:grpSpPr>
        <p:sp>
          <p:nvSpPr>
            <p:cNvPr id="16" name="TextBox 15">
              <a:extLst>
                <a:ext uri="{FF2B5EF4-FFF2-40B4-BE49-F238E27FC236}">
                  <a16:creationId xmlns:a16="http://schemas.microsoft.com/office/drawing/2014/main" id="{7B637077-4F64-B20F-8EEA-D1D65BE7E0AE}"/>
                </a:ext>
              </a:extLst>
            </p:cNvPr>
            <p:cNvSpPr txBox="1"/>
            <p:nvPr/>
          </p:nvSpPr>
          <p:spPr>
            <a:xfrm>
              <a:off x="4060245" y="2957683"/>
              <a:ext cx="1426994" cy="338554"/>
            </a:xfrm>
            <a:prstGeom prst="rect">
              <a:avLst/>
            </a:prstGeom>
            <a:noFill/>
            <a:ln w="19050">
              <a:noFill/>
            </a:ln>
          </p:spPr>
          <p:txBody>
            <a:bodyPr wrap="none" rtlCol="0">
              <a:spAutoFit/>
            </a:bodyPr>
            <a:lstStyle/>
            <a:p>
              <a:pPr algn="ctr"/>
              <a:r>
                <a:rPr lang="en-US" sz="1600" i="1" dirty="0">
                  <a:solidFill>
                    <a:schemeClr val="tx2">
                      <a:lumMod val="75000"/>
                    </a:schemeClr>
                  </a:solidFill>
                </a:rPr>
                <a:t>data endpoint</a:t>
              </a:r>
            </a:p>
          </p:txBody>
        </p:sp>
        <p:sp>
          <p:nvSpPr>
            <p:cNvPr id="17" name="Right Brace 16">
              <a:extLst>
                <a:ext uri="{FF2B5EF4-FFF2-40B4-BE49-F238E27FC236}">
                  <a16:creationId xmlns:a16="http://schemas.microsoft.com/office/drawing/2014/main" id="{CEA256ED-205F-6EF5-0EB0-382A9E3F8F13}"/>
                </a:ext>
              </a:extLst>
            </p:cNvPr>
            <p:cNvSpPr/>
            <p:nvPr/>
          </p:nvSpPr>
          <p:spPr>
            <a:xfrm rot="16200000">
              <a:off x="4456451" y="1306798"/>
              <a:ext cx="307818" cy="4196518"/>
            </a:xfrm>
            <a:prstGeom prst="rightBrace">
              <a:avLst/>
            </a:prstGeom>
            <a:ln w="28575">
              <a:solidFill>
                <a:schemeClr val="accent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3" name="Date Placeholder 2">
            <a:extLst>
              <a:ext uri="{FF2B5EF4-FFF2-40B4-BE49-F238E27FC236}">
                <a16:creationId xmlns:a16="http://schemas.microsoft.com/office/drawing/2014/main" id="{87114DA2-6D05-A8A7-570B-D86DFD6F8C75}"/>
              </a:ext>
            </a:extLst>
          </p:cNvPr>
          <p:cNvSpPr>
            <a:spLocks noGrp="1"/>
          </p:cNvSpPr>
          <p:nvPr>
            <p:ph type="dt" sz="half" idx="14"/>
          </p:nvPr>
        </p:nvSpPr>
        <p:spPr/>
        <p:txBody>
          <a:bodyPr/>
          <a:lstStyle/>
          <a:p>
            <a:r>
              <a:rPr lang="en-US"/>
              <a:t>Oct 12-13, 2023</a:t>
            </a:r>
            <a:endParaRPr lang="en-US" dirty="0"/>
          </a:p>
        </p:txBody>
      </p:sp>
      <p:sp>
        <p:nvSpPr>
          <p:cNvPr id="9" name="Footer Placeholder 8">
            <a:extLst>
              <a:ext uri="{FF2B5EF4-FFF2-40B4-BE49-F238E27FC236}">
                <a16:creationId xmlns:a16="http://schemas.microsoft.com/office/drawing/2014/main" id="{F25107B9-31C2-292C-8F37-EE8DB386B5D3}"/>
              </a:ext>
            </a:extLst>
          </p:cNvPr>
          <p:cNvSpPr>
            <a:spLocks noGrp="1"/>
          </p:cNvSpPr>
          <p:nvPr>
            <p:ph type="ftr" sz="quarter" idx="15"/>
          </p:nvPr>
        </p:nvSpPr>
        <p:spPr/>
        <p:txBody>
          <a:bodyPr/>
          <a:lstStyle/>
          <a:p>
            <a:r>
              <a:rPr lang="en-US"/>
              <a:t>How HAPI Relates to Access and Discoverability</a:t>
            </a:r>
            <a:endParaRPr lang="en-US" dirty="0"/>
          </a:p>
        </p:txBody>
      </p:sp>
    </p:spTree>
    <p:extLst>
      <p:ext uri="{BB962C8B-B14F-4D97-AF65-F5344CB8AC3E}">
        <p14:creationId xmlns:p14="http://schemas.microsoft.com/office/powerpoint/2010/main" val="32250827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Outline</a:t>
            </a:r>
          </a:p>
        </p:txBody>
      </p:sp>
      <p:sp>
        <p:nvSpPr>
          <p:cNvPr id="3" name="Content Placeholder 2"/>
          <p:cNvSpPr>
            <a:spLocks noGrp="1"/>
          </p:cNvSpPr>
          <p:nvPr>
            <p:ph sz="quarter" idx="13"/>
          </p:nvPr>
        </p:nvSpPr>
        <p:spPr>
          <a:xfrm>
            <a:off x="952500" y="1181100"/>
            <a:ext cx="9772472" cy="5029200"/>
          </a:xfrm>
        </p:spPr>
        <p:txBody>
          <a:bodyPr>
            <a:normAutofit/>
          </a:bodyPr>
          <a:lstStyle/>
          <a:p>
            <a:pPr marL="0" indent="0">
              <a:buNone/>
            </a:pPr>
            <a:r>
              <a:rPr lang="en-US" b="1" dirty="0"/>
              <a:t>Review of What is HAPI? </a:t>
            </a:r>
            <a:r>
              <a:rPr lang="en-US" sz="1600" i="1" dirty="0"/>
              <a:t>(review, if needed</a:t>
            </a:r>
            <a:r>
              <a:rPr lang="en-US" sz="1600" i="1" dirty="0">
                <a:sym typeface="Wingdings" pitchFamily="2" charset="2"/>
              </a:rPr>
              <a:t>)</a:t>
            </a:r>
            <a:endParaRPr lang="en-US" sz="1600" i="1" dirty="0"/>
          </a:p>
          <a:p>
            <a:pPr lvl="1">
              <a:buFont typeface="Arial" panose="020B0604020202020204" pitchFamily="34" charset="0"/>
              <a:buChar char="•"/>
            </a:pPr>
            <a:r>
              <a:rPr lang="en-US" sz="1800" dirty="0"/>
              <a:t>Different aspects of HAPI within a data system</a:t>
            </a:r>
          </a:p>
          <a:p>
            <a:pPr lvl="1">
              <a:buFont typeface="Arial" panose="020B0604020202020204" pitchFamily="34" charset="0"/>
              <a:buChar char="•"/>
            </a:pPr>
            <a:r>
              <a:rPr lang="en-US" sz="1800" dirty="0"/>
              <a:t>HAPI reduces data wrangling</a:t>
            </a:r>
          </a:p>
          <a:p>
            <a:pPr lvl="1">
              <a:buFont typeface="Arial" panose="020B0604020202020204" pitchFamily="34" charset="0"/>
              <a:buChar char="•"/>
            </a:pPr>
            <a:r>
              <a:rPr lang="en-US" sz="1800" dirty="0"/>
              <a:t>HAPI as “HTTP for data”</a:t>
            </a:r>
          </a:p>
          <a:p>
            <a:pPr marL="0" indent="0">
              <a:buNone/>
            </a:pPr>
            <a:endParaRPr lang="en-US" dirty="0"/>
          </a:p>
          <a:p>
            <a:pPr marL="0" indent="0">
              <a:buNone/>
            </a:pPr>
            <a:r>
              <a:rPr lang="en-US" b="1" dirty="0"/>
              <a:t>Update on HAPI adoption</a:t>
            </a:r>
          </a:p>
          <a:p>
            <a:pPr marL="0" indent="0">
              <a:buNone/>
            </a:pPr>
            <a:endParaRPr lang="en-US" dirty="0"/>
          </a:p>
          <a:p>
            <a:pPr marL="0" indent="0">
              <a:buNone/>
            </a:pPr>
            <a:r>
              <a:rPr lang="en-US" b="1" dirty="0"/>
              <a:t>HAPI efforts in development</a:t>
            </a:r>
          </a:p>
          <a:p>
            <a:pPr marL="0" indent="0">
              <a:buNone/>
            </a:pPr>
            <a:endParaRPr lang="en-US" dirty="0"/>
          </a:p>
          <a:p>
            <a:pPr marL="0" indent="0">
              <a:buNone/>
            </a:pPr>
            <a:r>
              <a:rPr lang="en-US" b="1" dirty="0"/>
              <a:t>Leveraging HAPI and SPASE together</a:t>
            </a:r>
          </a:p>
        </p:txBody>
      </p:sp>
      <p:sp>
        <p:nvSpPr>
          <p:cNvPr id="6" name="Slide Number Placeholder 5"/>
          <p:cNvSpPr>
            <a:spLocks noGrp="1"/>
          </p:cNvSpPr>
          <p:nvPr>
            <p:ph type="sldNum" sz="quarter" idx="16"/>
          </p:nvPr>
        </p:nvSpPr>
        <p:spPr/>
        <p:txBody>
          <a:bodyPr/>
          <a:lstStyle/>
          <a:p>
            <a:fld id="{4EBCDCBD-78E1-0D41-A999-31B5EBF8E02C}" type="slidenum">
              <a:rPr lang="en-US" smtClean="0"/>
              <a:pPr/>
              <a:t>2</a:t>
            </a:fld>
            <a:endParaRPr lang="en-US" dirty="0"/>
          </a:p>
        </p:txBody>
      </p:sp>
      <p:sp>
        <p:nvSpPr>
          <p:cNvPr id="7" name="Date Placeholder 6">
            <a:extLst>
              <a:ext uri="{FF2B5EF4-FFF2-40B4-BE49-F238E27FC236}">
                <a16:creationId xmlns:a16="http://schemas.microsoft.com/office/drawing/2014/main" id="{C4134CE0-3E29-9D4A-90EA-F6CC9C91AD35}"/>
              </a:ext>
            </a:extLst>
          </p:cNvPr>
          <p:cNvSpPr>
            <a:spLocks noGrp="1"/>
          </p:cNvSpPr>
          <p:nvPr>
            <p:ph type="dt" sz="half" idx="14"/>
          </p:nvPr>
        </p:nvSpPr>
        <p:spPr/>
        <p:txBody>
          <a:bodyPr/>
          <a:lstStyle/>
          <a:p>
            <a:r>
              <a:rPr lang="en-US"/>
              <a:t>Oct 12-13, 2023</a:t>
            </a:r>
            <a:endParaRPr lang="en-US" dirty="0"/>
          </a:p>
        </p:txBody>
      </p:sp>
      <p:sp>
        <p:nvSpPr>
          <p:cNvPr id="8" name="Footer Placeholder 7">
            <a:extLst>
              <a:ext uri="{FF2B5EF4-FFF2-40B4-BE49-F238E27FC236}">
                <a16:creationId xmlns:a16="http://schemas.microsoft.com/office/drawing/2014/main" id="{02666E82-DBA5-17AC-E377-4FF64C33BE05}"/>
              </a:ext>
            </a:extLst>
          </p:cNvPr>
          <p:cNvSpPr>
            <a:spLocks noGrp="1"/>
          </p:cNvSpPr>
          <p:nvPr>
            <p:ph type="ftr" sz="quarter" idx="15"/>
          </p:nvPr>
        </p:nvSpPr>
        <p:spPr/>
        <p:txBody>
          <a:bodyPr/>
          <a:lstStyle/>
          <a:p>
            <a:r>
              <a:rPr lang="en-US"/>
              <a:t>How HAPI Relates to Access and Discoverability</a:t>
            </a:r>
            <a:endParaRPr lang="en-US" dirty="0"/>
          </a:p>
        </p:txBody>
      </p:sp>
    </p:spTree>
    <p:extLst>
      <p:ext uri="{BB962C8B-B14F-4D97-AF65-F5344CB8AC3E}">
        <p14:creationId xmlns:p14="http://schemas.microsoft.com/office/powerpoint/2010/main" val="51640475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4EC05C-4193-42E6-5F7D-31FB951332F3}"/>
              </a:ext>
            </a:extLst>
          </p:cNvPr>
          <p:cNvSpPr>
            <a:spLocks noGrp="1"/>
          </p:cNvSpPr>
          <p:nvPr>
            <p:ph type="title"/>
          </p:nvPr>
        </p:nvSpPr>
        <p:spPr>
          <a:xfrm>
            <a:off x="457200" y="219931"/>
            <a:ext cx="11277600" cy="762000"/>
          </a:xfrm>
        </p:spPr>
        <p:txBody>
          <a:bodyPr>
            <a:normAutofit/>
          </a:bodyPr>
          <a:lstStyle/>
          <a:p>
            <a:r>
              <a:rPr lang="en-US" dirty="0"/>
              <a:t>HAPI – a very simple request and response</a:t>
            </a:r>
          </a:p>
        </p:txBody>
      </p:sp>
      <p:sp>
        <p:nvSpPr>
          <p:cNvPr id="6" name="Slide Number Placeholder 5">
            <a:extLst>
              <a:ext uri="{FF2B5EF4-FFF2-40B4-BE49-F238E27FC236}">
                <a16:creationId xmlns:a16="http://schemas.microsoft.com/office/drawing/2014/main" id="{D493AAE0-0F96-51C5-EACD-3AB85E27F081}"/>
              </a:ext>
            </a:extLst>
          </p:cNvPr>
          <p:cNvSpPr>
            <a:spLocks noGrp="1"/>
          </p:cNvSpPr>
          <p:nvPr>
            <p:ph type="sldNum" sz="quarter" idx="16"/>
          </p:nvPr>
        </p:nvSpPr>
        <p:spPr/>
        <p:txBody>
          <a:bodyPr/>
          <a:lstStyle/>
          <a:p>
            <a:fld id="{4EBCDCBD-78E1-0D41-A999-31B5EBF8E02C}" type="slidenum">
              <a:rPr lang="en-US" smtClean="0"/>
              <a:pPr/>
              <a:t>20</a:t>
            </a:fld>
            <a:endParaRPr lang="en-US" dirty="0"/>
          </a:p>
        </p:txBody>
      </p:sp>
      <p:grpSp>
        <p:nvGrpSpPr>
          <p:cNvPr id="19" name="Group 18">
            <a:extLst>
              <a:ext uri="{FF2B5EF4-FFF2-40B4-BE49-F238E27FC236}">
                <a16:creationId xmlns:a16="http://schemas.microsoft.com/office/drawing/2014/main" id="{D1BF6FCF-0298-4380-D4C8-3A214E3D8FCF}"/>
              </a:ext>
            </a:extLst>
          </p:cNvPr>
          <p:cNvGrpSpPr/>
          <p:nvPr/>
        </p:nvGrpSpPr>
        <p:grpSpPr>
          <a:xfrm>
            <a:off x="528085" y="1872332"/>
            <a:ext cx="11135830" cy="1015663"/>
            <a:chOff x="598970" y="3424254"/>
            <a:chExt cx="11135830" cy="1015663"/>
          </a:xfrm>
        </p:grpSpPr>
        <p:sp>
          <p:nvSpPr>
            <p:cNvPr id="7" name="TextBox 6">
              <a:extLst>
                <a:ext uri="{FF2B5EF4-FFF2-40B4-BE49-F238E27FC236}">
                  <a16:creationId xmlns:a16="http://schemas.microsoft.com/office/drawing/2014/main" id="{CB36EBA1-6D70-5FBD-7B9E-A470135CE105}"/>
                </a:ext>
              </a:extLst>
            </p:cNvPr>
            <p:cNvSpPr txBox="1"/>
            <p:nvPr/>
          </p:nvSpPr>
          <p:spPr>
            <a:xfrm>
              <a:off x="2480650" y="3424254"/>
              <a:ext cx="7878302" cy="1015663"/>
            </a:xfrm>
            <a:prstGeom prst="rect">
              <a:avLst/>
            </a:prstGeom>
            <a:solidFill>
              <a:schemeClr val="bg1">
                <a:lumMod val="95000"/>
              </a:schemeClr>
            </a:solidFill>
            <a:ln w="19050">
              <a:noFill/>
            </a:ln>
          </p:spPr>
          <p:txBody>
            <a:bodyPr wrap="square" rtlCol="0">
              <a:spAutoFit/>
            </a:bodyPr>
            <a:lstStyle/>
            <a:p>
              <a:r>
                <a:rPr lang="en-US" sz="2000" b="1" dirty="0">
                  <a:latin typeface="Courier" pitchFamily="2" charset="0"/>
                </a:rPr>
                <a:t>http://</a:t>
              </a:r>
              <a:r>
                <a:rPr lang="en-US" sz="2000" b="1" dirty="0" err="1">
                  <a:latin typeface="Courier" pitchFamily="2" charset="0"/>
                </a:rPr>
                <a:t>server.org</a:t>
              </a:r>
              <a:r>
                <a:rPr lang="en-US" sz="2000" b="1" dirty="0">
                  <a:latin typeface="Courier" pitchFamily="2" charset="0"/>
                </a:rPr>
                <a:t>/</a:t>
              </a:r>
              <a:r>
                <a:rPr lang="en-US" sz="2000" b="1" dirty="0" err="1">
                  <a:latin typeface="Courier" pitchFamily="2" charset="0"/>
                </a:rPr>
                <a:t>hapi</a:t>
              </a:r>
              <a:r>
                <a:rPr lang="en-US" sz="2000" b="1" dirty="0">
                  <a:latin typeface="Courier" pitchFamily="2" charset="0"/>
                </a:rPr>
                <a:t>/</a:t>
              </a:r>
              <a:r>
                <a:rPr lang="en-US" sz="2000" b="1" dirty="0" err="1">
                  <a:latin typeface="Courier" pitchFamily="2" charset="0"/>
                </a:rPr>
                <a:t>data?dataset</a:t>
              </a:r>
              <a:r>
                <a:rPr lang="en-US" sz="2000" b="1" dirty="0">
                  <a:latin typeface="Courier" pitchFamily="2" charset="0"/>
                </a:rPr>
                <a:t>=ACE_MAG</a:t>
              </a:r>
            </a:p>
            <a:p>
              <a:r>
                <a:rPr lang="en-US" sz="2000" b="1" dirty="0">
                  <a:latin typeface="Courier" pitchFamily="2" charset="0"/>
                </a:rPr>
                <a:t>                           &amp;start=2004-183T00:00Z</a:t>
              </a:r>
            </a:p>
            <a:p>
              <a:r>
                <a:rPr lang="en-US" sz="2000" b="1" dirty="0">
                  <a:latin typeface="Courier" pitchFamily="2" charset="0"/>
                </a:rPr>
                <a:t>                           &amp;stop=2004-184T00:00Z</a:t>
              </a:r>
              <a:endParaRPr lang="en-US" sz="2000" dirty="0">
                <a:solidFill>
                  <a:schemeClr val="tx2">
                    <a:lumMod val="75000"/>
                  </a:schemeClr>
                </a:solidFill>
                <a:latin typeface="Courier" pitchFamily="2" charset="0"/>
              </a:endParaRPr>
            </a:p>
          </p:txBody>
        </p:sp>
        <p:sp>
          <p:nvSpPr>
            <p:cNvPr id="8" name="TextBox 7">
              <a:extLst>
                <a:ext uri="{FF2B5EF4-FFF2-40B4-BE49-F238E27FC236}">
                  <a16:creationId xmlns:a16="http://schemas.microsoft.com/office/drawing/2014/main" id="{8A42027F-FF38-6EC1-4DC6-DD33C40A965E}"/>
                </a:ext>
              </a:extLst>
            </p:cNvPr>
            <p:cNvSpPr txBox="1"/>
            <p:nvPr/>
          </p:nvSpPr>
          <p:spPr>
            <a:xfrm>
              <a:off x="10490549" y="3553090"/>
              <a:ext cx="1244251" cy="584775"/>
            </a:xfrm>
            <a:prstGeom prst="rect">
              <a:avLst/>
            </a:prstGeom>
            <a:noFill/>
            <a:ln w="19050">
              <a:noFill/>
            </a:ln>
          </p:spPr>
          <p:txBody>
            <a:bodyPr wrap="none" rtlCol="0">
              <a:spAutoFit/>
            </a:bodyPr>
            <a:lstStyle/>
            <a:p>
              <a:pPr algn="ctr"/>
              <a:r>
                <a:rPr lang="en-US" sz="1600" i="1" dirty="0">
                  <a:solidFill>
                    <a:schemeClr val="tx2">
                      <a:lumMod val="75000"/>
                    </a:schemeClr>
                  </a:solidFill>
                </a:rPr>
                <a:t>(line breaks</a:t>
              </a:r>
            </a:p>
            <a:p>
              <a:pPr algn="ctr"/>
              <a:r>
                <a:rPr lang="en-US" sz="1600" i="1" dirty="0">
                  <a:solidFill>
                    <a:schemeClr val="tx2">
                      <a:lumMod val="75000"/>
                    </a:schemeClr>
                  </a:solidFill>
                </a:rPr>
                <a:t>for clarity)</a:t>
              </a:r>
            </a:p>
          </p:txBody>
        </p:sp>
        <p:sp>
          <p:nvSpPr>
            <p:cNvPr id="10" name="TextBox 9">
              <a:extLst>
                <a:ext uri="{FF2B5EF4-FFF2-40B4-BE49-F238E27FC236}">
                  <a16:creationId xmlns:a16="http://schemas.microsoft.com/office/drawing/2014/main" id="{C2AA8C3C-7069-02FA-EAD7-F21608B65A92}"/>
                </a:ext>
              </a:extLst>
            </p:cNvPr>
            <p:cNvSpPr txBox="1"/>
            <p:nvPr/>
          </p:nvSpPr>
          <p:spPr>
            <a:xfrm>
              <a:off x="598970" y="3531975"/>
              <a:ext cx="1282723" cy="400110"/>
            </a:xfrm>
            <a:prstGeom prst="rect">
              <a:avLst/>
            </a:prstGeom>
            <a:noFill/>
            <a:ln w="19050">
              <a:noFill/>
            </a:ln>
          </p:spPr>
          <p:txBody>
            <a:bodyPr wrap="none" rtlCol="0">
              <a:spAutoFit/>
            </a:bodyPr>
            <a:lstStyle/>
            <a:p>
              <a:r>
                <a:rPr lang="en-US" sz="2000" b="1" dirty="0">
                  <a:solidFill>
                    <a:schemeClr val="tx2">
                      <a:lumMod val="75000"/>
                    </a:schemeClr>
                  </a:solidFill>
                </a:rPr>
                <a:t>Request:</a:t>
              </a:r>
            </a:p>
          </p:txBody>
        </p:sp>
      </p:grpSp>
      <p:grpSp>
        <p:nvGrpSpPr>
          <p:cNvPr id="18" name="Group 17">
            <a:extLst>
              <a:ext uri="{FF2B5EF4-FFF2-40B4-BE49-F238E27FC236}">
                <a16:creationId xmlns:a16="http://schemas.microsoft.com/office/drawing/2014/main" id="{A3764754-130C-E536-ED81-048494D73830}"/>
              </a:ext>
            </a:extLst>
          </p:cNvPr>
          <p:cNvGrpSpPr/>
          <p:nvPr/>
        </p:nvGrpSpPr>
        <p:grpSpPr>
          <a:xfrm>
            <a:off x="2441216" y="1405761"/>
            <a:ext cx="4196518" cy="601283"/>
            <a:chOff x="2512101" y="2957683"/>
            <a:chExt cx="4196518" cy="601283"/>
          </a:xfrm>
        </p:grpSpPr>
        <p:sp>
          <p:nvSpPr>
            <p:cNvPr id="16" name="TextBox 15">
              <a:extLst>
                <a:ext uri="{FF2B5EF4-FFF2-40B4-BE49-F238E27FC236}">
                  <a16:creationId xmlns:a16="http://schemas.microsoft.com/office/drawing/2014/main" id="{7B637077-4F64-B20F-8EEA-D1D65BE7E0AE}"/>
                </a:ext>
              </a:extLst>
            </p:cNvPr>
            <p:cNvSpPr txBox="1"/>
            <p:nvPr/>
          </p:nvSpPr>
          <p:spPr>
            <a:xfrm>
              <a:off x="4060245" y="2957683"/>
              <a:ext cx="1426994" cy="338554"/>
            </a:xfrm>
            <a:prstGeom prst="rect">
              <a:avLst/>
            </a:prstGeom>
            <a:noFill/>
            <a:ln w="19050">
              <a:noFill/>
            </a:ln>
          </p:spPr>
          <p:txBody>
            <a:bodyPr wrap="none" rtlCol="0">
              <a:spAutoFit/>
            </a:bodyPr>
            <a:lstStyle/>
            <a:p>
              <a:pPr algn="ctr"/>
              <a:r>
                <a:rPr lang="en-US" sz="1600" i="1" dirty="0">
                  <a:solidFill>
                    <a:schemeClr val="tx2">
                      <a:lumMod val="75000"/>
                    </a:schemeClr>
                  </a:solidFill>
                </a:rPr>
                <a:t>data endpoint</a:t>
              </a:r>
            </a:p>
          </p:txBody>
        </p:sp>
        <p:sp>
          <p:nvSpPr>
            <p:cNvPr id="17" name="Right Brace 16">
              <a:extLst>
                <a:ext uri="{FF2B5EF4-FFF2-40B4-BE49-F238E27FC236}">
                  <a16:creationId xmlns:a16="http://schemas.microsoft.com/office/drawing/2014/main" id="{CEA256ED-205F-6EF5-0EB0-382A9E3F8F13}"/>
                </a:ext>
              </a:extLst>
            </p:cNvPr>
            <p:cNvSpPr/>
            <p:nvPr/>
          </p:nvSpPr>
          <p:spPr>
            <a:xfrm rot="16200000">
              <a:off x="4456451" y="1306798"/>
              <a:ext cx="307818" cy="4196518"/>
            </a:xfrm>
            <a:prstGeom prst="rightBrace">
              <a:avLst/>
            </a:prstGeom>
            <a:ln w="28575">
              <a:solidFill>
                <a:schemeClr val="accent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20" name="Group 19">
            <a:extLst>
              <a:ext uri="{FF2B5EF4-FFF2-40B4-BE49-F238E27FC236}">
                <a16:creationId xmlns:a16="http://schemas.microsoft.com/office/drawing/2014/main" id="{20721793-9104-73A7-A152-C728BF72328D}"/>
              </a:ext>
            </a:extLst>
          </p:cNvPr>
          <p:cNvGrpSpPr/>
          <p:nvPr/>
        </p:nvGrpSpPr>
        <p:grpSpPr>
          <a:xfrm>
            <a:off x="6271083" y="1173113"/>
            <a:ext cx="4530407" cy="609211"/>
            <a:chOff x="1965338" y="2949755"/>
            <a:chExt cx="4530407" cy="609211"/>
          </a:xfrm>
        </p:grpSpPr>
        <p:sp>
          <p:nvSpPr>
            <p:cNvPr id="21" name="TextBox 20">
              <a:extLst>
                <a:ext uri="{FF2B5EF4-FFF2-40B4-BE49-F238E27FC236}">
                  <a16:creationId xmlns:a16="http://schemas.microsoft.com/office/drawing/2014/main" id="{910B7983-CC5F-77ED-BB87-F727536F076F}"/>
                </a:ext>
              </a:extLst>
            </p:cNvPr>
            <p:cNvSpPr txBox="1"/>
            <p:nvPr/>
          </p:nvSpPr>
          <p:spPr>
            <a:xfrm>
              <a:off x="1965338" y="2949755"/>
              <a:ext cx="4530407" cy="338554"/>
            </a:xfrm>
            <a:prstGeom prst="rect">
              <a:avLst/>
            </a:prstGeom>
            <a:noFill/>
            <a:ln w="19050">
              <a:noFill/>
            </a:ln>
          </p:spPr>
          <p:txBody>
            <a:bodyPr wrap="none" rtlCol="0">
              <a:spAutoFit/>
            </a:bodyPr>
            <a:lstStyle/>
            <a:p>
              <a:pPr algn="ctr"/>
              <a:r>
                <a:rPr lang="en-US" sz="1600" i="1" dirty="0">
                  <a:solidFill>
                    <a:schemeClr val="tx2">
                      <a:lumMod val="75000"/>
                    </a:schemeClr>
                  </a:solidFill>
                </a:rPr>
                <a:t>elements required by the data endpoint protocol</a:t>
              </a:r>
            </a:p>
          </p:txBody>
        </p:sp>
        <p:sp>
          <p:nvSpPr>
            <p:cNvPr id="22" name="Right Brace 21">
              <a:extLst>
                <a:ext uri="{FF2B5EF4-FFF2-40B4-BE49-F238E27FC236}">
                  <a16:creationId xmlns:a16="http://schemas.microsoft.com/office/drawing/2014/main" id="{EAAAED2A-7974-887F-4CC5-A7971ED7B66C}"/>
                </a:ext>
              </a:extLst>
            </p:cNvPr>
            <p:cNvSpPr/>
            <p:nvPr/>
          </p:nvSpPr>
          <p:spPr>
            <a:xfrm rot="16200000">
              <a:off x="4011137" y="1752112"/>
              <a:ext cx="307818" cy="3305890"/>
            </a:xfrm>
            <a:prstGeom prst="rightBrace">
              <a:avLst/>
            </a:prstGeom>
            <a:ln w="28575">
              <a:solidFill>
                <a:schemeClr val="accent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3" name="Date Placeholder 2">
            <a:extLst>
              <a:ext uri="{FF2B5EF4-FFF2-40B4-BE49-F238E27FC236}">
                <a16:creationId xmlns:a16="http://schemas.microsoft.com/office/drawing/2014/main" id="{CF3BBB86-1841-185D-3320-EB748807BD2E}"/>
              </a:ext>
            </a:extLst>
          </p:cNvPr>
          <p:cNvSpPr>
            <a:spLocks noGrp="1"/>
          </p:cNvSpPr>
          <p:nvPr>
            <p:ph type="dt" sz="half" idx="14"/>
          </p:nvPr>
        </p:nvSpPr>
        <p:spPr/>
        <p:txBody>
          <a:bodyPr/>
          <a:lstStyle/>
          <a:p>
            <a:r>
              <a:rPr lang="en-US"/>
              <a:t>Oct 12-13, 2023</a:t>
            </a:r>
            <a:endParaRPr lang="en-US" dirty="0"/>
          </a:p>
        </p:txBody>
      </p:sp>
      <p:sp>
        <p:nvSpPr>
          <p:cNvPr id="9" name="Footer Placeholder 8">
            <a:extLst>
              <a:ext uri="{FF2B5EF4-FFF2-40B4-BE49-F238E27FC236}">
                <a16:creationId xmlns:a16="http://schemas.microsoft.com/office/drawing/2014/main" id="{6E16B2FE-D5C9-83A9-0E0E-ED8A0A9CC051}"/>
              </a:ext>
            </a:extLst>
          </p:cNvPr>
          <p:cNvSpPr>
            <a:spLocks noGrp="1"/>
          </p:cNvSpPr>
          <p:nvPr>
            <p:ph type="ftr" sz="quarter" idx="15"/>
          </p:nvPr>
        </p:nvSpPr>
        <p:spPr/>
        <p:txBody>
          <a:bodyPr/>
          <a:lstStyle/>
          <a:p>
            <a:r>
              <a:rPr lang="en-US"/>
              <a:t>How HAPI Relates to Access and Discoverability</a:t>
            </a:r>
            <a:endParaRPr lang="en-US" dirty="0"/>
          </a:p>
        </p:txBody>
      </p:sp>
    </p:spTree>
    <p:extLst>
      <p:ext uri="{BB962C8B-B14F-4D97-AF65-F5344CB8AC3E}">
        <p14:creationId xmlns:p14="http://schemas.microsoft.com/office/powerpoint/2010/main" val="40212768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4EC05C-4193-42E6-5F7D-31FB951332F3}"/>
              </a:ext>
            </a:extLst>
          </p:cNvPr>
          <p:cNvSpPr>
            <a:spLocks noGrp="1"/>
          </p:cNvSpPr>
          <p:nvPr>
            <p:ph type="title"/>
          </p:nvPr>
        </p:nvSpPr>
        <p:spPr>
          <a:xfrm>
            <a:off x="457200" y="219931"/>
            <a:ext cx="11277600" cy="762000"/>
          </a:xfrm>
        </p:spPr>
        <p:txBody>
          <a:bodyPr>
            <a:normAutofit/>
          </a:bodyPr>
          <a:lstStyle/>
          <a:p>
            <a:r>
              <a:rPr lang="en-US" dirty="0"/>
              <a:t>HAPI – a very simple request and response</a:t>
            </a:r>
          </a:p>
        </p:txBody>
      </p:sp>
      <p:sp>
        <p:nvSpPr>
          <p:cNvPr id="6" name="Slide Number Placeholder 5">
            <a:extLst>
              <a:ext uri="{FF2B5EF4-FFF2-40B4-BE49-F238E27FC236}">
                <a16:creationId xmlns:a16="http://schemas.microsoft.com/office/drawing/2014/main" id="{D493AAE0-0F96-51C5-EACD-3AB85E27F081}"/>
              </a:ext>
            </a:extLst>
          </p:cNvPr>
          <p:cNvSpPr>
            <a:spLocks noGrp="1"/>
          </p:cNvSpPr>
          <p:nvPr>
            <p:ph type="sldNum" sz="quarter" idx="16"/>
          </p:nvPr>
        </p:nvSpPr>
        <p:spPr/>
        <p:txBody>
          <a:bodyPr/>
          <a:lstStyle/>
          <a:p>
            <a:fld id="{4EBCDCBD-78E1-0D41-A999-31B5EBF8E02C}" type="slidenum">
              <a:rPr lang="en-US" smtClean="0"/>
              <a:pPr/>
              <a:t>21</a:t>
            </a:fld>
            <a:endParaRPr lang="en-US" dirty="0"/>
          </a:p>
        </p:txBody>
      </p:sp>
      <p:grpSp>
        <p:nvGrpSpPr>
          <p:cNvPr id="19" name="Group 18">
            <a:extLst>
              <a:ext uri="{FF2B5EF4-FFF2-40B4-BE49-F238E27FC236}">
                <a16:creationId xmlns:a16="http://schemas.microsoft.com/office/drawing/2014/main" id="{D1BF6FCF-0298-4380-D4C8-3A214E3D8FCF}"/>
              </a:ext>
            </a:extLst>
          </p:cNvPr>
          <p:cNvGrpSpPr/>
          <p:nvPr/>
        </p:nvGrpSpPr>
        <p:grpSpPr>
          <a:xfrm>
            <a:off x="528085" y="1872332"/>
            <a:ext cx="11135830" cy="1015663"/>
            <a:chOff x="598970" y="3424254"/>
            <a:chExt cx="11135830" cy="1015663"/>
          </a:xfrm>
        </p:grpSpPr>
        <p:sp>
          <p:nvSpPr>
            <p:cNvPr id="7" name="TextBox 6">
              <a:extLst>
                <a:ext uri="{FF2B5EF4-FFF2-40B4-BE49-F238E27FC236}">
                  <a16:creationId xmlns:a16="http://schemas.microsoft.com/office/drawing/2014/main" id="{CB36EBA1-6D70-5FBD-7B9E-A470135CE105}"/>
                </a:ext>
              </a:extLst>
            </p:cNvPr>
            <p:cNvSpPr txBox="1"/>
            <p:nvPr/>
          </p:nvSpPr>
          <p:spPr>
            <a:xfrm>
              <a:off x="2480650" y="3424254"/>
              <a:ext cx="7878302" cy="1015663"/>
            </a:xfrm>
            <a:prstGeom prst="rect">
              <a:avLst/>
            </a:prstGeom>
            <a:solidFill>
              <a:schemeClr val="bg1">
                <a:lumMod val="95000"/>
              </a:schemeClr>
            </a:solidFill>
            <a:ln w="19050">
              <a:noFill/>
            </a:ln>
          </p:spPr>
          <p:txBody>
            <a:bodyPr wrap="square" rtlCol="0">
              <a:spAutoFit/>
            </a:bodyPr>
            <a:lstStyle/>
            <a:p>
              <a:r>
                <a:rPr lang="en-US" sz="2000" b="1" dirty="0">
                  <a:latin typeface="Courier" pitchFamily="2" charset="0"/>
                </a:rPr>
                <a:t>http://</a:t>
              </a:r>
              <a:r>
                <a:rPr lang="en-US" sz="2000" b="1" dirty="0" err="1">
                  <a:latin typeface="Courier" pitchFamily="2" charset="0"/>
                </a:rPr>
                <a:t>server.org</a:t>
              </a:r>
              <a:r>
                <a:rPr lang="en-US" sz="2000" b="1" dirty="0">
                  <a:latin typeface="Courier" pitchFamily="2" charset="0"/>
                </a:rPr>
                <a:t>/</a:t>
              </a:r>
              <a:r>
                <a:rPr lang="en-US" sz="2000" b="1" dirty="0" err="1">
                  <a:latin typeface="Courier" pitchFamily="2" charset="0"/>
                </a:rPr>
                <a:t>hapi</a:t>
              </a:r>
              <a:r>
                <a:rPr lang="en-US" sz="2000" b="1" dirty="0">
                  <a:latin typeface="Courier" pitchFamily="2" charset="0"/>
                </a:rPr>
                <a:t>/</a:t>
              </a:r>
              <a:r>
                <a:rPr lang="en-US" sz="2000" b="1" dirty="0" err="1">
                  <a:latin typeface="Courier" pitchFamily="2" charset="0"/>
                </a:rPr>
                <a:t>data?dataset</a:t>
              </a:r>
              <a:r>
                <a:rPr lang="en-US" sz="2000" b="1" dirty="0">
                  <a:latin typeface="Courier" pitchFamily="2" charset="0"/>
                </a:rPr>
                <a:t>=ACE_MAG</a:t>
              </a:r>
            </a:p>
            <a:p>
              <a:r>
                <a:rPr lang="en-US" sz="2000" b="1" dirty="0">
                  <a:latin typeface="Courier" pitchFamily="2" charset="0"/>
                </a:rPr>
                <a:t>                           &amp;start=2004-183T00:00Z</a:t>
              </a:r>
            </a:p>
            <a:p>
              <a:r>
                <a:rPr lang="en-US" sz="2000" b="1" dirty="0">
                  <a:latin typeface="Courier" pitchFamily="2" charset="0"/>
                </a:rPr>
                <a:t>                           &amp;stop=2004-184T00:00Z</a:t>
              </a:r>
              <a:endParaRPr lang="en-US" sz="2000" dirty="0">
                <a:solidFill>
                  <a:schemeClr val="tx2">
                    <a:lumMod val="75000"/>
                  </a:schemeClr>
                </a:solidFill>
                <a:latin typeface="Courier" pitchFamily="2" charset="0"/>
              </a:endParaRPr>
            </a:p>
          </p:txBody>
        </p:sp>
        <p:sp>
          <p:nvSpPr>
            <p:cNvPr id="8" name="TextBox 7">
              <a:extLst>
                <a:ext uri="{FF2B5EF4-FFF2-40B4-BE49-F238E27FC236}">
                  <a16:creationId xmlns:a16="http://schemas.microsoft.com/office/drawing/2014/main" id="{8A42027F-FF38-6EC1-4DC6-DD33C40A965E}"/>
                </a:ext>
              </a:extLst>
            </p:cNvPr>
            <p:cNvSpPr txBox="1"/>
            <p:nvPr/>
          </p:nvSpPr>
          <p:spPr>
            <a:xfrm>
              <a:off x="10490549" y="3553090"/>
              <a:ext cx="1244251" cy="584775"/>
            </a:xfrm>
            <a:prstGeom prst="rect">
              <a:avLst/>
            </a:prstGeom>
            <a:noFill/>
            <a:ln w="19050">
              <a:noFill/>
            </a:ln>
          </p:spPr>
          <p:txBody>
            <a:bodyPr wrap="none" rtlCol="0">
              <a:spAutoFit/>
            </a:bodyPr>
            <a:lstStyle/>
            <a:p>
              <a:pPr algn="ctr"/>
              <a:r>
                <a:rPr lang="en-US" sz="1600" i="1" dirty="0">
                  <a:solidFill>
                    <a:schemeClr val="tx2">
                      <a:lumMod val="75000"/>
                    </a:schemeClr>
                  </a:solidFill>
                </a:rPr>
                <a:t>(line breaks</a:t>
              </a:r>
            </a:p>
            <a:p>
              <a:pPr algn="ctr"/>
              <a:r>
                <a:rPr lang="en-US" sz="1600" i="1" dirty="0">
                  <a:solidFill>
                    <a:schemeClr val="tx2">
                      <a:lumMod val="75000"/>
                    </a:schemeClr>
                  </a:solidFill>
                </a:rPr>
                <a:t>for clarity)</a:t>
              </a:r>
            </a:p>
          </p:txBody>
        </p:sp>
        <p:sp>
          <p:nvSpPr>
            <p:cNvPr id="10" name="TextBox 9">
              <a:extLst>
                <a:ext uri="{FF2B5EF4-FFF2-40B4-BE49-F238E27FC236}">
                  <a16:creationId xmlns:a16="http://schemas.microsoft.com/office/drawing/2014/main" id="{C2AA8C3C-7069-02FA-EAD7-F21608B65A92}"/>
                </a:ext>
              </a:extLst>
            </p:cNvPr>
            <p:cNvSpPr txBox="1"/>
            <p:nvPr/>
          </p:nvSpPr>
          <p:spPr>
            <a:xfrm>
              <a:off x="598970" y="3531975"/>
              <a:ext cx="1282723" cy="400110"/>
            </a:xfrm>
            <a:prstGeom prst="rect">
              <a:avLst/>
            </a:prstGeom>
            <a:noFill/>
            <a:ln w="19050">
              <a:noFill/>
            </a:ln>
          </p:spPr>
          <p:txBody>
            <a:bodyPr wrap="none" rtlCol="0">
              <a:spAutoFit/>
            </a:bodyPr>
            <a:lstStyle/>
            <a:p>
              <a:r>
                <a:rPr lang="en-US" sz="2000" b="1" dirty="0">
                  <a:solidFill>
                    <a:schemeClr val="tx2">
                      <a:lumMod val="75000"/>
                    </a:schemeClr>
                  </a:solidFill>
                </a:rPr>
                <a:t>Request:</a:t>
              </a:r>
            </a:p>
          </p:txBody>
        </p:sp>
      </p:grpSp>
      <p:grpSp>
        <p:nvGrpSpPr>
          <p:cNvPr id="15" name="Group 14">
            <a:extLst>
              <a:ext uri="{FF2B5EF4-FFF2-40B4-BE49-F238E27FC236}">
                <a16:creationId xmlns:a16="http://schemas.microsoft.com/office/drawing/2014/main" id="{2241FA31-459D-B2FF-91E8-D4C11B5EB11C}"/>
              </a:ext>
            </a:extLst>
          </p:cNvPr>
          <p:cNvGrpSpPr/>
          <p:nvPr/>
        </p:nvGrpSpPr>
        <p:grpSpPr>
          <a:xfrm>
            <a:off x="528085" y="3919131"/>
            <a:ext cx="11229431" cy="1846152"/>
            <a:chOff x="598970" y="4616284"/>
            <a:chExt cx="11229431" cy="1846152"/>
          </a:xfrm>
        </p:grpSpPr>
        <p:sp>
          <p:nvSpPr>
            <p:cNvPr id="9" name="TextBox 8">
              <a:extLst>
                <a:ext uri="{FF2B5EF4-FFF2-40B4-BE49-F238E27FC236}">
                  <a16:creationId xmlns:a16="http://schemas.microsoft.com/office/drawing/2014/main" id="{E03CF7A5-0688-157A-AD58-C6C444D8236F}"/>
                </a:ext>
              </a:extLst>
            </p:cNvPr>
            <p:cNvSpPr txBox="1"/>
            <p:nvPr/>
          </p:nvSpPr>
          <p:spPr>
            <a:xfrm>
              <a:off x="2480650" y="4646554"/>
              <a:ext cx="7713971" cy="1815882"/>
            </a:xfrm>
            <a:prstGeom prst="rect">
              <a:avLst/>
            </a:prstGeom>
            <a:solidFill>
              <a:schemeClr val="bg1">
                <a:lumMod val="95000"/>
              </a:schemeClr>
            </a:solidFill>
            <a:ln w="19050">
              <a:noFill/>
            </a:ln>
          </p:spPr>
          <p:txBody>
            <a:bodyPr wrap="none" rtlCol="0">
              <a:spAutoFit/>
            </a:bodyPr>
            <a:lstStyle/>
            <a:p>
              <a:r>
                <a:rPr lang="en-US" sz="1600" b="1" dirty="0">
                  <a:latin typeface="Courier" pitchFamily="2" charset="0"/>
                </a:rPr>
                <a:t>2004-183T00:00:03.403Z,  1.0724e+02, -6.8993e+01, -5.1978e+02</a:t>
              </a:r>
            </a:p>
            <a:p>
              <a:r>
                <a:rPr lang="en-US" sz="1600" b="1" dirty="0">
                  <a:latin typeface="Courier" pitchFamily="2" charset="0"/>
                </a:rPr>
                <a:t>2004-183T00:00:07.153Z,  1.0842e+02, -6.8956e+01, -5.1962e+02</a:t>
              </a:r>
            </a:p>
            <a:p>
              <a:r>
                <a:rPr lang="en-US" sz="1600" b="1" dirty="0">
                  <a:latin typeface="Courier" pitchFamily="2" charset="0"/>
                </a:rPr>
                <a:t>2004-183T00:00:10.907Z,  1.0855e+02, -6.9063e+01, -5.2084e+02</a:t>
              </a:r>
            </a:p>
            <a:p>
              <a:r>
                <a:rPr lang="en-US" sz="1600" b="1" dirty="0">
                  <a:latin typeface="Courier" pitchFamily="2" charset="0"/>
                </a:rPr>
                <a:t>2004-183T00:00:14.653Z,  1.0852e+02, -6.9049e+01, -5.2085e+02</a:t>
              </a:r>
            </a:p>
            <a:p>
              <a:r>
                <a:rPr lang="en-US" sz="1600" b="1" dirty="0">
                  <a:latin typeface="Courier" pitchFamily="2" charset="0"/>
                </a:rPr>
                <a:t>2004-183T00:00:18.403Z,  1.0849e+02, -6.9035e+01, -5.2085e+02</a:t>
              </a:r>
            </a:p>
            <a:p>
              <a:r>
                <a:rPr lang="en-US" sz="1600" b="1" dirty="0">
                  <a:latin typeface="Courier" pitchFamily="2" charset="0"/>
                </a:rPr>
                <a:t>2004-183T00:00:22.153Z,  1.0862e+02, -6.9142e+01, -5.2207e+02</a:t>
              </a:r>
            </a:p>
            <a:p>
              <a:r>
                <a:rPr lang="en-US" sz="1600" b="1" dirty="0">
                  <a:latin typeface="Courier" pitchFamily="2" charset="0"/>
                </a:rPr>
                <a:t>2004-183T00:00:25.903Z,  1.0859e+02, -6.9128e+01, -5.2208e+02</a:t>
              </a:r>
            </a:p>
          </p:txBody>
        </p:sp>
        <p:sp>
          <p:nvSpPr>
            <p:cNvPr id="11" name="TextBox 10">
              <a:extLst>
                <a:ext uri="{FF2B5EF4-FFF2-40B4-BE49-F238E27FC236}">
                  <a16:creationId xmlns:a16="http://schemas.microsoft.com/office/drawing/2014/main" id="{69D23E05-C13C-DFC3-864C-A9B13053812B}"/>
                </a:ext>
              </a:extLst>
            </p:cNvPr>
            <p:cNvSpPr txBox="1"/>
            <p:nvPr/>
          </p:nvSpPr>
          <p:spPr>
            <a:xfrm>
              <a:off x="598970" y="4616284"/>
              <a:ext cx="1497526" cy="400110"/>
            </a:xfrm>
            <a:prstGeom prst="rect">
              <a:avLst/>
            </a:prstGeom>
            <a:noFill/>
            <a:ln w="19050">
              <a:noFill/>
            </a:ln>
          </p:spPr>
          <p:txBody>
            <a:bodyPr wrap="none" rtlCol="0">
              <a:spAutoFit/>
            </a:bodyPr>
            <a:lstStyle/>
            <a:p>
              <a:r>
                <a:rPr lang="en-US" sz="2000" b="1" dirty="0">
                  <a:solidFill>
                    <a:schemeClr val="tx2">
                      <a:lumMod val="75000"/>
                    </a:schemeClr>
                  </a:solidFill>
                </a:rPr>
                <a:t>Response:</a:t>
              </a:r>
            </a:p>
          </p:txBody>
        </p:sp>
        <p:sp>
          <p:nvSpPr>
            <p:cNvPr id="14" name="TextBox 13">
              <a:extLst>
                <a:ext uri="{FF2B5EF4-FFF2-40B4-BE49-F238E27FC236}">
                  <a16:creationId xmlns:a16="http://schemas.microsoft.com/office/drawing/2014/main" id="{6F3AF68F-510E-94FF-99B5-96DFCC5497D4}"/>
                </a:ext>
              </a:extLst>
            </p:cNvPr>
            <p:cNvSpPr txBox="1"/>
            <p:nvPr/>
          </p:nvSpPr>
          <p:spPr>
            <a:xfrm>
              <a:off x="10342097" y="5008115"/>
              <a:ext cx="1486304" cy="830997"/>
            </a:xfrm>
            <a:prstGeom prst="rect">
              <a:avLst/>
            </a:prstGeom>
            <a:noFill/>
            <a:ln w="19050">
              <a:noFill/>
            </a:ln>
          </p:spPr>
          <p:txBody>
            <a:bodyPr wrap="none" rtlCol="0">
              <a:spAutoFit/>
            </a:bodyPr>
            <a:lstStyle/>
            <a:p>
              <a:pPr algn="ctr"/>
              <a:r>
                <a:rPr lang="en-US" sz="1600" i="1" dirty="0">
                  <a:solidFill>
                    <a:schemeClr val="tx2">
                      <a:lumMod val="75000"/>
                    </a:schemeClr>
                  </a:solidFill>
                </a:rPr>
                <a:t>(always the</a:t>
              </a:r>
            </a:p>
            <a:p>
              <a:pPr algn="ctr"/>
              <a:r>
                <a:rPr lang="en-US" sz="1600" i="1" dirty="0">
                  <a:solidFill>
                    <a:schemeClr val="tx2">
                      <a:lumMod val="75000"/>
                    </a:schemeClr>
                  </a:solidFill>
                </a:rPr>
                <a:t>same format</a:t>
              </a:r>
            </a:p>
            <a:p>
              <a:pPr algn="ctr"/>
              <a:r>
                <a:rPr lang="en-US" sz="1600" i="1" dirty="0">
                  <a:solidFill>
                    <a:schemeClr val="tx2">
                      <a:lumMod val="75000"/>
                    </a:schemeClr>
                  </a:solidFill>
                </a:rPr>
                <a:t>for all servers)</a:t>
              </a:r>
            </a:p>
          </p:txBody>
        </p:sp>
      </p:grpSp>
      <p:grpSp>
        <p:nvGrpSpPr>
          <p:cNvPr id="18" name="Group 17">
            <a:extLst>
              <a:ext uri="{FF2B5EF4-FFF2-40B4-BE49-F238E27FC236}">
                <a16:creationId xmlns:a16="http://schemas.microsoft.com/office/drawing/2014/main" id="{A3764754-130C-E536-ED81-048494D73830}"/>
              </a:ext>
            </a:extLst>
          </p:cNvPr>
          <p:cNvGrpSpPr/>
          <p:nvPr/>
        </p:nvGrpSpPr>
        <p:grpSpPr>
          <a:xfrm>
            <a:off x="2441216" y="1405761"/>
            <a:ext cx="4196518" cy="601283"/>
            <a:chOff x="2512101" y="2957683"/>
            <a:chExt cx="4196518" cy="601283"/>
          </a:xfrm>
        </p:grpSpPr>
        <p:sp>
          <p:nvSpPr>
            <p:cNvPr id="16" name="TextBox 15">
              <a:extLst>
                <a:ext uri="{FF2B5EF4-FFF2-40B4-BE49-F238E27FC236}">
                  <a16:creationId xmlns:a16="http://schemas.microsoft.com/office/drawing/2014/main" id="{7B637077-4F64-B20F-8EEA-D1D65BE7E0AE}"/>
                </a:ext>
              </a:extLst>
            </p:cNvPr>
            <p:cNvSpPr txBox="1"/>
            <p:nvPr/>
          </p:nvSpPr>
          <p:spPr>
            <a:xfrm>
              <a:off x="4060245" y="2957683"/>
              <a:ext cx="1426994" cy="338554"/>
            </a:xfrm>
            <a:prstGeom prst="rect">
              <a:avLst/>
            </a:prstGeom>
            <a:noFill/>
            <a:ln w="19050">
              <a:noFill/>
            </a:ln>
          </p:spPr>
          <p:txBody>
            <a:bodyPr wrap="none" rtlCol="0">
              <a:spAutoFit/>
            </a:bodyPr>
            <a:lstStyle/>
            <a:p>
              <a:pPr algn="ctr"/>
              <a:r>
                <a:rPr lang="en-US" sz="1600" i="1" dirty="0">
                  <a:solidFill>
                    <a:schemeClr val="tx2">
                      <a:lumMod val="75000"/>
                    </a:schemeClr>
                  </a:solidFill>
                </a:rPr>
                <a:t>data endpoint</a:t>
              </a:r>
            </a:p>
          </p:txBody>
        </p:sp>
        <p:sp>
          <p:nvSpPr>
            <p:cNvPr id="17" name="Right Brace 16">
              <a:extLst>
                <a:ext uri="{FF2B5EF4-FFF2-40B4-BE49-F238E27FC236}">
                  <a16:creationId xmlns:a16="http://schemas.microsoft.com/office/drawing/2014/main" id="{CEA256ED-205F-6EF5-0EB0-382A9E3F8F13}"/>
                </a:ext>
              </a:extLst>
            </p:cNvPr>
            <p:cNvSpPr/>
            <p:nvPr/>
          </p:nvSpPr>
          <p:spPr>
            <a:xfrm rot="16200000">
              <a:off x="4456451" y="1306798"/>
              <a:ext cx="307818" cy="4196518"/>
            </a:xfrm>
            <a:prstGeom prst="rightBrace">
              <a:avLst/>
            </a:prstGeom>
            <a:ln w="28575">
              <a:solidFill>
                <a:schemeClr val="accent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20" name="Group 19">
            <a:extLst>
              <a:ext uri="{FF2B5EF4-FFF2-40B4-BE49-F238E27FC236}">
                <a16:creationId xmlns:a16="http://schemas.microsoft.com/office/drawing/2014/main" id="{20721793-9104-73A7-A152-C728BF72328D}"/>
              </a:ext>
            </a:extLst>
          </p:cNvPr>
          <p:cNvGrpSpPr/>
          <p:nvPr/>
        </p:nvGrpSpPr>
        <p:grpSpPr>
          <a:xfrm>
            <a:off x="6271083" y="1173113"/>
            <a:ext cx="4530407" cy="609211"/>
            <a:chOff x="1965338" y="2949755"/>
            <a:chExt cx="4530407" cy="609211"/>
          </a:xfrm>
        </p:grpSpPr>
        <p:sp>
          <p:nvSpPr>
            <p:cNvPr id="21" name="TextBox 20">
              <a:extLst>
                <a:ext uri="{FF2B5EF4-FFF2-40B4-BE49-F238E27FC236}">
                  <a16:creationId xmlns:a16="http://schemas.microsoft.com/office/drawing/2014/main" id="{910B7983-CC5F-77ED-BB87-F727536F076F}"/>
                </a:ext>
              </a:extLst>
            </p:cNvPr>
            <p:cNvSpPr txBox="1"/>
            <p:nvPr/>
          </p:nvSpPr>
          <p:spPr>
            <a:xfrm>
              <a:off x="1965338" y="2949755"/>
              <a:ext cx="4530407" cy="338554"/>
            </a:xfrm>
            <a:prstGeom prst="rect">
              <a:avLst/>
            </a:prstGeom>
            <a:noFill/>
            <a:ln w="19050">
              <a:noFill/>
            </a:ln>
          </p:spPr>
          <p:txBody>
            <a:bodyPr wrap="none" rtlCol="0">
              <a:spAutoFit/>
            </a:bodyPr>
            <a:lstStyle/>
            <a:p>
              <a:pPr algn="ctr"/>
              <a:r>
                <a:rPr lang="en-US" sz="1600" i="1" dirty="0">
                  <a:solidFill>
                    <a:schemeClr val="tx2">
                      <a:lumMod val="75000"/>
                    </a:schemeClr>
                  </a:solidFill>
                </a:rPr>
                <a:t>elements required by the data endpoint protocol</a:t>
              </a:r>
            </a:p>
          </p:txBody>
        </p:sp>
        <p:sp>
          <p:nvSpPr>
            <p:cNvPr id="22" name="Right Brace 21">
              <a:extLst>
                <a:ext uri="{FF2B5EF4-FFF2-40B4-BE49-F238E27FC236}">
                  <a16:creationId xmlns:a16="http://schemas.microsoft.com/office/drawing/2014/main" id="{EAAAED2A-7974-887F-4CC5-A7971ED7B66C}"/>
                </a:ext>
              </a:extLst>
            </p:cNvPr>
            <p:cNvSpPr/>
            <p:nvPr/>
          </p:nvSpPr>
          <p:spPr>
            <a:xfrm rot="16200000">
              <a:off x="4011137" y="1752112"/>
              <a:ext cx="307818" cy="3305890"/>
            </a:xfrm>
            <a:prstGeom prst="rightBrace">
              <a:avLst/>
            </a:prstGeom>
            <a:ln w="28575">
              <a:solidFill>
                <a:schemeClr val="accent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3" name="Date Placeholder 2">
            <a:extLst>
              <a:ext uri="{FF2B5EF4-FFF2-40B4-BE49-F238E27FC236}">
                <a16:creationId xmlns:a16="http://schemas.microsoft.com/office/drawing/2014/main" id="{03582957-D42C-D838-9442-2DBE839F3CDF}"/>
              </a:ext>
            </a:extLst>
          </p:cNvPr>
          <p:cNvSpPr>
            <a:spLocks noGrp="1"/>
          </p:cNvSpPr>
          <p:nvPr>
            <p:ph type="dt" sz="half" idx="14"/>
          </p:nvPr>
        </p:nvSpPr>
        <p:spPr/>
        <p:txBody>
          <a:bodyPr/>
          <a:lstStyle/>
          <a:p>
            <a:r>
              <a:rPr lang="en-US"/>
              <a:t>Oct 12-13, 2023</a:t>
            </a:r>
            <a:endParaRPr lang="en-US" dirty="0"/>
          </a:p>
        </p:txBody>
      </p:sp>
      <p:sp>
        <p:nvSpPr>
          <p:cNvPr id="12" name="Footer Placeholder 11">
            <a:extLst>
              <a:ext uri="{FF2B5EF4-FFF2-40B4-BE49-F238E27FC236}">
                <a16:creationId xmlns:a16="http://schemas.microsoft.com/office/drawing/2014/main" id="{B223004F-92C9-3A50-02DB-871A51B16300}"/>
              </a:ext>
            </a:extLst>
          </p:cNvPr>
          <p:cNvSpPr>
            <a:spLocks noGrp="1"/>
          </p:cNvSpPr>
          <p:nvPr>
            <p:ph type="ftr" sz="quarter" idx="15"/>
          </p:nvPr>
        </p:nvSpPr>
        <p:spPr/>
        <p:txBody>
          <a:bodyPr/>
          <a:lstStyle/>
          <a:p>
            <a:r>
              <a:rPr lang="en-US"/>
              <a:t>How HAPI Relates to Access and Discoverability</a:t>
            </a:r>
            <a:endParaRPr lang="en-US" dirty="0"/>
          </a:p>
        </p:txBody>
      </p:sp>
    </p:spTree>
    <p:extLst>
      <p:ext uri="{BB962C8B-B14F-4D97-AF65-F5344CB8AC3E}">
        <p14:creationId xmlns:p14="http://schemas.microsoft.com/office/powerpoint/2010/main" val="3184478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Outline</a:t>
            </a:r>
          </a:p>
        </p:txBody>
      </p:sp>
      <p:sp>
        <p:nvSpPr>
          <p:cNvPr id="3" name="Content Placeholder 2"/>
          <p:cNvSpPr>
            <a:spLocks noGrp="1"/>
          </p:cNvSpPr>
          <p:nvPr>
            <p:ph sz="quarter" idx="13"/>
          </p:nvPr>
        </p:nvSpPr>
        <p:spPr>
          <a:xfrm>
            <a:off x="952500" y="1181100"/>
            <a:ext cx="9772472" cy="5029200"/>
          </a:xfrm>
        </p:spPr>
        <p:txBody>
          <a:bodyPr>
            <a:normAutofit/>
          </a:bodyPr>
          <a:lstStyle/>
          <a:p>
            <a:pPr marL="0" indent="0">
              <a:buNone/>
            </a:pPr>
            <a:r>
              <a:rPr lang="en-US" b="1" dirty="0">
                <a:solidFill>
                  <a:schemeClr val="bg2">
                    <a:lumMod val="75000"/>
                  </a:schemeClr>
                </a:solidFill>
              </a:rPr>
              <a:t>Review of What is HAPI? </a:t>
            </a:r>
            <a:r>
              <a:rPr lang="en-US" sz="1600" i="1" dirty="0">
                <a:solidFill>
                  <a:schemeClr val="bg2">
                    <a:lumMod val="75000"/>
                  </a:schemeClr>
                </a:solidFill>
              </a:rPr>
              <a:t>(review, if needed</a:t>
            </a:r>
            <a:r>
              <a:rPr lang="en-US" sz="1600" i="1" dirty="0">
                <a:solidFill>
                  <a:schemeClr val="bg2">
                    <a:lumMod val="75000"/>
                  </a:schemeClr>
                </a:solidFill>
                <a:sym typeface="Wingdings" pitchFamily="2" charset="2"/>
              </a:rPr>
              <a:t>)</a:t>
            </a:r>
            <a:endParaRPr lang="en-US" sz="1600" i="1" dirty="0">
              <a:solidFill>
                <a:schemeClr val="bg2">
                  <a:lumMod val="75000"/>
                </a:schemeClr>
              </a:solidFill>
            </a:endParaRPr>
          </a:p>
          <a:p>
            <a:pPr lvl="1">
              <a:buFont typeface="Arial" panose="020B0604020202020204" pitchFamily="34" charset="0"/>
              <a:buChar char="•"/>
            </a:pPr>
            <a:r>
              <a:rPr lang="en-US" sz="1800" dirty="0">
                <a:solidFill>
                  <a:schemeClr val="bg2">
                    <a:lumMod val="75000"/>
                  </a:schemeClr>
                </a:solidFill>
              </a:rPr>
              <a:t>Different aspects of HAPI within a data system</a:t>
            </a:r>
          </a:p>
          <a:p>
            <a:pPr lvl="1">
              <a:buFont typeface="Arial" panose="020B0604020202020204" pitchFamily="34" charset="0"/>
              <a:buChar char="•"/>
            </a:pPr>
            <a:r>
              <a:rPr lang="en-US" sz="1800" dirty="0">
                <a:solidFill>
                  <a:schemeClr val="bg2">
                    <a:lumMod val="75000"/>
                  </a:schemeClr>
                </a:solidFill>
              </a:rPr>
              <a:t>HAPI reduces data wrangling</a:t>
            </a:r>
          </a:p>
          <a:p>
            <a:pPr lvl="1">
              <a:buFont typeface="Arial" panose="020B0604020202020204" pitchFamily="34" charset="0"/>
              <a:buChar char="•"/>
            </a:pPr>
            <a:r>
              <a:rPr lang="en-US" sz="1800" dirty="0">
                <a:solidFill>
                  <a:schemeClr val="bg2">
                    <a:lumMod val="75000"/>
                  </a:schemeClr>
                </a:solidFill>
              </a:rPr>
              <a:t>HAPI as “HTTP for data”</a:t>
            </a:r>
          </a:p>
          <a:p>
            <a:pPr marL="0" indent="0">
              <a:buNone/>
            </a:pPr>
            <a:endParaRPr lang="en-US" dirty="0"/>
          </a:p>
          <a:p>
            <a:pPr marL="0" indent="0">
              <a:buNone/>
            </a:pPr>
            <a:r>
              <a:rPr lang="en-US" b="1" dirty="0"/>
              <a:t>Update on HAPI adoption</a:t>
            </a:r>
          </a:p>
          <a:p>
            <a:pPr marL="0" indent="0">
              <a:buNone/>
            </a:pPr>
            <a:endParaRPr lang="en-US" dirty="0"/>
          </a:p>
          <a:p>
            <a:pPr marL="0" indent="0">
              <a:buNone/>
            </a:pPr>
            <a:r>
              <a:rPr lang="en-US" b="1" dirty="0">
                <a:solidFill>
                  <a:schemeClr val="bg2">
                    <a:lumMod val="75000"/>
                  </a:schemeClr>
                </a:solidFill>
              </a:rPr>
              <a:t>HAPI efforts in development</a:t>
            </a:r>
          </a:p>
          <a:p>
            <a:pPr marL="0" indent="0">
              <a:buNone/>
            </a:pPr>
            <a:endParaRPr lang="en-US" dirty="0">
              <a:solidFill>
                <a:schemeClr val="bg2">
                  <a:lumMod val="75000"/>
                </a:schemeClr>
              </a:solidFill>
            </a:endParaRPr>
          </a:p>
          <a:p>
            <a:pPr marL="0" indent="0">
              <a:buNone/>
            </a:pPr>
            <a:r>
              <a:rPr lang="en-US" b="1" dirty="0">
                <a:solidFill>
                  <a:schemeClr val="bg2">
                    <a:lumMod val="75000"/>
                  </a:schemeClr>
                </a:solidFill>
              </a:rPr>
              <a:t>Leveraging HAPI and SPASE together</a:t>
            </a:r>
          </a:p>
        </p:txBody>
      </p:sp>
      <p:sp>
        <p:nvSpPr>
          <p:cNvPr id="6" name="Slide Number Placeholder 5"/>
          <p:cNvSpPr>
            <a:spLocks noGrp="1"/>
          </p:cNvSpPr>
          <p:nvPr>
            <p:ph type="sldNum" sz="quarter" idx="16"/>
          </p:nvPr>
        </p:nvSpPr>
        <p:spPr/>
        <p:txBody>
          <a:bodyPr/>
          <a:lstStyle/>
          <a:p>
            <a:fld id="{4EBCDCBD-78E1-0D41-A999-31B5EBF8E02C}" type="slidenum">
              <a:rPr lang="en-US" smtClean="0"/>
              <a:pPr/>
              <a:t>22</a:t>
            </a:fld>
            <a:endParaRPr lang="en-US" dirty="0"/>
          </a:p>
        </p:txBody>
      </p:sp>
      <p:sp>
        <p:nvSpPr>
          <p:cNvPr id="7" name="Date Placeholder 6">
            <a:extLst>
              <a:ext uri="{FF2B5EF4-FFF2-40B4-BE49-F238E27FC236}">
                <a16:creationId xmlns:a16="http://schemas.microsoft.com/office/drawing/2014/main" id="{C4134CE0-3E29-9D4A-90EA-F6CC9C91AD35}"/>
              </a:ext>
            </a:extLst>
          </p:cNvPr>
          <p:cNvSpPr>
            <a:spLocks noGrp="1"/>
          </p:cNvSpPr>
          <p:nvPr>
            <p:ph type="dt" sz="half" idx="14"/>
          </p:nvPr>
        </p:nvSpPr>
        <p:spPr/>
        <p:txBody>
          <a:bodyPr/>
          <a:lstStyle/>
          <a:p>
            <a:r>
              <a:rPr lang="en-US"/>
              <a:t>Oct 12-13, 2023</a:t>
            </a:r>
            <a:endParaRPr lang="en-US" dirty="0"/>
          </a:p>
        </p:txBody>
      </p:sp>
      <p:sp>
        <p:nvSpPr>
          <p:cNvPr id="8" name="Footer Placeholder 7">
            <a:extLst>
              <a:ext uri="{FF2B5EF4-FFF2-40B4-BE49-F238E27FC236}">
                <a16:creationId xmlns:a16="http://schemas.microsoft.com/office/drawing/2014/main" id="{02666E82-DBA5-17AC-E377-4FF64C33BE05}"/>
              </a:ext>
            </a:extLst>
          </p:cNvPr>
          <p:cNvSpPr>
            <a:spLocks noGrp="1"/>
          </p:cNvSpPr>
          <p:nvPr>
            <p:ph type="ftr" sz="quarter" idx="15"/>
          </p:nvPr>
        </p:nvSpPr>
        <p:spPr/>
        <p:txBody>
          <a:bodyPr/>
          <a:lstStyle/>
          <a:p>
            <a:r>
              <a:rPr lang="en-US"/>
              <a:t>How HAPI Relates to Access and Discoverability</a:t>
            </a:r>
            <a:endParaRPr lang="en-US" dirty="0"/>
          </a:p>
        </p:txBody>
      </p:sp>
    </p:spTree>
    <p:extLst>
      <p:ext uri="{BB962C8B-B14F-4D97-AF65-F5344CB8AC3E}">
        <p14:creationId xmlns:p14="http://schemas.microsoft.com/office/powerpoint/2010/main" val="322891722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0880A5-185E-A66E-458C-8E9EC05D2559}"/>
              </a:ext>
            </a:extLst>
          </p:cNvPr>
          <p:cNvSpPr>
            <a:spLocks noGrp="1"/>
          </p:cNvSpPr>
          <p:nvPr>
            <p:ph type="title"/>
          </p:nvPr>
        </p:nvSpPr>
        <p:spPr/>
        <p:txBody>
          <a:bodyPr/>
          <a:lstStyle/>
          <a:p>
            <a:r>
              <a:rPr lang="en-US" dirty="0"/>
              <a:t>What data is available now with HAPI?</a:t>
            </a:r>
          </a:p>
        </p:txBody>
      </p:sp>
      <p:sp>
        <p:nvSpPr>
          <p:cNvPr id="5" name="Slide Number Placeholder 4">
            <a:extLst>
              <a:ext uri="{FF2B5EF4-FFF2-40B4-BE49-F238E27FC236}">
                <a16:creationId xmlns:a16="http://schemas.microsoft.com/office/drawing/2014/main" id="{96CE27D9-2EFE-F380-8190-754153588B9F}"/>
              </a:ext>
            </a:extLst>
          </p:cNvPr>
          <p:cNvSpPr>
            <a:spLocks noGrp="1"/>
          </p:cNvSpPr>
          <p:nvPr>
            <p:ph type="sldNum" sz="quarter" idx="12"/>
          </p:nvPr>
        </p:nvSpPr>
        <p:spPr/>
        <p:txBody>
          <a:bodyPr/>
          <a:lstStyle/>
          <a:p>
            <a:fld id="{4EBCDCBD-78E1-0D41-A999-31B5EBF8E02C}" type="slidenum">
              <a:rPr lang="en-US" smtClean="0"/>
              <a:pPr/>
              <a:t>23</a:t>
            </a:fld>
            <a:endParaRPr lang="en-US" dirty="0"/>
          </a:p>
        </p:txBody>
      </p:sp>
      <p:graphicFrame>
        <p:nvGraphicFramePr>
          <p:cNvPr id="21" name="Table 21">
            <a:extLst>
              <a:ext uri="{FF2B5EF4-FFF2-40B4-BE49-F238E27FC236}">
                <a16:creationId xmlns:a16="http://schemas.microsoft.com/office/drawing/2014/main" id="{64479D3A-F810-0B92-23E4-1E955028C8AD}"/>
              </a:ext>
            </a:extLst>
          </p:cNvPr>
          <p:cNvGraphicFramePr>
            <a:graphicFrameLocks noGrp="1"/>
          </p:cNvGraphicFramePr>
          <p:nvPr>
            <p:extLst>
              <p:ext uri="{D42A27DB-BD31-4B8C-83A1-F6EECF244321}">
                <p14:modId xmlns:p14="http://schemas.microsoft.com/office/powerpoint/2010/main" val="793351916"/>
              </p:ext>
            </p:extLst>
          </p:nvPr>
        </p:nvGraphicFramePr>
        <p:xfrm>
          <a:off x="886340" y="1024466"/>
          <a:ext cx="8888280" cy="5156492"/>
        </p:xfrm>
        <a:graphic>
          <a:graphicData uri="http://schemas.openxmlformats.org/drawingml/2006/table">
            <a:tbl>
              <a:tblPr firstRow="1" bandRow="1">
                <a:tableStyleId>{5C22544A-7EE6-4342-B048-85BDC9FD1C3A}</a:tableStyleId>
              </a:tblPr>
              <a:tblGrid>
                <a:gridCol w="2550543">
                  <a:extLst>
                    <a:ext uri="{9D8B030D-6E8A-4147-A177-3AD203B41FA5}">
                      <a16:colId xmlns:a16="http://schemas.microsoft.com/office/drawing/2014/main" val="431904864"/>
                    </a:ext>
                  </a:extLst>
                </a:gridCol>
                <a:gridCol w="2448910">
                  <a:extLst>
                    <a:ext uri="{9D8B030D-6E8A-4147-A177-3AD203B41FA5}">
                      <a16:colId xmlns:a16="http://schemas.microsoft.com/office/drawing/2014/main" val="1263913038"/>
                    </a:ext>
                  </a:extLst>
                </a:gridCol>
                <a:gridCol w="2380021">
                  <a:extLst>
                    <a:ext uri="{9D8B030D-6E8A-4147-A177-3AD203B41FA5}">
                      <a16:colId xmlns:a16="http://schemas.microsoft.com/office/drawing/2014/main" val="535810310"/>
                    </a:ext>
                  </a:extLst>
                </a:gridCol>
                <a:gridCol w="1508806">
                  <a:extLst>
                    <a:ext uri="{9D8B030D-6E8A-4147-A177-3AD203B41FA5}">
                      <a16:colId xmlns:a16="http://schemas.microsoft.com/office/drawing/2014/main" val="3592971267"/>
                    </a:ext>
                  </a:extLst>
                </a:gridCol>
              </a:tblGrid>
              <a:tr h="370840">
                <a:tc>
                  <a:txBody>
                    <a:bodyPr/>
                    <a:lstStyle/>
                    <a:p>
                      <a:pPr algn="ctr"/>
                      <a:r>
                        <a:rPr lang="en-US" dirty="0"/>
                        <a:t>Institution</a:t>
                      </a:r>
                    </a:p>
                  </a:txBody>
                  <a:tcPr/>
                </a:tc>
                <a:tc>
                  <a:txBody>
                    <a:bodyPr/>
                    <a:lstStyle/>
                    <a:p>
                      <a:r>
                        <a:rPr lang="en-US" dirty="0"/>
                        <a:t>Server</a:t>
                      </a:r>
                    </a:p>
                  </a:txBody>
                  <a:tcPr/>
                </a:tc>
                <a:tc>
                  <a:txBody>
                    <a:bodyPr/>
                    <a:lstStyle/>
                    <a:p>
                      <a:r>
                        <a:rPr lang="en-US" dirty="0"/>
                        <a:t>Type of Data</a:t>
                      </a:r>
                    </a:p>
                  </a:txBody>
                  <a:tcPr/>
                </a:tc>
                <a:tc>
                  <a:txBody>
                    <a:bodyPr/>
                    <a:lstStyle/>
                    <a:p>
                      <a:pPr algn="r"/>
                      <a:r>
                        <a:rPr lang="en-US" dirty="0"/>
                        <a:t>Number</a:t>
                      </a:r>
                    </a:p>
                    <a:p>
                      <a:pPr algn="r"/>
                      <a:r>
                        <a:rPr lang="en-US" dirty="0"/>
                        <a:t>of Datasets</a:t>
                      </a:r>
                    </a:p>
                  </a:txBody>
                  <a:tcPr anchor="ctr"/>
                </a:tc>
                <a:extLst>
                  <a:ext uri="{0D108BD9-81ED-4DB2-BD59-A6C34878D82A}">
                    <a16:rowId xmlns:a16="http://schemas.microsoft.com/office/drawing/2014/main" val="1052801879"/>
                  </a:ext>
                </a:extLst>
              </a:tr>
              <a:tr h="370840">
                <a:tc rowSpan="3">
                  <a:txBody>
                    <a:bodyPr/>
                    <a:lstStyle/>
                    <a:p>
                      <a:endParaRPr lang="en-US" dirty="0"/>
                    </a:p>
                  </a:txBody>
                  <a:tcPr/>
                </a:tc>
                <a:tc>
                  <a:txBody>
                    <a:bodyPr/>
                    <a:lstStyle/>
                    <a:p>
                      <a:r>
                        <a:rPr lang="en-US" dirty="0"/>
                        <a:t>CDAWeb</a:t>
                      </a:r>
                    </a:p>
                  </a:txBody>
                  <a:tcPr/>
                </a:tc>
                <a:tc>
                  <a:txBody>
                    <a:bodyPr/>
                    <a:lstStyle/>
                    <a:p>
                      <a:r>
                        <a:rPr lang="en-US" dirty="0"/>
                        <a:t>Heliophysics</a:t>
                      </a:r>
                    </a:p>
                  </a:txBody>
                  <a:tcPr/>
                </a:tc>
                <a:tc>
                  <a:txBody>
                    <a:bodyPr/>
                    <a:lstStyle/>
                    <a:p>
                      <a:pPr algn="r"/>
                      <a:r>
                        <a:rPr lang="en-US" dirty="0"/>
                        <a:t>2800</a:t>
                      </a:r>
                    </a:p>
                  </a:txBody>
                  <a:tcPr anchor="ctr"/>
                </a:tc>
                <a:extLst>
                  <a:ext uri="{0D108BD9-81ED-4DB2-BD59-A6C34878D82A}">
                    <a16:rowId xmlns:a16="http://schemas.microsoft.com/office/drawing/2014/main" val="326190276"/>
                  </a:ext>
                </a:extLst>
              </a:tr>
              <a:tr h="370840">
                <a:tc vMerge="1">
                  <a:txBody>
                    <a:bodyPr/>
                    <a:lstStyle/>
                    <a:p>
                      <a:endParaRPr lang="en-US" dirty="0"/>
                    </a:p>
                  </a:txBody>
                  <a:tcPr/>
                </a:tc>
                <a:tc>
                  <a:txBody>
                    <a:bodyPr/>
                    <a:lstStyle/>
                    <a:p>
                      <a:r>
                        <a:rPr lang="en-US" dirty="0" err="1"/>
                        <a:t>SSCWeb</a:t>
                      </a:r>
                      <a:endParaRPr lang="en-US" dirty="0"/>
                    </a:p>
                  </a:txBody>
                  <a:tcPr/>
                </a:tc>
                <a:tc>
                  <a:txBody>
                    <a:bodyPr/>
                    <a:lstStyle/>
                    <a:p>
                      <a:r>
                        <a:rPr lang="en-US" dirty="0"/>
                        <a:t>Ephemeris</a:t>
                      </a:r>
                    </a:p>
                  </a:txBody>
                  <a:tcPr/>
                </a:tc>
                <a:tc>
                  <a:txBody>
                    <a:bodyPr/>
                    <a:lstStyle/>
                    <a:p>
                      <a:pPr algn="r"/>
                      <a:r>
                        <a:rPr lang="en-US" dirty="0"/>
                        <a:t>250</a:t>
                      </a:r>
                    </a:p>
                  </a:txBody>
                  <a:tcPr anchor="ctr"/>
                </a:tc>
                <a:extLst>
                  <a:ext uri="{0D108BD9-81ED-4DB2-BD59-A6C34878D82A}">
                    <a16:rowId xmlns:a16="http://schemas.microsoft.com/office/drawing/2014/main" val="815862680"/>
                  </a:ext>
                </a:extLst>
              </a:tr>
              <a:tr h="370840">
                <a:tc vMerge="1">
                  <a:txBody>
                    <a:bodyPr/>
                    <a:lstStyle/>
                    <a:p>
                      <a:endParaRPr lang="en-US" dirty="0"/>
                    </a:p>
                  </a:txBody>
                  <a:tcPr/>
                </a:tc>
                <a:tc>
                  <a:txBody>
                    <a:bodyPr/>
                    <a:lstStyle/>
                    <a:p>
                      <a:r>
                        <a:rPr lang="en-US" dirty="0"/>
                        <a:t>CCMC</a:t>
                      </a:r>
                    </a:p>
                  </a:txBody>
                  <a:tcPr/>
                </a:tc>
                <a:tc>
                  <a:txBody>
                    <a:bodyPr/>
                    <a:lstStyle/>
                    <a:p>
                      <a:r>
                        <a:rPr lang="en-US" dirty="0"/>
                        <a:t>Space Weather</a:t>
                      </a:r>
                    </a:p>
                  </a:txBody>
                  <a:tcPr/>
                </a:tc>
                <a:tc>
                  <a:txBody>
                    <a:bodyPr/>
                    <a:lstStyle/>
                    <a:p>
                      <a:pPr algn="r"/>
                      <a:r>
                        <a:rPr lang="en-US" dirty="0"/>
                        <a:t>250</a:t>
                      </a:r>
                    </a:p>
                  </a:txBody>
                  <a:tcPr anchor="ctr"/>
                </a:tc>
                <a:extLst>
                  <a:ext uri="{0D108BD9-81ED-4DB2-BD59-A6C34878D82A}">
                    <a16:rowId xmlns:a16="http://schemas.microsoft.com/office/drawing/2014/main" val="146878041"/>
                  </a:ext>
                </a:extLst>
              </a:tr>
              <a:tr h="981608">
                <a:tc>
                  <a:txBody>
                    <a:bodyPr/>
                    <a:lstStyle/>
                    <a:p>
                      <a:endParaRPr lang="en-US" dirty="0"/>
                    </a:p>
                  </a:txBody>
                  <a:tcPr/>
                </a:tc>
                <a:tc>
                  <a:txBody>
                    <a:bodyPr/>
                    <a:lstStyle/>
                    <a:p>
                      <a:r>
                        <a:rPr lang="en-US" dirty="0"/>
                        <a:t>AMDA</a:t>
                      </a:r>
                    </a:p>
                  </a:txBody>
                  <a:tcPr anchor="ctr"/>
                </a:tc>
                <a:tc>
                  <a:txBody>
                    <a:bodyPr/>
                    <a:lstStyle/>
                    <a:p>
                      <a:r>
                        <a:rPr lang="en-US" dirty="0"/>
                        <a:t>Heliophysics and Planetary Data and Ephemeris </a:t>
                      </a:r>
                    </a:p>
                  </a:txBody>
                  <a:tcPr/>
                </a:tc>
                <a:tc>
                  <a:txBody>
                    <a:bodyPr/>
                    <a:lstStyle/>
                    <a:p>
                      <a:pPr algn="r"/>
                      <a:r>
                        <a:rPr lang="en-US" dirty="0"/>
                        <a:t>500</a:t>
                      </a:r>
                    </a:p>
                  </a:txBody>
                  <a:tcPr anchor="ctr"/>
                </a:tc>
                <a:extLst>
                  <a:ext uri="{0D108BD9-81ED-4DB2-BD59-A6C34878D82A}">
                    <a16:rowId xmlns:a16="http://schemas.microsoft.com/office/drawing/2014/main" val="724768858"/>
                  </a:ext>
                </a:extLst>
              </a:tr>
              <a:tr h="370840">
                <a:tc>
                  <a:txBody>
                    <a:bodyPr/>
                    <a:lstStyle/>
                    <a:p>
                      <a:r>
                        <a:rPr lang="en-US" dirty="0"/>
                        <a:t>University of Iowa</a:t>
                      </a:r>
                    </a:p>
                  </a:txBody>
                  <a:tcPr/>
                </a:tc>
                <a:tc>
                  <a:txBody>
                    <a:bodyPr/>
                    <a:lstStyle/>
                    <a:p>
                      <a:r>
                        <a:rPr lang="en-US" dirty="0"/>
                        <a:t>Das2 Server</a:t>
                      </a:r>
                    </a:p>
                  </a:txBody>
                  <a:tcPr/>
                </a:tc>
                <a:tc>
                  <a:txBody>
                    <a:bodyPr/>
                    <a:lstStyle/>
                    <a:p>
                      <a:r>
                        <a:rPr lang="en-US" dirty="0" err="1"/>
                        <a:t>Helio</a:t>
                      </a:r>
                      <a:r>
                        <a:rPr lang="en-US" dirty="0"/>
                        <a:t>. &amp; Planetary</a:t>
                      </a:r>
                    </a:p>
                  </a:txBody>
                  <a:tcPr/>
                </a:tc>
                <a:tc>
                  <a:txBody>
                    <a:bodyPr/>
                    <a:lstStyle/>
                    <a:p>
                      <a:pPr algn="r"/>
                      <a:r>
                        <a:rPr lang="en-US" dirty="0"/>
                        <a:t>30</a:t>
                      </a:r>
                    </a:p>
                  </a:txBody>
                  <a:tcPr anchor="ctr"/>
                </a:tc>
                <a:extLst>
                  <a:ext uri="{0D108BD9-81ED-4DB2-BD59-A6C34878D82A}">
                    <a16:rowId xmlns:a16="http://schemas.microsoft.com/office/drawing/2014/main" val="22820573"/>
                  </a:ext>
                </a:extLst>
              </a:tr>
              <a:tr h="669684">
                <a:tc>
                  <a:txBody>
                    <a:bodyPr/>
                    <a:lstStyle/>
                    <a:p>
                      <a:endParaRPr lang="en-US" dirty="0"/>
                    </a:p>
                  </a:txBody>
                  <a:tcPr/>
                </a:tc>
                <a:tc>
                  <a:txBody>
                    <a:bodyPr/>
                    <a:lstStyle/>
                    <a:p>
                      <a:r>
                        <a:rPr lang="en-US" dirty="0"/>
                        <a:t>LISIRD</a:t>
                      </a:r>
                    </a:p>
                  </a:txBody>
                  <a:tcPr anchor="ctr"/>
                </a:tc>
                <a:tc>
                  <a:txBody>
                    <a:bodyPr/>
                    <a:lstStyle/>
                    <a:p>
                      <a:r>
                        <a:rPr lang="en-US" dirty="0"/>
                        <a:t>Solar Irradiance</a:t>
                      </a:r>
                    </a:p>
                  </a:txBody>
                  <a:tcPr/>
                </a:tc>
                <a:tc>
                  <a:txBody>
                    <a:bodyPr/>
                    <a:lstStyle/>
                    <a:p>
                      <a:pPr algn="r"/>
                      <a:r>
                        <a:rPr lang="en-US" dirty="0"/>
                        <a:t>40</a:t>
                      </a:r>
                    </a:p>
                  </a:txBody>
                  <a:tcPr anchor="ctr"/>
                </a:tc>
                <a:extLst>
                  <a:ext uri="{0D108BD9-81ED-4DB2-BD59-A6C34878D82A}">
                    <a16:rowId xmlns:a16="http://schemas.microsoft.com/office/drawing/2014/main" val="2593414223"/>
                  </a:ext>
                </a:extLst>
              </a:tr>
              <a:tr h="370840">
                <a:tc>
                  <a:txBody>
                    <a:bodyPr/>
                    <a:lstStyle/>
                    <a:p>
                      <a:r>
                        <a:rPr lang="en-US" dirty="0"/>
                        <a:t>SWARM Mission</a:t>
                      </a:r>
                    </a:p>
                  </a:txBody>
                  <a:tcPr/>
                </a:tc>
                <a:tc>
                  <a:txBody>
                    <a:bodyPr/>
                    <a:lstStyle/>
                    <a:p>
                      <a:r>
                        <a:rPr lang="en-US" dirty="0" err="1"/>
                        <a:t>ViRES</a:t>
                      </a:r>
                      <a:r>
                        <a:rPr lang="en-US" dirty="0"/>
                        <a:t> Data Server</a:t>
                      </a:r>
                    </a:p>
                  </a:txBody>
                  <a:tcPr/>
                </a:tc>
                <a:tc>
                  <a:txBody>
                    <a:bodyPr/>
                    <a:lstStyle/>
                    <a:p>
                      <a:r>
                        <a:rPr lang="en-US" dirty="0"/>
                        <a:t>Space Mag Data</a:t>
                      </a:r>
                    </a:p>
                  </a:txBody>
                  <a:tcPr/>
                </a:tc>
                <a:tc>
                  <a:txBody>
                    <a:bodyPr/>
                    <a:lstStyle/>
                    <a:p>
                      <a:pPr algn="r"/>
                      <a:r>
                        <a:rPr lang="en-US" dirty="0"/>
                        <a:t>14</a:t>
                      </a:r>
                    </a:p>
                  </a:txBody>
                  <a:tcPr anchor="ctr"/>
                </a:tc>
                <a:extLst>
                  <a:ext uri="{0D108BD9-81ED-4DB2-BD59-A6C34878D82A}">
                    <a16:rowId xmlns:a16="http://schemas.microsoft.com/office/drawing/2014/main" val="3358722367"/>
                  </a:ext>
                </a:extLst>
              </a:tr>
              <a:tr h="370840">
                <a:tc>
                  <a:txBody>
                    <a:bodyPr/>
                    <a:lstStyle/>
                    <a:p>
                      <a:r>
                        <a:rPr lang="en-US" dirty="0"/>
                        <a:t>INTERMAGNET</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INTERMAGNET</a:t>
                      </a:r>
                    </a:p>
                  </a:txBody>
                  <a:tcPr/>
                </a:tc>
                <a:tc>
                  <a:txBody>
                    <a:bodyPr/>
                    <a:lstStyle/>
                    <a:p>
                      <a:r>
                        <a:rPr lang="en-US" dirty="0"/>
                        <a:t>Ground-based Mag</a:t>
                      </a:r>
                    </a:p>
                  </a:txBody>
                  <a:tcPr/>
                </a:tc>
                <a:tc>
                  <a:txBody>
                    <a:bodyPr/>
                    <a:lstStyle/>
                    <a:p>
                      <a:pPr algn="r"/>
                      <a:r>
                        <a:rPr lang="en-US" dirty="0"/>
                        <a:t>~1000</a:t>
                      </a:r>
                    </a:p>
                  </a:txBody>
                  <a:tcPr anchor="ctr"/>
                </a:tc>
                <a:extLst>
                  <a:ext uri="{0D108BD9-81ED-4DB2-BD59-A6C34878D82A}">
                    <a16:rowId xmlns:a16="http://schemas.microsoft.com/office/drawing/2014/main" val="3281675386"/>
                  </a:ext>
                </a:extLst>
              </a:tr>
              <a:tr h="370840">
                <a:tc>
                  <a:txBody>
                    <a:bodyPr/>
                    <a:lstStyle/>
                    <a:p>
                      <a:r>
                        <a:rPr lang="en-US" dirty="0"/>
                        <a:t>Netherlands Meteorological Institute</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KNMI</a:t>
                      </a:r>
                    </a:p>
                  </a:txBody>
                  <a:tcPr/>
                </a:tc>
                <a:tc>
                  <a:txBody>
                    <a:bodyPr/>
                    <a:lstStyle/>
                    <a:p>
                      <a:r>
                        <a:rPr lang="en-US" dirty="0"/>
                        <a:t>Space Weather</a:t>
                      </a:r>
                    </a:p>
                  </a:txBody>
                  <a:tcPr/>
                </a:tc>
                <a:tc>
                  <a:txBody>
                    <a:bodyPr/>
                    <a:lstStyle/>
                    <a:p>
                      <a:pPr algn="r"/>
                      <a:r>
                        <a:rPr lang="en-US" dirty="0"/>
                        <a:t>~1000</a:t>
                      </a:r>
                    </a:p>
                  </a:txBody>
                  <a:tcPr anchor="ctr"/>
                </a:tc>
                <a:extLst>
                  <a:ext uri="{0D108BD9-81ED-4DB2-BD59-A6C34878D82A}">
                    <a16:rowId xmlns:a16="http://schemas.microsoft.com/office/drawing/2014/main" val="2694397298"/>
                  </a:ext>
                </a:extLst>
              </a:tr>
            </a:tbl>
          </a:graphicData>
        </a:graphic>
      </p:graphicFrame>
      <p:pic>
        <p:nvPicPr>
          <p:cNvPr id="22" name="Picture 21">
            <a:extLst>
              <a:ext uri="{FF2B5EF4-FFF2-40B4-BE49-F238E27FC236}">
                <a16:creationId xmlns:a16="http://schemas.microsoft.com/office/drawing/2014/main" id="{D5912B2D-A1F1-7B8B-FE13-677248E9D398}"/>
              </a:ext>
            </a:extLst>
          </p:cNvPr>
          <p:cNvPicPr>
            <a:picLocks noChangeAspect="1"/>
          </p:cNvPicPr>
          <p:nvPr/>
        </p:nvPicPr>
        <p:blipFill>
          <a:blip r:embed="rId2"/>
          <a:stretch>
            <a:fillRect/>
          </a:stretch>
        </p:blipFill>
        <p:spPr>
          <a:xfrm>
            <a:off x="1632390" y="1711744"/>
            <a:ext cx="1181100" cy="977900"/>
          </a:xfrm>
          <a:prstGeom prst="rect">
            <a:avLst/>
          </a:prstGeom>
        </p:spPr>
      </p:pic>
      <p:grpSp>
        <p:nvGrpSpPr>
          <p:cNvPr id="24" name="Group 23">
            <a:extLst>
              <a:ext uri="{FF2B5EF4-FFF2-40B4-BE49-F238E27FC236}">
                <a16:creationId xmlns:a16="http://schemas.microsoft.com/office/drawing/2014/main" id="{DF79A31E-0BCF-D83C-059C-E1B7D9CE83B3}"/>
              </a:ext>
            </a:extLst>
          </p:cNvPr>
          <p:cNvGrpSpPr/>
          <p:nvPr/>
        </p:nvGrpSpPr>
        <p:grpSpPr>
          <a:xfrm>
            <a:off x="1051736" y="4144232"/>
            <a:ext cx="2320610" cy="627467"/>
            <a:chOff x="3942080" y="822960"/>
            <a:chExt cx="3198616" cy="864870"/>
          </a:xfrm>
        </p:grpSpPr>
        <p:sp>
          <p:nvSpPr>
            <p:cNvPr id="25" name="Rectangle 24">
              <a:extLst>
                <a:ext uri="{FF2B5EF4-FFF2-40B4-BE49-F238E27FC236}">
                  <a16:creationId xmlns:a16="http://schemas.microsoft.com/office/drawing/2014/main" id="{1224E322-8C1C-C994-B2A0-D3AF5C24A9F1}"/>
                </a:ext>
              </a:extLst>
            </p:cNvPr>
            <p:cNvSpPr/>
            <p:nvPr/>
          </p:nvSpPr>
          <p:spPr>
            <a:xfrm>
              <a:off x="3942080" y="836930"/>
              <a:ext cx="3198616" cy="850900"/>
            </a:xfrm>
            <a:prstGeom prst="rect">
              <a:avLst/>
            </a:prstGeom>
            <a:solidFill>
              <a:schemeClr val="bg1">
                <a:lumMod val="85000"/>
              </a:schemeClr>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p>
              <a:pPr algn="ctr"/>
              <a:endParaRPr lang="en-US" sz="2000" dirty="0" err="1">
                <a:solidFill>
                  <a:schemeClr val="bg1"/>
                </a:solidFill>
              </a:endParaRPr>
            </a:p>
          </p:txBody>
        </p:sp>
        <p:pic>
          <p:nvPicPr>
            <p:cNvPr id="26" name="Picture 25">
              <a:extLst>
                <a:ext uri="{FF2B5EF4-FFF2-40B4-BE49-F238E27FC236}">
                  <a16:creationId xmlns:a16="http://schemas.microsoft.com/office/drawing/2014/main" id="{0FEC360B-6495-494C-3A20-146400E57DA0}"/>
                </a:ext>
              </a:extLst>
            </p:cNvPr>
            <p:cNvPicPr>
              <a:picLocks noChangeAspect="1"/>
            </p:cNvPicPr>
            <p:nvPr/>
          </p:nvPicPr>
          <p:blipFill>
            <a:blip r:embed="rId3"/>
            <a:stretch>
              <a:fillRect/>
            </a:stretch>
          </p:blipFill>
          <p:spPr>
            <a:xfrm>
              <a:off x="4000500" y="822960"/>
              <a:ext cx="2971800" cy="863600"/>
            </a:xfrm>
            <a:prstGeom prst="rect">
              <a:avLst/>
            </a:prstGeom>
          </p:spPr>
        </p:pic>
      </p:grpSp>
      <p:sp>
        <p:nvSpPr>
          <p:cNvPr id="27" name="TextBox 26">
            <a:extLst>
              <a:ext uri="{FF2B5EF4-FFF2-40B4-BE49-F238E27FC236}">
                <a16:creationId xmlns:a16="http://schemas.microsoft.com/office/drawing/2014/main" id="{679ED4EE-A09B-D103-289E-DE1DE2D1C4CF}"/>
              </a:ext>
            </a:extLst>
          </p:cNvPr>
          <p:cNvSpPr txBox="1"/>
          <p:nvPr/>
        </p:nvSpPr>
        <p:spPr>
          <a:xfrm>
            <a:off x="9943246" y="1804137"/>
            <a:ext cx="1980029" cy="707886"/>
          </a:xfrm>
          <a:prstGeom prst="rect">
            <a:avLst/>
          </a:prstGeom>
          <a:noFill/>
          <a:ln w="19050">
            <a:noFill/>
          </a:ln>
        </p:spPr>
        <p:txBody>
          <a:bodyPr wrap="none" rtlCol="0">
            <a:spAutoFit/>
          </a:bodyPr>
          <a:lstStyle/>
          <a:p>
            <a:r>
              <a:rPr lang="en-US" sz="2000" dirty="0">
                <a:solidFill>
                  <a:schemeClr val="tx2">
                    <a:lumMod val="75000"/>
                  </a:schemeClr>
                </a:solidFill>
              </a:rPr>
              <a:t>Note: European</a:t>
            </a:r>
          </a:p>
          <a:p>
            <a:r>
              <a:rPr lang="en-US" sz="2000" dirty="0">
                <a:solidFill>
                  <a:schemeClr val="tx2">
                    <a:lumMod val="75000"/>
                  </a:schemeClr>
                </a:solidFill>
              </a:rPr>
              <a:t>and US buy-in.</a:t>
            </a:r>
          </a:p>
        </p:txBody>
      </p:sp>
      <p:sp>
        <p:nvSpPr>
          <p:cNvPr id="6" name="Date Placeholder 5">
            <a:extLst>
              <a:ext uri="{FF2B5EF4-FFF2-40B4-BE49-F238E27FC236}">
                <a16:creationId xmlns:a16="http://schemas.microsoft.com/office/drawing/2014/main" id="{C77E568D-4256-1FEA-E2BB-7672F4040013}"/>
              </a:ext>
            </a:extLst>
          </p:cNvPr>
          <p:cNvSpPr>
            <a:spLocks noGrp="1"/>
          </p:cNvSpPr>
          <p:nvPr>
            <p:ph type="dt" sz="half" idx="10"/>
          </p:nvPr>
        </p:nvSpPr>
        <p:spPr/>
        <p:txBody>
          <a:bodyPr/>
          <a:lstStyle/>
          <a:p>
            <a:r>
              <a:rPr lang="en-US"/>
              <a:t>Oct 12-13, 2023</a:t>
            </a:r>
            <a:endParaRPr lang="en-US" dirty="0"/>
          </a:p>
        </p:txBody>
      </p:sp>
      <p:sp>
        <p:nvSpPr>
          <p:cNvPr id="7" name="Footer Placeholder 6">
            <a:extLst>
              <a:ext uri="{FF2B5EF4-FFF2-40B4-BE49-F238E27FC236}">
                <a16:creationId xmlns:a16="http://schemas.microsoft.com/office/drawing/2014/main" id="{C856BAF6-0E1A-8497-2B09-4571AA7A7C50}"/>
              </a:ext>
            </a:extLst>
          </p:cNvPr>
          <p:cNvSpPr>
            <a:spLocks noGrp="1"/>
          </p:cNvSpPr>
          <p:nvPr>
            <p:ph type="ftr" sz="quarter" idx="11"/>
          </p:nvPr>
        </p:nvSpPr>
        <p:spPr/>
        <p:txBody>
          <a:bodyPr/>
          <a:lstStyle/>
          <a:p>
            <a:r>
              <a:rPr lang="en-US"/>
              <a:t>How HAPI Relates to Access and Discoverability</a:t>
            </a:r>
            <a:endParaRPr lang="en-US" dirty="0"/>
          </a:p>
        </p:txBody>
      </p:sp>
      <p:pic>
        <p:nvPicPr>
          <p:cNvPr id="8" name="Picture 7">
            <a:extLst>
              <a:ext uri="{FF2B5EF4-FFF2-40B4-BE49-F238E27FC236}">
                <a16:creationId xmlns:a16="http://schemas.microsoft.com/office/drawing/2014/main" id="{477029FF-C379-084B-4D1C-95723A933FE4}"/>
              </a:ext>
            </a:extLst>
          </p:cNvPr>
          <p:cNvPicPr>
            <a:picLocks noChangeAspect="1"/>
          </p:cNvPicPr>
          <p:nvPr/>
        </p:nvPicPr>
        <p:blipFill>
          <a:blip r:embed="rId4"/>
          <a:stretch>
            <a:fillRect/>
          </a:stretch>
        </p:blipFill>
        <p:spPr>
          <a:xfrm>
            <a:off x="977878" y="2908237"/>
            <a:ext cx="2331478" cy="617332"/>
          </a:xfrm>
          <a:prstGeom prst="rect">
            <a:avLst/>
          </a:prstGeom>
        </p:spPr>
      </p:pic>
    </p:spTree>
    <p:extLst>
      <p:ext uri="{BB962C8B-B14F-4D97-AF65-F5344CB8AC3E}">
        <p14:creationId xmlns:p14="http://schemas.microsoft.com/office/powerpoint/2010/main" val="252829033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0880A5-185E-A66E-458C-8E9EC05D2559}"/>
              </a:ext>
            </a:extLst>
          </p:cNvPr>
          <p:cNvSpPr>
            <a:spLocks noGrp="1"/>
          </p:cNvSpPr>
          <p:nvPr>
            <p:ph type="title"/>
          </p:nvPr>
        </p:nvSpPr>
        <p:spPr>
          <a:xfrm>
            <a:off x="457200" y="86943"/>
            <a:ext cx="11277600" cy="762000"/>
          </a:xfrm>
        </p:spPr>
        <p:txBody>
          <a:bodyPr/>
          <a:lstStyle/>
          <a:p>
            <a:r>
              <a:rPr lang="en-US" dirty="0"/>
              <a:t>Coming soon</a:t>
            </a:r>
          </a:p>
        </p:txBody>
      </p:sp>
      <p:sp>
        <p:nvSpPr>
          <p:cNvPr id="5" name="Slide Number Placeholder 4">
            <a:extLst>
              <a:ext uri="{FF2B5EF4-FFF2-40B4-BE49-F238E27FC236}">
                <a16:creationId xmlns:a16="http://schemas.microsoft.com/office/drawing/2014/main" id="{96CE27D9-2EFE-F380-8190-754153588B9F}"/>
              </a:ext>
            </a:extLst>
          </p:cNvPr>
          <p:cNvSpPr>
            <a:spLocks noGrp="1"/>
          </p:cNvSpPr>
          <p:nvPr>
            <p:ph type="sldNum" sz="quarter" idx="12"/>
          </p:nvPr>
        </p:nvSpPr>
        <p:spPr/>
        <p:txBody>
          <a:bodyPr/>
          <a:lstStyle/>
          <a:p>
            <a:fld id="{4EBCDCBD-78E1-0D41-A999-31B5EBF8E02C}" type="slidenum">
              <a:rPr lang="en-US" smtClean="0"/>
              <a:pPr/>
              <a:t>24</a:t>
            </a:fld>
            <a:endParaRPr lang="en-US" dirty="0"/>
          </a:p>
        </p:txBody>
      </p:sp>
      <p:graphicFrame>
        <p:nvGraphicFramePr>
          <p:cNvPr id="21" name="Table 21">
            <a:extLst>
              <a:ext uri="{FF2B5EF4-FFF2-40B4-BE49-F238E27FC236}">
                <a16:creationId xmlns:a16="http://schemas.microsoft.com/office/drawing/2014/main" id="{64479D3A-F810-0B92-23E4-1E955028C8AD}"/>
              </a:ext>
            </a:extLst>
          </p:cNvPr>
          <p:cNvGraphicFramePr>
            <a:graphicFrameLocks noGrp="1"/>
          </p:cNvGraphicFramePr>
          <p:nvPr>
            <p:extLst>
              <p:ext uri="{D42A27DB-BD31-4B8C-83A1-F6EECF244321}">
                <p14:modId xmlns:p14="http://schemas.microsoft.com/office/powerpoint/2010/main" val="160720487"/>
              </p:ext>
            </p:extLst>
          </p:nvPr>
        </p:nvGraphicFramePr>
        <p:xfrm>
          <a:off x="913501" y="716648"/>
          <a:ext cx="8888280" cy="5927251"/>
        </p:xfrm>
        <a:graphic>
          <a:graphicData uri="http://schemas.openxmlformats.org/drawingml/2006/table">
            <a:tbl>
              <a:tblPr firstRow="1" bandRow="1">
                <a:tableStyleId>{5C22544A-7EE6-4342-B048-85BDC9FD1C3A}</a:tableStyleId>
              </a:tblPr>
              <a:tblGrid>
                <a:gridCol w="2550543">
                  <a:extLst>
                    <a:ext uri="{9D8B030D-6E8A-4147-A177-3AD203B41FA5}">
                      <a16:colId xmlns:a16="http://schemas.microsoft.com/office/drawing/2014/main" val="431904864"/>
                    </a:ext>
                  </a:extLst>
                </a:gridCol>
                <a:gridCol w="193556">
                  <a:extLst>
                    <a:ext uri="{9D8B030D-6E8A-4147-A177-3AD203B41FA5}">
                      <a16:colId xmlns:a16="http://schemas.microsoft.com/office/drawing/2014/main" val="1263913038"/>
                    </a:ext>
                  </a:extLst>
                </a:gridCol>
                <a:gridCol w="2024127">
                  <a:extLst>
                    <a:ext uri="{9D8B030D-6E8A-4147-A177-3AD203B41FA5}">
                      <a16:colId xmlns:a16="http://schemas.microsoft.com/office/drawing/2014/main" val="1658787901"/>
                    </a:ext>
                  </a:extLst>
                </a:gridCol>
                <a:gridCol w="2322786">
                  <a:extLst>
                    <a:ext uri="{9D8B030D-6E8A-4147-A177-3AD203B41FA5}">
                      <a16:colId xmlns:a16="http://schemas.microsoft.com/office/drawing/2014/main" val="535810310"/>
                    </a:ext>
                  </a:extLst>
                </a:gridCol>
                <a:gridCol w="1797268">
                  <a:extLst>
                    <a:ext uri="{9D8B030D-6E8A-4147-A177-3AD203B41FA5}">
                      <a16:colId xmlns:a16="http://schemas.microsoft.com/office/drawing/2014/main" val="3592971267"/>
                    </a:ext>
                  </a:extLst>
                </a:gridCol>
              </a:tblGrid>
              <a:tr h="370840">
                <a:tc gridSpan="2">
                  <a:txBody>
                    <a:bodyPr/>
                    <a:lstStyle/>
                    <a:p>
                      <a:pPr algn="ctr"/>
                      <a:r>
                        <a:rPr lang="en-US" dirty="0"/>
                        <a:t>Institution</a:t>
                      </a:r>
                    </a:p>
                  </a:txBody>
                  <a:tcPr/>
                </a:tc>
                <a:tc hMerge="1">
                  <a:txBody>
                    <a:bodyPr/>
                    <a:lstStyle/>
                    <a:p>
                      <a:r>
                        <a:rPr lang="en-US" dirty="0"/>
                        <a:t>Server</a:t>
                      </a:r>
                    </a:p>
                  </a:txBody>
                  <a:tcPr/>
                </a:tc>
                <a:tc>
                  <a:txBody>
                    <a:bodyPr/>
                    <a:lstStyle/>
                    <a:p>
                      <a:r>
                        <a:rPr lang="en-US"/>
                        <a:t>Server</a:t>
                      </a:r>
                      <a:endParaRPr lang="en-US" dirty="0"/>
                    </a:p>
                  </a:txBody>
                  <a:tcPr/>
                </a:tc>
                <a:tc>
                  <a:txBody>
                    <a:bodyPr/>
                    <a:lstStyle/>
                    <a:p>
                      <a:r>
                        <a:rPr lang="en-US" dirty="0"/>
                        <a:t>Type of Data</a:t>
                      </a:r>
                    </a:p>
                  </a:txBody>
                  <a:tcPr/>
                </a:tc>
                <a:tc>
                  <a:txBody>
                    <a:bodyPr/>
                    <a:lstStyle/>
                    <a:p>
                      <a:pPr algn="r"/>
                      <a:r>
                        <a:rPr lang="en-US" dirty="0"/>
                        <a:t>Number</a:t>
                      </a:r>
                    </a:p>
                    <a:p>
                      <a:pPr algn="r"/>
                      <a:r>
                        <a:rPr lang="en-US" dirty="0"/>
                        <a:t>of Datasets</a:t>
                      </a:r>
                    </a:p>
                  </a:txBody>
                  <a:tcPr anchor="ctr"/>
                </a:tc>
                <a:extLst>
                  <a:ext uri="{0D108BD9-81ED-4DB2-BD59-A6C34878D82A}">
                    <a16:rowId xmlns:a16="http://schemas.microsoft.com/office/drawing/2014/main" val="1052801879"/>
                  </a:ext>
                </a:extLst>
              </a:tr>
              <a:tr h="1036613">
                <a:tc gridSpan="2">
                  <a:txBody>
                    <a:bodyPr/>
                    <a:lstStyle/>
                    <a:p>
                      <a:endParaRPr lang="en-US" dirty="0"/>
                    </a:p>
                  </a:txBody>
                  <a:tcPr/>
                </a:tc>
                <a:tc hMerge="1">
                  <a:txBody>
                    <a:bodyPr/>
                    <a:lstStyle/>
                    <a:p>
                      <a:r>
                        <a:rPr lang="en-US" dirty="0"/>
                        <a:t>ESAC </a:t>
                      </a:r>
                    </a:p>
                  </a:txBody>
                  <a:tcPr/>
                </a:tc>
                <a:tc>
                  <a:txBody>
                    <a:bodyPr/>
                    <a:lstStyle/>
                    <a:p>
                      <a:r>
                        <a:rPr lang="en-US"/>
                        <a:t>ESAC </a:t>
                      </a:r>
                      <a:endParaRPr lang="en-US" dirty="0"/>
                    </a:p>
                  </a:txBody>
                  <a:tcPr/>
                </a:tc>
                <a:tc>
                  <a:txBody>
                    <a:bodyPr/>
                    <a:lstStyle/>
                    <a:p>
                      <a:r>
                        <a:rPr lang="en-US"/>
                        <a:t>Heliophysics</a:t>
                      </a:r>
                      <a:endParaRPr lang="en-US" dirty="0"/>
                    </a:p>
                  </a:txBody>
                  <a:tcPr/>
                </a:tc>
                <a:tc>
                  <a:txBody>
                    <a:bodyPr/>
                    <a:lstStyle/>
                    <a:p>
                      <a:pPr algn="r"/>
                      <a:r>
                        <a:rPr lang="en-US" dirty="0"/>
                        <a:t>2073</a:t>
                      </a:r>
                    </a:p>
                  </a:txBody>
                  <a:tcPr anchor="ctr"/>
                </a:tc>
                <a:extLst>
                  <a:ext uri="{0D108BD9-81ED-4DB2-BD59-A6C34878D82A}">
                    <a16:rowId xmlns:a16="http://schemas.microsoft.com/office/drawing/2014/main" val="326190276"/>
                  </a:ext>
                </a:extLst>
              </a:tr>
              <a:tr h="370840">
                <a:tc gridSpan="2">
                  <a:txBody>
                    <a:bodyPr/>
                    <a:lstStyle/>
                    <a:p>
                      <a:r>
                        <a:rPr lang="en-US" dirty="0"/>
                        <a:t>JHU / APL</a:t>
                      </a:r>
                    </a:p>
                  </a:txBody>
                  <a:tcPr/>
                </a:tc>
                <a:tc hMerge="1">
                  <a:txBody>
                    <a:bodyPr/>
                    <a:lstStyle/>
                    <a:p>
                      <a:r>
                        <a:rPr lang="en-US" dirty="0" err="1"/>
                        <a:t>SuperMAG</a:t>
                      </a:r>
                      <a:endParaRPr lang="en-US" dirty="0"/>
                    </a:p>
                  </a:txBody>
                  <a:tcPr/>
                </a:tc>
                <a:tc>
                  <a:txBody>
                    <a:bodyPr/>
                    <a:lstStyle/>
                    <a:p>
                      <a:r>
                        <a:rPr lang="en-US"/>
                        <a:t>SuperMAG</a:t>
                      </a:r>
                      <a:endParaRPr lang="en-US" dirty="0"/>
                    </a:p>
                  </a:txBody>
                  <a:tcPr/>
                </a:tc>
                <a:tc>
                  <a:txBody>
                    <a:bodyPr/>
                    <a:lstStyle/>
                    <a:p>
                      <a:r>
                        <a:rPr lang="en-US" dirty="0"/>
                        <a:t>global ground mag</a:t>
                      </a:r>
                    </a:p>
                  </a:txBody>
                  <a:tcPr/>
                </a:tc>
                <a:tc>
                  <a:txBody>
                    <a:bodyPr/>
                    <a:lstStyle/>
                    <a:p>
                      <a:pPr algn="r"/>
                      <a:r>
                        <a:rPr lang="en-US" dirty="0"/>
                        <a:t>~500</a:t>
                      </a:r>
                    </a:p>
                  </a:txBody>
                  <a:tcPr anchor="ctr"/>
                </a:tc>
                <a:extLst>
                  <a:ext uri="{0D108BD9-81ED-4DB2-BD59-A6C34878D82A}">
                    <a16:rowId xmlns:a16="http://schemas.microsoft.com/office/drawing/2014/main" val="675027612"/>
                  </a:ext>
                </a:extLst>
              </a:tr>
              <a:tr h="359264">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JHU / APL</a:t>
                      </a:r>
                    </a:p>
                  </a:txBody>
                  <a:tcPr/>
                </a:tc>
                <a:tc hMerge="1">
                  <a:txBody>
                    <a:bodyPr/>
                    <a:lstStyle/>
                    <a:p>
                      <a:r>
                        <a:rPr lang="en-US" dirty="0"/>
                        <a:t>TIMED / GUVI</a:t>
                      </a:r>
                    </a:p>
                  </a:txBody>
                  <a:tcPr/>
                </a:tc>
                <a:tc>
                  <a:txBody>
                    <a:bodyPr/>
                    <a:lstStyle/>
                    <a:p>
                      <a:r>
                        <a:rPr lang="en-US"/>
                        <a:t>TIMED / GUVI</a:t>
                      </a:r>
                      <a:endParaRPr lang="en-US" dirty="0"/>
                    </a:p>
                  </a:txBody>
                  <a:tcPr/>
                </a:tc>
                <a:tc>
                  <a:txBody>
                    <a:bodyPr/>
                    <a:lstStyle/>
                    <a:p>
                      <a:r>
                        <a:rPr lang="en-US" dirty="0"/>
                        <a:t>ionospheric images</a:t>
                      </a:r>
                    </a:p>
                  </a:txBody>
                  <a:tcPr/>
                </a:tc>
                <a:tc>
                  <a:txBody>
                    <a:bodyPr/>
                    <a:lstStyle/>
                    <a:p>
                      <a:pPr algn="r"/>
                      <a:r>
                        <a:rPr lang="en-US" dirty="0"/>
                        <a:t>~10</a:t>
                      </a:r>
                    </a:p>
                  </a:txBody>
                  <a:tcPr anchor="ctr"/>
                </a:tc>
                <a:extLst>
                  <a:ext uri="{0D108BD9-81ED-4DB2-BD59-A6C34878D82A}">
                    <a16:rowId xmlns:a16="http://schemas.microsoft.com/office/drawing/2014/main" val="3132754906"/>
                  </a:ext>
                </a:extLst>
              </a:tr>
              <a:tr h="370840">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txBody>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PDS PPI Node</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PDS PPI Node</a:t>
                      </a:r>
                      <a:endParaRPr lang="en-US"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Planetary Plasma, Particle, and Fields</a:t>
                      </a:r>
                    </a:p>
                  </a:txBody>
                  <a:tcPr/>
                </a:tc>
                <a:tc>
                  <a:txBody>
                    <a:bodyPr/>
                    <a:lstStyle/>
                    <a:p>
                      <a:pPr algn="r"/>
                      <a:r>
                        <a:rPr lang="en-US" dirty="0"/>
                        <a:t>~1000</a:t>
                      </a:r>
                    </a:p>
                  </a:txBody>
                  <a:tcPr anchor="ctr"/>
                </a:tc>
                <a:extLst>
                  <a:ext uri="{0D108BD9-81ED-4DB2-BD59-A6C34878D82A}">
                    <a16:rowId xmlns:a16="http://schemas.microsoft.com/office/drawing/2014/main" val="409341385"/>
                  </a:ext>
                </a:extLst>
              </a:tr>
              <a:tr h="370840">
                <a:tc gridSpan="5">
                  <a:txBody>
                    <a:bodyPr/>
                    <a:lstStyle/>
                    <a:p>
                      <a:endParaRPr lang="en-US" dirty="0"/>
                    </a:p>
                  </a:txBody>
                  <a:tcPr>
                    <a:solidFill>
                      <a:schemeClr val="bg1"/>
                    </a:solidFill>
                  </a:tcPr>
                </a:tc>
                <a:tc hMerge="1">
                  <a:txBody>
                    <a:bodyPr/>
                    <a:lstStyle/>
                    <a:p>
                      <a:endParaRPr lang="en-US" dirty="0"/>
                    </a:p>
                  </a:txBody>
                  <a:tcPr>
                    <a:solidFill>
                      <a:schemeClr val="bg1">
                        <a:lumMod val="95000"/>
                      </a:schemeClr>
                    </a:solidFill>
                  </a:tcPr>
                </a:tc>
                <a:tc hMerge="1">
                  <a:txBody>
                    <a:bodyPr/>
                    <a:lstStyle/>
                    <a:p>
                      <a:endParaRPr lang="en-US"/>
                    </a:p>
                  </a:txBody>
                  <a:tcPr/>
                </a:tc>
                <a:tc hMerge="1">
                  <a:txBody>
                    <a:bodyPr/>
                    <a:lstStyle/>
                    <a:p>
                      <a:endParaRPr lang="en-US" dirty="0"/>
                    </a:p>
                  </a:txBody>
                  <a:tcPr>
                    <a:solidFill>
                      <a:schemeClr val="bg1">
                        <a:lumMod val="95000"/>
                      </a:schemeClr>
                    </a:solidFill>
                  </a:tcPr>
                </a:tc>
                <a:tc hMerge="1">
                  <a:txBody>
                    <a:bodyPr/>
                    <a:lstStyle/>
                    <a:p>
                      <a:pPr algn="r"/>
                      <a:endParaRPr lang="en-US" dirty="0"/>
                    </a:p>
                  </a:txBody>
                  <a:tcPr anchor="ctr">
                    <a:solidFill>
                      <a:schemeClr val="bg1">
                        <a:lumMod val="95000"/>
                      </a:schemeClr>
                    </a:solidFill>
                  </a:tcPr>
                </a:tc>
                <a:extLst>
                  <a:ext uri="{0D108BD9-81ED-4DB2-BD59-A6C34878D82A}">
                    <a16:rowId xmlns:a16="http://schemas.microsoft.com/office/drawing/2014/main" val="1216403342"/>
                  </a:ext>
                </a:extLst>
              </a:tr>
              <a:tr h="370840">
                <a:tc>
                  <a:txBody>
                    <a:bodyPr/>
                    <a:lstStyle/>
                    <a:p>
                      <a:r>
                        <a:rPr lang="en-US" b="1" dirty="0"/>
                        <a:t>Eventually</a:t>
                      </a:r>
                    </a:p>
                  </a:txBody>
                  <a:tcPr/>
                </a:tc>
                <a:tc gridSpan="2">
                  <a:txBody>
                    <a:bodyPr/>
                    <a:lstStyle/>
                    <a:p>
                      <a:endParaRPr lang="en-US" dirty="0"/>
                    </a:p>
                  </a:txBody>
                  <a:tcPr/>
                </a:tc>
                <a:tc hMerge="1">
                  <a:txBody>
                    <a:bodyPr/>
                    <a:lstStyle/>
                    <a:p>
                      <a:endParaRPr lang="en-US" dirty="0"/>
                    </a:p>
                  </a:txBody>
                  <a:tcPr/>
                </a:tc>
                <a:tc>
                  <a:txBody>
                    <a:bodyPr/>
                    <a:lstStyle/>
                    <a:p>
                      <a:endParaRPr lang="en-US" dirty="0"/>
                    </a:p>
                  </a:txBody>
                  <a:tcPr/>
                </a:tc>
                <a:tc>
                  <a:txBody>
                    <a:bodyPr/>
                    <a:lstStyle/>
                    <a:p>
                      <a:pPr algn="r"/>
                      <a:endParaRPr lang="en-US" dirty="0"/>
                    </a:p>
                  </a:txBody>
                  <a:tcPr anchor="ctr"/>
                </a:tc>
                <a:extLst>
                  <a:ext uri="{0D108BD9-81ED-4DB2-BD59-A6C34878D82A}">
                    <a16:rowId xmlns:a16="http://schemas.microsoft.com/office/drawing/2014/main" val="2683664348"/>
                  </a:ext>
                </a:extLst>
              </a:tr>
              <a:tr h="727490">
                <a:tc>
                  <a:txBody>
                    <a:bodyPr/>
                    <a:lstStyle/>
                    <a:p>
                      <a:r>
                        <a:rPr lang="en-US" dirty="0"/>
                        <a:t>CSA</a:t>
                      </a:r>
                    </a:p>
                  </a:txBody>
                  <a:tcPr/>
                </a:tc>
                <a:tc gridSpan="2">
                  <a:txBody>
                    <a:bodyPr/>
                    <a:lstStyle/>
                    <a:p>
                      <a:r>
                        <a:rPr lang="en-US" dirty="0"/>
                        <a:t>Space Environment Canada (new initiative)</a:t>
                      </a:r>
                    </a:p>
                  </a:txBody>
                  <a:tcPr anchor="ctr"/>
                </a:tc>
                <a:tc hMerge="1">
                  <a:txBody>
                    <a:bodyPr/>
                    <a:lstStyle/>
                    <a:p>
                      <a:endParaRPr lang="en-US" dirty="0"/>
                    </a:p>
                  </a:txBody>
                  <a:tcPr anchor="ctr"/>
                </a:tc>
                <a:tc>
                  <a:txBody>
                    <a:bodyPr/>
                    <a:lstStyle/>
                    <a:p>
                      <a:r>
                        <a:rPr lang="en-US" dirty="0"/>
                        <a:t>Ground-based ionospheric data</a:t>
                      </a:r>
                    </a:p>
                  </a:txBody>
                  <a:tcPr/>
                </a:tc>
                <a:tc>
                  <a:txBody>
                    <a:bodyPr/>
                    <a:lstStyle/>
                    <a:p>
                      <a:pPr algn="r"/>
                      <a:r>
                        <a:rPr lang="en-US" dirty="0"/>
                        <a:t>~1000</a:t>
                      </a:r>
                    </a:p>
                  </a:txBody>
                  <a:tcPr anchor="ctr"/>
                </a:tc>
                <a:extLst>
                  <a:ext uri="{0D108BD9-81ED-4DB2-BD59-A6C34878D82A}">
                    <a16:rowId xmlns:a16="http://schemas.microsoft.com/office/drawing/2014/main" val="815862680"/>
                  </a:ext>
                </a:extLst>
              </a:tr>
              <a:tr h="577718">
                <a:tc>
                  <a:txBody>
                    <a:bodyPr/>
                    <a:lstStyle/>
                    <a:p>
                      <a:r>
                        <a:rPr lang="en-US" dirty="0"/>
                        <a:t>CEDAR / NSF</a:t>
                      </a:r>
                    </a:p>
                  </a:txBody>
                  <a:tcPr anchor="ctr"/>
                </a:tc>
                <a:tc gridSpan="2">
                  <a:txBody>
                    <a:bodyPr/>
                    <a:lstStyle/>
                    <a:p>
                      <a:r>
                        <a:rPr lang="en-US" dirty="0"/>
                        <a:t>Madrigal</a:t>
                      </a:r>
                    </a:p>
                  </a:txBody>
                  <a:tcPr anchor="ctr"/>
                </a:tc>
                <a:tc hMerge="1">
                  <a:txBody>
                    <a:bodyPr/>
                    <a:lstStyle/>
                    <a:p>
                      <a:endParaRPr lang="en-US" dirty="0"/>
                    </a:p>
                  </a:txBody>
                  <a:tcPr anchor="ctr"/>
                </a:tc>
                <a:tc>
                  <a:txBody>
                    <a:bodyPr/>
                    <a:lstStyle/>
                    <a:p>
                      <a:r>
                        <a:rPr lang="en-US" dirty="0"/>
                        <a:t>Space Weather</a:t>
                      </a:r>
                    </a:p>
                  </a:txBody>
                  <a:tcPr anchor="ctr"/>
                </a:tc>
                <a:tc>
                  <a:txBody>
                    <a:bodyPr/>
                    <a:lstStyle/>
                    <a:p>
                      <a:pPr algn="r"/>
                      <a:r>
                        <a:rPr lang="en-US" dirty="0"/>
                        <a:t>1000+ (??)</a:t>
                      </a:r>
                    </a:p>
                  </a:txBody>
                  <a:tcPr anchor="ctr"/>
                </a:tc>
                <a:extLst>
                  <a:ext uri="{0D108BD9-81ED-4DB2-BD59-A6C34878D82A}">
                    <a16:rowId xmlns:a16="http://schemas.microsoft.com/office/drawing/2014/main" val="146878041"/>
                  </a:ext>
                </a:extLst>
              </a:tr>
              <a:tr h="577718">
                <a:tc>
                  <a:txBody>
                    <a:bodyPr/>
                    <a:lstStyle/>
                    <a:p>
                      <a:r>
                        <a:rPr lang="en-US" dirty="0" err="1"/>
                        <a:t>HamSCI</a:t>
                      </a:r>
                      <a:endParaRPr lang="en-US" dirty="0"/>
                    </a:p>
                  </a:txBody>
                  <a:tcPr anchor="ctr"/>
                </a:tc>
                <a:tc gridSpan="2">
                  <a:txBody>
                    <a:bodyPr/>
                    <a:lstStyle/>
                    <a:p>
                      <a:r>
                        <a:rPr lang="en-US" dirty="0" err="1"/>
                        <a:t>hamsci.org</a:t>
                      </a:r>
                      <a:endParaRPr lang="en-US" dirty="0"/>
                    </a:p>
                  </a:txBody>
                  <a:tcPr anchor="ctr"/>
                </a:tc>
                <a:tc hMerge="1">
                  <a:txBody>
                    <a:bodyPr/>
                    <a:lstStyle/>
                    <a:p>
                      <a:endParaRPr lang="en-US"/>
                    </a:p>
                  </a:txBody>
                  <a:tcPr/>
                </a:tc>
                <a:tc>
                  <a:txBody>
                    <a:bodyPr/>
                    <a:lstStyle/>
                    <a:p>
                      <a:r>
                        <a:rPr lang="en-US" dirty="0"/>
                        <a:t>Ionospheric RF </a:t>
                      </a:r>
                      <a:r>
                        <a:rPr lang="en-US" dirty="0" err="1"/>
                        <a:t>propigation</a:t>
                      </a:r>
                      <a:endParaRPr lang="en-US" dirty="0"/>
                    </a:p>
                  </a:txBody>
                  <a:tcPr anchor="ctr"/>
                </a:tc>
                <a:tc>
                  <a:txBody>
                    <a:bodyPr/>
                    <a:lstStyle/>
                    <a:p>
                      <a:pPr algn="r"/>
                      <a:r>
                        <a:rPr lang="en-US" dirty="0"/>
                        <a:t>100’s</a:t>
                      </a:r>
                    </a:p>
                  </a:txBody>
                  <a:tcPr anchor="ctr"/>
                </a:tc>
                <a:extLst>
                  <a:ext uri="{0D108BD9-81ED-4DB2-BD59-A6C34878D82A}">
                    <a16:rowId xmlns:a16="http://schemas.microsoft.com/office/drawing/2014/main" val="1938937354"/>
                  </a:ext>
                </a:extLst>
              </a:tr>
            </a:tbl>
          </a:graphicData>
        </a:graphic>
      </p:graphicFrame>
      <p:grpSp>
        <p:nvGrpSpPr>
          <p:cNvPr id="13" name="Group 12">
            <a:extLst>
              <a:ext uri="{FF2B5EF4-FFF2-40B4-BE49-F238E27FC236}">
                <a16:creationId xmlns:a16="http://schemas.microsoft.com/office/drawing/2014/main" id="{64E09E11-260A-4857-F278-D52133AB629B}"/>
              </a:ext>
            </a:extLst>
          </p:cNvPr>
          <p:cNvGrpSpPr/>
          <p:nvPr/>
        </p:nvGrpSpPr>
        <p:grpSpPr>
          <a:xfrm>
            <a:off x="1140933" y="1478648"/>
            <a:ext cx="1740891" cy="861741"/>
            <a:chOff x="3915664" y="4004548"/>
            <a:chExt cx="2540000" cy="1257300"/>
          </a:xfrm>
        </p:grpSpPr>
        <p:sp>
          <p:nvSpPr>
            <p:cNvPr id="14" name="Rectangle 13">
              <a:extLst>
                <a:ext uri="{FF2B5EF4-FFF2-40B4-BE49-F238E27FC236}">
                  <a16:creationId xmlns:a16="http://schemas.microsoft.com/office/drawing/2014/main" id="{C66FFA37-54F7-4584-7715-BC1D1AE78685}"/>
                </a:ext>
              </a:extLst>
            </p:cNvPr>
            <p:cNvSpPr/>
            <p:nvPr/>
          </p:nvSpPr>
          <p:spPr>
            <a:xfrm>
              <a:off x="4000500" y="4004548"/>
              <a:ext cx="2436876" cy="1212096"/>
            </a:xfrm>
            <a:prstGeom prst="rect">
              <a:avLst/>
            </a:prstGeom>
            <a:solidFill>
              <a:schemeClr val="bg1">
                <a:lumMod val="85000"/>
              </a:schemeClr>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p>
              <a:pPr algn="ctr"/>
              <a:endParaRPr lang="en-US" sz="2000" dirty="0" err="1">
                <a:solidFill>
                  <a:schemeClr val="bg1"/>
                </a:solidFill>
              </a:endParaRPr>
            </a:p>
          </p:txBody>
        </p:sp>
        <p:pic>
          <p:nvPicPr>
            <p:cNvPr id="15" name="Picture 14">
              <a:extLst>
                <a:ext uri="{FF2B5EF4-FFF2-40B4-BE49-F238E27FC236}">
                  <a16:creationId xmlns:a16="http://schemas.microsoft.com/office/drawing/2014/main" id="{CAA007D8-4CD9-9E5E-B316-2CEB37B5E214}"/>
                </a:ext>
              </a:extLst>
            </p:cNvPr>
            <p:cNvPicPr>
              <a:picLocks noChangeAspect="1"/>
            </p:cNvPicPr>
            <p:nvPr/>
          </p:nvPicPr>
          <p:blipFill>
            <a:blip r:embed="rId2"/>
            <a:stretch>
              <a:fillRect/>
            </a:stretch>
          </p:blipFill>
          <p:spPr>
            <a:xfrm>
              <a:off x="3915664" y="4004548"/>
              <a:ext cx="2540000" cy="1257300"/>
            </a:xfrm>
            <a:prstGeom prst="rect">
              <a:avLst/>
            </a:prstGeom>
          </p:spPr>
        </p:pic>
      </p:grpSp>
      <p:pic>
        <p:nvPicPr>
          <p:cNvPr id="16" name="Picture 15">
            <a:extLst>
              <a:ext uri="{FF2B5EF4-FFF2-40B4-BE49-F238E27FC236}">
                <a16:creationId xmlns:a16="http://schemas.microsoft.com/office/drawing/2014/main" id="{83B526BF-3BC3-D5E3-FC79-3525BC60BD21}"/>
              </a:ext>
            </a:extLst>
          </p:cNvPr>
          <p:cNvPicPr>
            <a:picLocks noChangeAspect="1"/>
          </p:cNvPicPr>
          <p:nvPr/>
        </p:nvPicPr>
        <p:blipFill>
          <a:blip r:embed="rId3"/>
          <a:stretch>
            <a:fillRect/>
          </a:stretch>
        </p:blipFill>
        <p:spPr>
          <a:xfrm>
            <a:off x="1601235" y="3173631"/>
            <a:ext cx="616864" cy="510737"/>
          </a:xfrm>
          <a:prstGeom prst="rect">
            <a:avLst/>
          </a:prstGeom>
        </p:spPr>
      </p:pic>
      <p:sp>
        <p:nvSpPr>
          <p:cNvPr id="6" name="Date Placeholder 5">
            <a:extLst>
              <a:ext uri="{FF2B5EF4-FFF2-40B4-BE49-F238E27FC236}">
                <a16:creationId xmlns:a16="http://schemas.microsoft.com/office/drawing/2014/main" id="{C5A20E5D-ABDF-025B-FF78-4BFC1496A619}"/>
              </a:ext>
            </a:extLst>
          </p:cNvPr>
          <p:cNvSpPr>
            <a:spLocks noGrp="1"/>
          </p:cNvSpPr>
          <p:nvPr>
            <p:ph type="dt" sz="half" idx="10"/>
          </p:nvPr>
        </p:nvSpPr>
        <p:spPr/>
        <p:txBody>
          <a:bodyPr/>
          <a:lstStyle/>
          <a:p>
            <a:r>
              <a:rPr lang="en-US"/>
              <a:t>Oct 12-13, 2023</a:t>
            </a:r>
            <a:endParaRPr lang="en-US" dirty="0"/>
          </a:p>
        </p:txBody>
      </p:sp>
      <p:sp>
        <p:nvSpPr>
          <p:cNvPr id="7" name="Footer Placeholder 6">
            <a:extLst>
              <a:ext uri="{FF2B5EF4-FFF2-40B4-BE49-F238E27FC236}">
                <a16:creationId xmlns:a16="http://schemas.microsoft.com/office/drawing/2014/main" id="{6CBD4D35-58A2-78E3-06B1-4BE309784860}"/>
              </a:ext>
            </a:extLst>
          </p:cNvPr>
          <p:cNvSpPr>
            <a:spLocks noGrp="1"/>
          </p:cNvSpPr>
          <p:nvPr>
            <p:ph type="ftr" sz="quarter" idx="11"/>
          </p:nvPr>
        </p:nvSpPr>
        <p:spPr/>
        <p:txBody>
          <a:bodyPr/>
          <a:lstStyle/>
          <a:p>
            <a:r>
              <a:rPr lang="en-US"/>
              <a:t>How HAPI Relates to Access and Discoverability</a:t>
            </a:r>
            <a:endParaRPr lang="en-US" dirty="0"/>
          </a:p>
        </p:txBody>
      </p:sp>
    </p:spTree>
    <p:extLst>
      <p:ext uri="{BB962C8B-B14F-4D97-AF65-F5344CB8AC3E}">
        <p14:creationId xmlns:p14="http://schemas.microsoft.com/office/powerpoint/2010/main" val="256002482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6FA0B4-94B5-DF8D-BE4E-2C7EE3FB369D}"/>
              </a:ext>
            </a:extLst>
          </p:cNvPr>
          <p:cNvSpPr>
            <a:spLocks noGrp="1"/>
          </p:cNvSpPr>
          <p:nvPr>
            <p:ph type="title"/>
          </p:nvPr>
        </p:nvSpPr>
        <p:spPr/>
        <p:txBody>
          <a:bodyPr/>
          <a:lstStyle/>
          <a:p>
            <a:r>
              <a:rPr lang="en-US" dirty="0"/>
              <a:t>HAPI Clients</a:t>
            </a:r>
          </a:p>
        </p:txBody>
      </p:sp>
      <p:sp>
        <p:nvSpPr>
          <p:cNvPr id="3" name="Content Placeholder 2">
            <a:extLst>
              <a:ext uri="{FF2B5EF4-FFF2-40B4-BE49-F238E27FC236}">
                <a16:creationId xmlns:a16="http://schemas.microsoft.com/office/drawing/2014/main" id="{3A01EE2D-3FF2-DE8F-02ED-40B7268E3C80}"/>
              </a:ext>
            </a:extLst>
          </p:cNvPr>
          <p:cNvSpPr>
            <a:spLocks noGrp="1"/>
          </p:cNvSpPr>
          <p:nvPr>
            <p:ph sz="quarter" idx="13"/>
          </p:nvPr>
        </p:nvSpPr>
        <p:spPr>
          <a:xfrm>
            <a:off x="3390893" y="1245055"/>
            <a:ext cx="6689023" cy="2595731"/>
          </a:xfrm>
        </p:spPr>
        <p:txBody>
          <a:bodyPr>
            <a:normAutofit/>
          </a:bodyPr>
          <a:lstStyle/>
          <a:p>
            <a:r>
              <a:rPr lang="en-US" sz="1800" dirty="0"/>
              <a:t>Python library (Bob Weigel)</a:t>
            </a:r>
          </a:p>
          <a:p>
            <a:r>
              <a:rPr lang="en-US" sz="1800" dirty="0"/>
              <a:t>IDL library (Scott </a:t>
            </a:r>
            <a:r>
              <a:rPr lang="en-US" sz="1800" dirty="0" err="1"/>
              <a:t>Boardsen</a:t>
            </a:r>
            <a:r>
              <a:rPr lang="en-US" sz="1800" dirty="0"/>
              <a:t>)</a:t>
            </a:r>
          </a:p>
          <a:p>
            <a:r>
              <a:rPr lang="en-US" sz="1800" dirty="0"/>
              <a:t>Java library (Jeremy </a:t>
            </a:r>
            <a:r>
              <a:rPr lang="en-US" sz="1800" dirty="0" err="1"/>
              <a:t>Faden</a:t>
            </a:r>
            <a:r>
              <a:rPr lang="en-US" sz="1800" dirty="0"/>
              <a:t>, Larry Brown)</a:t>
            </a:r>
          </a:p>
          <a:p>
            <a:r>
              <a:rPr lang="en-US" sz="1800" dirty="0" err="1"/>
              <a:t>Matllab</a:t>
            </a:r>
            <a:r>
              <a:rPr lang="en-US" sz="1800" dirty="0"/>
              <a:t> library (Bob Weigel)</a:t>
            </a:r>
          </a:p>
          <a:p>
            <a:r>
              <a:rPr lang="en-US" sz="1800" dirty="0"/>
              <a:t>R library (Daniel Wilborn)</a:t>
            </a:r>
          </a:p>
        </p:txBody>
      </p:sp>
      <p:sp>
        <p:nvSpPr>
          <p:cNvPr id="6" name="Slide Number Placeholder 5">
            <a:extLst>
              <a:ext uri="{FF2B5EF4-FFF2-40B4-BE49-F238E27FC236}">
                <a16:creationId xmlns:a16="http://schemas.microsoft.com/office/drawing/2014/main" id="{5E9D4977-D3A0-A107-940F-F2E6BD5A237A}"/>
              </a:ext>
            </a:extLst>
          </p:cNvPr>
          <p:cNvSpPr>
            <a:spLocks noGrp="1"/>
          </p:cNvSpPr>
          <p:nvPr>
            <p:ph type="sldNum" sz="quarter" idx="16"/>
          </p:nvPr>
        </p:nvSpPr>
        <p:spPr/>
        <p:txBody>
          <a:bodyPr/>
          <a:lstStyle/>
          <a:p>
            <a:fld id="{4EBCDCBD-78E1-0D41-A999-31B5EBF8E02C}" type="slidenum">
              <a:rPr lang="en-US" smtClean="0"/>
              <a:pPr/>
              <a:t>25</a:t>
            </a:fld>
            <a:endParaRPr lang="en-US" dirty="0"/>
          </a:p>
        </p:txBody>
      </p:sp>
      <p:sp>
        <p:nvSpPr>
          <p:cNvPr id="7" name="Content Placeholder 2">
            <a:extLst>
              <a:ext uri="{FF2B5EF4-FFF2-40B4-BE49-F238E27FC236}">
                <a16:creationId xmlns:a16="http://schemas.microsoft.com/office/drawing/2014/main" id="{AAB30205-365F-2226-EE41-6EFA7C2830E3}"/>
              </a:ext>
            </a:extLst>
          </p:cNvPr>
          <p:cNvSpPr txBox="1">
            <a:spLocks/>
          </p:cNvSpPr>
          <p:nvPr/>
        </p:nvSpPr>
        <p:spPr>
          <a:xfrm>
            <a:off x="3390893" y="3723932"/>
            <a:ext cx="6689023" cy="2595731"/>
          </a:xfrm>
          <a:prstGeom prst="rect">
            <a:avLst/>
          </a:prstGeom>
        </p:spPr>
        <p:txBody>
          <a:bodyPr vert="horz" lIns="0" tIns="0" rIns="0" bIns="0" rtlCol="0">
            <a:normAutofit lnSpcReduction="10000"/>
          </a:bodyPr>
          <a:lstStyle>
            <a:lvl1pPr marL="228600" indent="-228600" algn="l" defTabSz="914400" rtl="0" eaLnBrk="1" latinLnBrk="0" hangingPunct="1">
              <a:lnSpc>
                <a:spcPct val="100000"/>
              </a:lnSpc>
              <a:spcBef>
                <a:spcPts val="1000"/>
              </a:spcBef>
              <a:buFont typeface="Arial"/>
              <a:buChar char="•"/>
              <a:defRPr sz="2000" kern="1200">
                <a:solidFill>
                  <a:schemeClr val="tx2">
                    <a:lumMod val="75000"/>
                  </a:schemeClr>
                </a:solidFill>
                <a:latin typeface="+mn-lt"/>
                <a:ea typeface="+mn-ea"/>
                <a:cs typeface="+mn-cs"/>
              </a:defRPr>
            </a:lvl1pPr>
            <a:lvl2pPr marL="693738" indent="-246063" algn="l" defTabSz="914400" rtl="0" eaLnBrk="1" latinLnBrk="0" hangingPunct="1">
              <a:lnSpc>
                <a:spcPct val="100000"/>
              </a:lnSpc>
              <a:spcBef>
                <a:spcPts val="400"/>
              </a:spcBef>
              <a:buFont typeface=".AppleSystemUIFont" charset="-120"/>
              <a:buChar char="-"/>
              <a:tabLst/>
              <a:defRPr sz="1600" kern="1200">
                <a:solidFill>
                  <a:schemeClr val="tx2">
                    <a:lumMod val="75000"/>
                  </a:schemeClr>
                </a:solidFill>
                <a:latin typeface="+mn-lt"/>
                <a:ea typeface="+mn-ea"/>
                <a:cs typeface="+mn-cs"/>
              </a:defRPr>
            </a:lvl2pPr>
            <a:lvl3pPr marL="1150938" indent="-228600" algn="l" defTabSz="914400" rtl="0" eaLnBrk="1" latinLnBrk="0" hangingPunct="1">
              <a:lnSpc>
                <a:spcPct val="100000"/>
              </a:lnSpc>
              <a:spcBef>
                <a:spcPts val="400"/>
              </a:spcBef>
              <a:buSzPct val="80000"/>
              <a:buFont typeface="Wingdings" charset="2"/>
              <a:buChar char="§"/>
              <a:tabLst/>
              <a:defRPr sz="1600" kern="1200">
                <a:solidFill>
                  <a:schemeClr val="tx2">
                    <a:lumMod val="75000"/>
                  </a:schemeClr>
                </a:solidFill>
                <a:latin typeface="+mn-lt"/>
                <a:ea typeface="+mn-ea"/>
                <a:cs typeface="+mn-cs"/>
              </a:defRPr>
            </a:lvl3pPr>
            <a:lvl4pPr marL="1606550" indent="-227013" algn="l" defTabSz="914400" rtl="0" eaLnBrk="1" latinLnBrk="0" hangingPunct="1">
              <a:lnSpc>
                <a:spcPct val="100000"/>
              </a:lnSpc>
              <a:spcBef>
                <a:spcPts val="400"/>
              </a:spcBef>
              <a:buSzPct val="80000"/>
              <a:buFont typeface="Courier New" charset="0"/>
              <a:buChar char="o"/>
              <a:tabLst/>
              <a:defRPr sz="1600" kern="1200">
                <a:solidFill>
                  <a:schemeClr val="tx2">
                    <a:lumMod val="75000"/>
                  </a:schemeClr>
                </a:solidFill>
                <a:latin typeface="+mn-lt"/>
                <a:ea typeface="+mn-ea"/>
                <a:cs typeface="+mn-cs"/>
              </a:defRPr>
            </a:lvl4pPr>
            <a:lvl5pPr marL="2063750" indent="-228600" algn="l" defTabSz="914400" rtl="0" eaLnBrk="1" latinLnBrk="0" hangingPunct="1">
              <a:lnSpc>
                <a:spcPct val="100000"/>
              </a:lnSpc>
              <a:spcBef>
                <a:spcPts val="400"/>
              </a:spcBef>
              <a:buFont typeface="Arial"/>
              <a:buChar char="•"/>
              <a:tabLst/>
              <a:defRPr sz="1600" kern="1200" baseline="0">
                <a:solidFill>
                  <a:schemeClr val="tx2">
                    <a:lumMod val="75000"/>
                  </a:schemeClr>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1800" dirty="0"/>
              <a:t>SPEDAS (IDL, Eric Grimes, Jim Lewis)</a:t>
            </a:r>
          </a:p>
          <a:p>
            <a:r>
              <a:rPr lang="en-US" sz="1800" dirty="0" err="1"/>
              <a:t>PySPEDAS</a:t>
            </a:r>
            <a:r>
              <a:rPr lang="en-US" sz="1800" dirty="0"/>
              <a:t> (Eric Grimes; uses above Python library)</a:t>
            </a:r>
          </a:p>
          <a:p>
            <a:r>
              <a:rPr lang="en-US" sz="1800" dirty="0" err="1"/>
              <a:t>Autoplot</a:t>
            </a:r>
            <a:r>
              <a:rPr lang="en-US" sz="1800" dirty="0"/>
              <a:t> (Jeremy </a:t>
            </a:r>
            <a:r>
              <a:rPr lang="en-US" sz="1800" dirty="0" err="1"/>
              <a:t>Faden</a:t>
            </a:r>
            <a:r>
              <a:rPr lang="en-US" sz="1800" dirty="0"/>
              <a:t> – uses internal code)</a:t>
            </a:r>
          </a:p>
          <a:p>
            <a:r>
              <a:rPr lang="en-US" sz="1800" dirty="0" err="1">
                <a:solidFill>
                  <a:schemeClr val="accent1"/>
                </a:solidFill>
              </a:rPr>
              <a:t>hapi-server.org</a:t>
            </a:r>
            <a:r>
              <a:rPr lang="en-US" sz="1800" dirty="0">
                <a:solidFill>
                  <a:schemeClr val="accent1"/>
                </a:solidFill>
              </a:rPr>
              <a:t>/servers  (JavaScript, Bob Weigel) </a:t>
            </a:r>
          </a:p>
          <a:p>
            <a:r>
              <a:rPr lang="en-US" sz="1800" dirty="0"/>
              <a:t>CCMC </a:t>
            </a:r>
            <a:r>
              <a:rPr lang="en-US" sz="1800" dirty="0" err="1"/>
              <a:t>Kamodo</a:t>
            </a:r>
            <a:r>
              <a:rPr lang="en-US" sz="1800" dirty="0"/>
              <a:t> model/data comparisons</a:t>
            </a:r>
          </a:p>
          <a:p>
            <a:r>
              <a:rPr lang="en-US" sz="1800" dirty="0">
                <a:solidFill>
                  <a:srgbClr val="FF0000"/>
                </a:solidFill>
              </a:rPr>
              <a:t>KNLM visualizer  (JavaScript, </a:t>
            </a:r>
            <a:r>
              <a:rPr lang="en-US" sz="1800" dirty="0" err="1">
                <a:solidFill>
                  <a:srgbClr val="FF0000"/>
                </a:solidFill>
              </a:rPr>
              <a:t>Eelco</a:t>
            </a:r>
            <a:r>
              <a:rPr lang="en-US" sz="1800" dirty="0">
                <a:solidFill>
                  <a:srgbClr val="FF0000"/>
                </a:solidFill>
              </a:rPr>
              <a:t> </a:t>
            </a:r>
            <a:r>
              <a:rPr lang="en-US" sz="1800" dirty="0" err="1">
                <a:solidFill>
                  <a:srgbClr val="FF0000"/>
                </a:solidFill>
              </a:rPr>
              <a:t>Doornbos</a:t>
            </a:r>
            <a:r>
              <a:rPr lang="en-US" sz="1800" dirty="0">
                <a:solidFill>
                  <a:srgbClr val="FF0000"/>
                </a:solidFill>
              </a:rPr>
              <a:t>)</a:t>
            </a:r>
          </a:p>
          <a:p>
            <a:r>
              <a:rPr lang="en-US" sz="1800" dirty="0"/>
              <a:t>LASP Space Weather Data Portal (JavaScript, Jenny Knuth)</a:t>
            </a:r>
          </a:p>
        </p:txBody>
      </p:sp>
      <p:sp>
        <p:nvSpPr>
          <p:cNvPr id="8" name="TextBox 7">
            <a:extLst>
              <a:ext uri="{FF2B5EF4-FFF2-40B4-BE49-F238E27FC236}">
                <a16:creationId xmlns:a16="http://schemas.microsoft.com/office/drawing/2014/main" id="{50EAB88A-01C3-5E9F-EB29-9962FEEC9BA6}"/>
              </a:ext>
            </a:extLst>
          </p:cNvPr>
          <p:cNvSpPr txBox="1"/>
          <p:nvPr/>
        </p:nvSpPr>
        <p:spPr>
          <a:xfrm>
            <a:off x="623944" y="1925619"/>
            <a:ext cx="1168910" cy="400110"/>
          </a:xfrm>
          <a:prstGeom prst="rect">
            <a:avLst/>
          </a:prstGeom>
          <a:noFill/>
          <a:ln w="19050">
            <a:noFill/>
          </a:ln>
        </p:spPr>
        <p:txBody>
          <a:bodyPr wrap="none" rtlCol="0">
            <a:spAutoFit/>
          </a:bodyPr>
          <a:lstStyle/>
          <a:p>
            <a:r>
              <a:rPr lang="en-US" sz="2000" dirty="0">
                <a:solidFill>
                  <a:schemeClr val="tx2">
                    <a:lumMod val="75000"/>
                  </a:schemeClr>
                </a:solidFill>
              </a:rPr>
              <a:t>Libraries</a:t>
            </a:r>
          </a:p>
        </p:txBody>
      </p:sp>
      <p:sp>
        <p:nvSpPr>
          <p:cNvPr id="9" name="TextBox 8">
            <a:extLst>
              <a:ext uri="{FF2B5EF4-FFF2-40B4-BE49-F238E27FC236}">
                <a16:creationId xmlns:a16="http://schemas.microsoft.com/office/drawing/2014/main" id="{0740BEA9-DF6E-D676-3E50-A1D7FFC07D3D}"/>
              </a:ext>
            </a:extLst>
          </p:cNvPr>
          <p:cNvSpPr txBox="1"/>
          <p:nvPr/>
        </p:nvSpPr>
        <p:spPr>
          <a:xfrm>
            <a:off x="623944" y="4332217"/>
            <a:ext cx="1569660" cy="400110"/>
          </a:xfrm>
          <a:prstGeom prst="rect">
            <a:avLst/>
          </a:prstGeom>
          <a:noFill/>
          <a:ln w="19050">
            <a:noFill/>
          </a:ln>
        </p:spPr>
        <p:txBody>
          <a:bodyPr wrap="none" rtlCol="0">
            <a:spAutoFit/>
          </a:bodyPr>
          <a:lstStyle/>
          <a:p>
            <a:r>
              <a:rPr lang="en-US" sz="2000" dirty="0">
                <a:solidFill>
                  <a:schemeClr val="tx2">
                    <a:lumMod val="75000"/>
                  </a:schemeClr>
                </a:solidFill>
              </a:rPr>
              <a:t>Applications</a:t>
            </a:r>
          </a:p>
        </p:txBody>
      </p:sp>
      <p:sp>
        <p:nvSpPr>
          <p:cNvPr id="10" name="Date Placeholder 9">
            <a:extLst>
              <a:ext uri="{FF2B5EF4-FFF2-40B4-BE49-F238E27FC236}">
                <a16:creationId xmlns:a16="http://schemas.microsoft.com/office/drawing/2014/main" id="{8A8C3BA9-C40B-D4FB-02DC-4337FC094310}"/>
              </a:ext>
            </a:extLst>
          </p:cNvPr>
          <p:cNvSpPr>
            <a:spLocks noGrp="1"/>
          </p:cNvSpPr>
          <p:nvPr>
            <p:ph type="dt" sz="half" idx="14"/>
          </p:nvPr>
        </p:nvSpPr>
        <p:spPr/>
        <p:txBody>
          <a:bodyPr/>
          <a:lstStyle/>
          <a:p>
            <a:r>
              <a:rPr lang="en-US"/>
              <a:t>Oct 12-13, 2023</a:t>
            </a:r>
            <a:endParaRPr lang="en-US" dirty="0"/>
          </a:p>
        </p:txBody>
      </p:sp>
      <p:sp>
        <p:nvSpPr>
          <p:cNvPr id="11" name="Footer Placeholder 10">
            <a:extLst>
              <a:ext uri="{FF2B5EF4-FFF2-40B4-BE49-F238E27FC236}">
                <a16:creationId xmlns:a16="http://schemas.microsoft.com/office/drawing/2014/main" id="{95632EC0-F2DF-B5B2-3338-48128829941E}"/>
              </a:ext>
            </a:extLst>
          </p:cNvPr>
          <p:cNvSpPr>
            <a:spLocks noGrp="1"/>
          </p:cNvSpPr>
          <p:nvPr>
            <p:ph type="ftr" sz="quarter" idx="15"/>
          </p:nvPr>
        </p:nvSpPr>
        <p:spPr/>
        <p:txBody>
          <a:bodyPr/>
          <a:lstStyle/>
          <a:p>
            <a:r>
              <a:rPr lang="en-US"/>
              <a:t>How HAPI Relates to Access and Discoverability</a:t>
            </a:r>
            <a:endParaRPr lang="en-US" dirty="0"/>
          </a:p>
        </p:txBody>
      </p:sp>
      <p:sp>
        <p:nvSpPr>
          <p:cNvPr id="4" name="TextBox 3">
            <a:extLst>
              <a:ext uri="{FF2B5EF4-FFF2-40B4-BE49-F238E27FC236}">
                <a16:creationId xmlns:a16="http://schemas.microsoft.com/office/drawing/2014/main" id="{7EDB101C-58FD-2E37-EC54-C887A5A184F3}"/>
              </a:ext>
            </a:extLst>
          </p:cNvPr>
          <p:cNvSpPr txBox="1"/>
          <p:nvPr/>
        </p:nvSpPr>
        <p:spPr>
          <a:xfrm>
            <a:off x="9188823" y="3075057"/>
            <a:ext cx="2901756" cy="1015663"/>
          </a:xfrm>
          <a:prstGeom prst="rect">
            <a:avLst/>
          </a:prstGeom>
          <a:noFill/>
          <a:ln w="19050">
            <a:noFill/>
          </a:ln>
        </p:spPr>
        <p:txBody>
          <a:bodyPr wrap="none" rtlCol="0">
            <a:spAutoFit/>
          </a:bodyPr>
          <a:lstStyle/>
          <a:p>
            <a:r>
              <a:rPr lang="en-US" sz="2000" dirty="0">
                <a:solidFill>
                  <a:schemeClr val="tx2">
                    <a:lumMod val="75000"/>
                  </a:schemeClr>
                </a:solidFill>
              </a:rPr>
              <a:t>try this one</a:t>
            </a:r>
            <a:br>
              <a:rPr lang="en-US" sz="2000" dirty="0">
                <a:solidFill>
                  <a:schemeClr val="tx2">
                    <a:lumMod val="75000"/>
                  </a:schemeClr>
                </a:solidFill>
              </a:rPr>
            </a:br>
            <a:r>
              <a:rPr lang="en-US" sz="2000" dirty="0">
                <a:solidFill>
                  <a:schemeClr val="tx2">
                    <a:lumMod val="75000"/>
                  </a:schemeClr>
                </a:solidFill>
              </a:rPr>
              <a:t>          to learn about</a:t>
            </a:r>
          </a:p>
          <a:p>
            <a:r>
              <a:rPr lang="en-US" sz="2000" dirty="0">
                <a:solidFill>
                  <a:schemeClr val="tx2">
                    <a:lumMod val="75000"/>
                  </a:schemeClr>
                </a:solidFill>
              </a:rPr>
              <a:t>          HAPI capabilities</a:t>
            </a:r>
          </a:p>
        </p:txBody>
      </p:sp>
      <p:sp>
        <p:nvSpPr>
          <p:cNvPr id="5" name="Bent Arrow 4">
            <a:extLst>
              <a:ext uri="{FF2B5EF4-FFF2-40B4-BE49-F238E27FC236}">
                <a16:creationId xmlns:a16="http://schemas.microsoft.com/office/drawing/2014/main" id="{C606883A-5777-C2A1-B8F2-F98B83C9087D}"/>
              </a:ext>
            </a:extLst>
          </p:cNvPr>
          <p:cNvSpPr/>
          <p:nvPr/>
        </p:nvSpPr>
        <p:spPr>
          <a:xfrm rot="10800000">
            <a:off x="8806926" y="3429000"/>
            <a:ext cx="1063213" cy="1831021"/>
          </a:xfrm>
          <a:prstGeom prst="bentArrow">
            <a:avLst>
              <a:gd name="adj1" fmla="val 19941"/>
              <a:gd name="adj2" fmla="val 25000"/>
              <a:gd name="adj3" fmla="val 25000"/>
              <a:gd name="adj4" fmla="val 35318"/>
            </a:avLst>
          </a:prstGeom>
          <a:solidFill>
            <a:schemeClr val="accent2"/>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p>
            <a:pPr algn="ctr"/>
            <a:endParaRPr lang="en-US" sz="2000" dirty="0" err="1">
              <a:solidFill>
                <a:schemeClr val="tx1"/>
              </a:solidFill>
            </a:endParaRPr>
          </a:p>
        </p:txBody>
      </p:sp>
      <p:sp>
        <p:nvSpPr>
          <p:cNvPr id="12" name="TextBox 11">
            <a:extLst>
              <a:ext uri="{FF2B5EF4-FFF2-40B4-BE49-F238E27FC236}">
                <a16:creationId xmlns:a16="http://schemas.microsoft.com/office/drawing/2014/main" id="{E8422F93-FA03-34A8-10B7-E62808A38A10}"/>
              </a:ext>
            </a:extLst>
          </p:cNvPr>
          <p:cNvSpPr txBox="1"/>
          <p:nvPr/>
        </p:nvSpPr>
        <p:spPr>
          <a:xfrm>
            <a:off x="2464528" y="5485811"/>
            <a:ext cx="726481" cy="400110"/>
          </a:xfrm>
          <a:prstGeom prst="rect">
            <a:avLst/>
          </a:prstGeom>
          <a:noFill/>
          <a:ln w="19050">
            <a:noFill/>
          </a:ln>
        </p:spPr>
        <p:txBody>
          <a:bodyPr wrap="none" rtlCol="0">
            <a:spAutoFit/>
          </a:bodyPr>
          <a:lstStyle/>
          <a:p>
            <a:r>
              <a:rPr lang="en-US" sz="2000" dirty="0">
                <a:solidFill>
                  <a:srgbClr val="FF0000"/>
                </a:solidFill>
              </a:rPr>
              <a:t>new!</a:t>
            </a:r>
          </a:p>
        </p:txBody>
      </p:sp>
    </p:spTree>
    <p:extLst>
      <p:ext uri="{BB962C8B-B14F-4D97-AF65-F5344CB8AC3E}">
        <p14:creationId xmlns:p14="http://schemas.microsoft.com/office/powerpoint/2010/main" val="58532335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E0B3EE-1EF4-C29F-03B8-04F470992D27}"/>
              </a:ext>
            </a:extLst>
          </p:cNvPr>
          <p:cNvSpPr>
            <a:spLocks noGrp="1"/>
          </p:cNvSpPr>
          <p:nvPr>
            <p:ph type="title"/>
          </p:nvPr>
        </p:nvSpPr>
        <p:spPr>
          <a:xfrm>
            <a:off x="457200" y="222411"/>
            <a:ext cx="11277600" cy="762000"/>
          </a:xfrm>
        </p:spPr>
        <p:txBody>
          <a:bodyPr>
            <a:normAutofit fontScale="90000"/>
          </a:bodyPr>
          <a:lstStyle/>
          <a:p>
            <a:r>
              <a:rPr lang="en-US" dirty="0"/>
              <a:t>JavaScript client generates Python code stubs for you</a:t>
            </a:r>
          </a:p>
        </p:txBody>
      </p:sp>
      <p:sp>
        <p:nvSpPr>
          <p:cNvPr id="6" name="Slide Number Placeholder 5">
            <a:extLst>
              <a:ext uri="{FF2B5EF4-FFF2-40B4-BE49-F238E27FC236}">
                <a16:creationId xmlns:a16="http://schemas.microsoft.com/office/drawing/2014/main" id="{A120FDD4-3268-4DA1-D477-F30FE75F4D7C}"/>
              </a:ext>
            </a:extLst>
          </p:cNvPr>
          <p:cNvSpPr>
            <a:spLocks noGrp="1"/>
          </p:cNvSpPr>
          <p:nvPr>
            <p:ph type="sldNum" sz="quarter" idx="16"/>
          </p:nvPr>
        </p:nvSpPr>
        <p:spPr/>
        <p:txBody>
          <a:bodyPr/>
          <a:lstStyle/>
          <a:p>
            <a:fld id="{4EBCDCBD-78E1-0D41-A999-31B5EBF8E02C}" type="slidenum">
              <a:rPr lang="en-US" smtClean="0"/>
              <a:pPr/>
              <a:t>26</a:t>
            </a:fld>
            <a:endParaRPr lang="en-US" dirty="0"/>
          </a:p>
        </p:txBody>
      </p:sp>
      <p:sp>
        <p:nvSpPr>
          <p:cNvPr id="7" name="TextBox 6">
            <a:extLst>
              <a:ext uri="{FF2B5EF4-FFF2-40B4-BE49-F238E27FC236}">
                <a16:creationId xmlns:a16="http://schemas.microsoft.com/office/drawing/2014/main" id="{B44AD757-DA2D-2901-4F10-0BE6E83C8EFB}"/>
              </a:ext>
            </a:extLst>
          </p:cNvPr>
          <p:cNvSpPr txBox="1"/>
          <p:nvPr/>
        </p:nvSpPr>
        <p:spPr>
          <a:xfrm>
            <a:off x="1178628" y="1586037"/>
            <a:ext cx="9834744" cy="4247317"/>
          </a:xfrm>
          <a:prstGeom prst="rect">
            <a:avLst/>
          </a:prstGeom>
          <a:solidFill>
            <a:schemeClr val="bg1">
              <a:lumMod val="95000"/>
            </a:schemeClr>
          </a:solidFill>
          <a:ln w="19050">
            <a:solidFill>
              <a:schemeClr val="accent1"/>
            </a:solidFill>
          </a:ln>
        </p:spPr>
        <p:txBody>
          <a:bodyPr wrap="none" rtlCol="0">
            <a:spAutoFit/>
          </a:bodyPr>
          <a:lstStyle/>
          <a:p>
            <a:pPr marL="0" marR="0">
              <a:spcBef>
                <a:spcPts val="0"/>
              </a:spcBef>
              <a:spcAft>
                <a:spcPts val="0"/>
              </a:spcAft>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en-US" sz="1800" i="1" dirty="0">
                <a:solidFill>
                  <a:srgbClr val="8FAADC"/>
                </a:solidFill>
                <a:effectLst/>
                <a:latin typeface="Courier New" panose="02070309020205020404" pitchFamily="49" charset="0"/>
                <a:ea typeface="Times New Roman" panose="02020603050405020304" pitchFamily="18" charset="0"/>
                <a:cs typeface="Times New Roman" panose="02020603050405020304" pitchFamily="18" charset="0"/>
              </a:rPr>
              <a:t># example showing how to get </a:t>
            </a:r>
            <a:r>
              <a:rPr lang="en-US" sz="1800" i="1" dirty="0" err="1">
                <a:solidFill>
                  <a:srgbClr val="8FAADC"/>
                </a:solidFill>
                <a:effectLst/>
                <a:latin typeface="Courier New" panose="02070309020205020404" pitchFamily="49" charset="0"/>
                <a:ea typeface="Times New Roman" panose="02020603050405020304" pitchFamily="18" charset="0"/>
                <a:cs typeface="Times New Roman" panose="02020603050405020304" pitchFamily="18" charset="0"/>
              </a:rPr>
              <a:t>OMNIWeb</a:t>
            </a:r>
            <a:r>
              <a:rPr lang="en-US" sz="1800" i="1" dirty="0">
                <a:solidFill>
                  <a:srgbClr val="8FAADC"/>
                </a:solidFill>
                <a:effectLst/>
                <a:latin typeface="Courier New" panose="02070309020205020404" pitchFamily="49" charset="0"/>
                <a:ea typeface="Times New Roman" panose="02020603050405020304" pitchFamily="18" charset="0"/>
                <a:cs typeface="Times New Roman" panose="02020603050405020304" pitchFamily="18" charset="0"/>
              </a:rPr>
              <a:t> data</a:t>
            </a:r>
            <a:r>
              <a:rPr lang="en-US" sz="1800" b="1" dirty="0">
                <a:solidFill>
                  <a:srgbClr val="548235"/>
                </a:solidFill>
                <a:effectLst/>
                <a:latin typeface="Courier New" panose="02070309020205020404" pitchFamily="49" charset="0"/>
                <a:ea typeface="Times New Roman" panose="02020603050405020304" pitchFamily="18"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en-US" sz="1800" b="1" dirty="0">
                <a:solidFill>
                  <a:srgbClr val="548235"/>
                </a:solidFill>
                <a:effectLst/>
                <a:highlight>
                  <a:srgbClr val="FFFF00"/>
                </a:highlight>
                <a:latin typeface="Courier New" panose="02070309020205020404" pitchFamily="49" charset="0"/>
                <a:ea typeface="Times New Roman" panose="02020603050405020304" pitchFamily="18" charset="0"/>
                <a:cs typeface="Times New Roman" panose="02020603050405020304" pitchFamily="18" charset="0"/>
              </a:rPr>
              <a:t>from</a:t>
            </a:r>
            <a:r>
              <a:rPr lang="en-US" sz="1800" dirty="0">
                <a:solidFill>
                  <a:srgbClr val="548235"/>
                </a:solidFill>
                <a:effectLst/>
                <a:highlight>
                  <a:srgbClr val="FFFF00"/>
                </a:highlight>
                <a:latin typeface="Courier New" panose="02070309020205020404" pitchFamily="49" charset="0"/>
                <a:ea typeface="Times New Roman" panose="02020603050405020304" pitchFamily="18" charset="0"/>
                <a:cs typeface="Times New Roman" panose="02020603050405020304" pitchFamily="18" charset="0"/>
              </a:rPr>
              <a:t> </a:t>
            </a:r>
            <a:r>
              <a:rPr lang="en-US" sz="1800" dirty="0" err="1">
                <a:effectLst/>
                <a:highlight>
                  <a:srgbClr val="FFFF00"/>
                </a:highlight>
                <a:latin typeface="Courier New" panose="02070309020205020404" pitchFamily="49" charset="0"/>
                <a:ea typeface="Times New Roman" panose="02020603050405020304" pitchFamily="18" charset="0"/>
                <a:cs typeface="Times New Roman" panose="02020603050405020304" pitchFamily="18" charset="0"/>
              </a:rPr>
              <a:t>hapiclient</a:t>
            </a:r>
            <a:r>
              <a:rPr lang="en-US" sz="1800" dirty="0">
                <a:effectLst/>
                <a:highlight>
                  <a:srgbClr val="FFFF00"/>
                </a:highlight>
                <a:latin typeface="Courier New" panose="02070309020205020404" pitchFamily="49" charset="0"/>
                <a:ea typeface="Times New Roman" panose="02020603050405020304" pitchFamily="18" charset="0"/>
                <a:cs typeface="Times New Roman" panose="02020603050405020304" pitchFamily="18" charset="0"/>
              </a:rPr>
              <a:t> </a:t>
            </a:r>
            <a:r>
              <a:rPr lang="en-US" sz="1800" b="1" dirty="0">
                <a:solidFill>
                  <a:srgbClr val="548235"/>
                </a:solidFill>
                <a:effectLst/>
                <a:highlight>
                  <a:srgbClr val="FFFF00"/>
                </a:highlight>
                <a:latin typeface="Courier New" panose="02070309020205020404" pitchFamily="49" charset="0"/>
                <a:ea typeface="Times New Roman" panose="02020603050405020304" pitchFamily="18" charset="0"/>
                <a:cs typeface="Times New Roman" panose="02020603050405020304" pitchFamily="18" charset="0"/>
              </a:rPr>
              <a:t>import</a:t>
            </a:r>
            <a:r>
              <a:rPr lang="en-US" sz="1800" dirty="0">
                <a:solidFill>
                  <a:srgbClr val="548235"/>
                </a:solidFill>
                <a:effectLst/>
                <a:highlight>
                  <a:srgbClr val="FFFF00"/>
                </a:highlight>
                <a:latin typeface="Courier New" panose="02070309020205020404" pitchFamily="49" charset="0"/>
                <a:ea typeface="Times New Roman" panose="02020603050405020304" pitchFamily="18" charset="0"/>
                <a:cs typeface="Times New Roman" panose="02020603050405020304" pitchFamily="18" charset="0"/>
              </a:rPr>
              <a:t> </a:t>
            </a:r>
            <a:r>
              <a:rPr lang="en-US" sz="1800" dirty="0" err="1">
                <a:effectLst/>
                <a:highlight>
                  <a:srgbClr val="FFFF00"/>
                </a:highlight>
                <a:latin typeface="Courier New" panose="02070309020205020404" pitchFamily="49" charset="0"/>
                <a:ea typeface="Times New Roman" panose="02020603050405020304" pitchFamily="18" charset="0"/>
                <a:cs typeface="Times New Roman" panose="02020603050405020304" pitchFamily="18" charset="0"/>
              </a:rPr>
              <a:t>hapi</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en-US" sz="1800" dirty="0">
                <a:effectLst/>
                <a:latin typeface="Courier New" panose="02070309020205020404" pitchFamily="49" charset="0"/>
                <a:ea typeface="Times New Roman" panose="02020603050405020304" pitchFamily="18"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en-US" sz="1800" dirty="0">
                <a:effectLst/>
                <a:latin typeface="Courier New" panose="02070309020205020404" pitchFamily="49" charset="0"/>
                <a:ea typeface="Times New Roman" panose="02020603050405020304" pitchFamily="18" charset="0"/>
                <a:cs typeface="Times New Roman" panose="02020603050405020304" pitchFamily="18" charset="0"/>
              </a:rPr>
              <a:t>server     </a:t>
            </a:r>
            <a:r>
              <a:rPr lang="en-US" sz="1800" b="1" dirty="0">
                <a:solidFill>
                  <a:srgbClr val="7030A0"/>
                </a:solidFill>
                <a:effectLst/>
                <a:latin typeface="Courier New" panose="02070309020205020404" pitchFamily="49" charset="0"/>
                <a:ea typeface="Times New Roman" panose="02020603050405020304" pitchFamily="18" charset="0"/>
                <a:cs typeface="Times New Roman" panose="02020603050405020304" pitchFamily="18" charset="0"/>
              </a:rPr>
              <a:t>=</a:t>
            </a:r>
            <a:r>
              <a:rPr lang="en-US" sz="1800" dirty="0">
                <a:solidFill>
                  <a:srgbClr val="7030A0"/>
                </a:solidFill>
                <a:effectLst/>
                <a:latin typeface="Courier New" panose="02070309020205020404" pitchFamily="49" charset="0"/>
                <a:ea typeface="Times New Roman" panose="02020603050405020304" pitchFamily="18" charset="0"/>
                <a:cs typeface="Times New Roman" panose="02020603050405020304" pitchFamily="18" charset="0"/>
              </a:rPr>
              <a:t> </a:t>
            </a:r>
            <a:r>
              <a:rPr lang="en-US" sz="1800" b="1" dirty="0">
                <a:solidFill>
                  <a:srgbClr val="FF0000"/>
                </a:solidFill>
                <a:effectLst/>
                <a:latin typeface="Courier New" panose="02070309020205020404" pitchFamily="49" charset="0"/>
                <a:ea typeface="Times New Roman" panose="02020603050405020304" pitchFamily="18" charset="0"/>
                <a:cs typeface="Times New Roman" panose="02020603050405020304" pitchFamily="18" charset="0"/>
              </a:rPr>
              <a:t>'https://</a:t>
            </a:r>
            <a:r>
              <a:rPr lang="en-US" sz="1800" b="1" dirty="0" err="1">
                <a:solidFill>
                  <a:srgbClr val="FF0000"/>
                </a:solidFill>
                <a:effectLst/>
                <a:latin typeface="Courier New" panose="02070309020205020404" pitchFamily="49" charset="0"/>
                <a:ea typeface="Times New Roman" panose="02020603050405020304" pitchFamily="18" charset="0"/>
                <a:cs typeface="Times New Roman" panose="02020603050405020304" pitchFamily="18" charset="0"/>
              </a:rPr>
              <a:t>cdaweb.gsfc.nasa.gov</a:t>
            </a:r>
            <a:r>
              <a:rPr lang="en-US" sz="1800" b="1" dirty="0">
                <a:solidFill>
                  <a:srgbClr val="FF0000"/>
                </a:solidFill>
                <a:effectLst/>
                <a:latin typeface="Courier New" panose="02070309020205020404" pitchFamily="49" charset="0"/>
                <a:ea typeface="Times New Roman" panose="02020603050405020304" pitchFamily="18" charset="0"/>
                <a:cs typeface="Times New Roman" panose="02020603050405020304" pitchFamily="18" charset="0"/>
              </a:rPr>
              <a:t>/</a:t>
            </a:r>
            <a:r>
              <a:rPr lang="en-US" sz="1800" b="1" dirty="0" err="1">
                <a:solidFill>
                  <a:srgbClr val="FF0000"/>
                </a:solidFill>
                <a:effectLst/>
                <a:latin typeface="Courier New" panose="02070309020205020404" pitchFamily="49" charset="0"/>
                <a:ea typeface="Times New Roman" panose="02020603050405020304" pitchFamily="18" charset="0"/>
                <a:cs typeface="Times New Roman" panose="02020603050405020304" pitchFamily="18" charset="0"/>
              </a:rPr>
              <a:t>hapi</a:t>
            </a:r>
            <a:r>
              <a:rPr lang="en-US" sz="1800" b="1" dirty="0">
                <a:solidFill>
                  <a:srgbClr val="FF0000"/>
                </a:solidFill>
                <a:effectLst/>
                <a:latin typeface="Courier New" panose="02070309020205020404" pitchFamily="49" charset="0"/>
                <a:ea typeface="Times New Roman" panose="02020603050405020304" pitchFamily="18" charset="0"/>
                <a:cs typeface="Times New Roman" panose="02020603050405020304" pitchFamily="18" charset="0"/>
              </a:rPr>
              <a:t>'</a:t>
            </a:r>
            <a:endParaRPr lang="en-US" sz="1800" b="1"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en-US" sz="1800" dirty="0">
                <a:effectLst/>
                <a:latin typeface="Courier New" panose="02070309020205020404" pitchFamily="49" charset="0"/>
                <a:ea typeface="Times New Roman" panose="02020603050405020304" pitchFamily="18" charset="0"/>
                <a:cs typeface="Times New Roman" panose="02020603050405020304" pitchFamily="18" charset="0"/>
              </a:rPr>
              <a:t>dataset    </a:t>
            </a:r>
            <a:r>
              <a:rPr lang="en-US" sz="1800" b="1" dirty="0">
                <a:solidFill>
                  <a:srgbClr val="7030A0"/>
                </a:solidFill>
                <a:effectLst/>
                <a:latin typeface="Courier New" panose="02070309020205020404" pitchFamily="49" charset="0"/>
                <a:ea typeface="Times New Roman" panose="02020603050405020304" pitchFamily="18" charset="0"/>
                <a:cs typeface="Times New Roman" panose="02020603050405020304" pitchFamily="18" charset="0"/>
              </a:rPr>
              <a:t>=</a:t>
            </a:r>
            <a:r>
              <a:rPr lang="en-US" sz="1800" dirty="0">
                <a:effectLst/>
                <a:latin typeface="Courier New" panose="02070309020205020404" pitchFamily="49" charset="0"/>
                <a:ea typeface="Times New Roman" panose="02020603050405020304" pitchFamily="18" charset="0"/>
                <a:cs typeface="Times New Roman" panose="02020603050405020304" pitchFamily="18" charset="0"/>
              </a:rPr>
              <a:t> </a:t>
            </a:r>
            <a:r>
              <a:rPr lang="en-US" sz="1800" b="1" dirty="0">
                <a:solidFill>
                  <a:srgbClr val="FF0000"/>
                </a:solidFill>
                <a:effectLst/>
                <a:latin typeface="Courier New" panose="02070309020205020404" pitchFamily="49" charset="0"/>
                <a:ea typeface="Times New Roman" panose="02020603050405020304" pitchFamily="18" charset="0"/>
                <a:cs typeface="Times New Roman" panose="02020603050405020304" pitchFamily="18" charset="0"/>
              </a:rPr>
              <a:t>'OMNI2_H0_MRG1HR'</a:t>
            </a:r>
            <a:endParaRPr lang="en-US" sz="1800" b="1"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en-US" sz="1800" dirty="0">
                <a:effectLst/>
                <a:latin typeface="Courier New" panose="02070309020205020404" pitchFamily="49" charset="0"/>
                <a:ea typeface="Times New Roman" panose="02020603050405020304" pitchFamily="18" charset="0"/>
                <a:cs typeface="Times New Roman" panose="02020603050405020304" pitchFamily="18" charset="0"/>
              </a:rPr>
              <a:t>start      </a:t>
            </a:r>
            <a:r>
              <a:rPr lang="en-US" sz="1800" b="1" dirty="0">
                <a:solidFill>
                  <a:srgbClr val="7030A0"/>
                </a:solidFill>
                <a:effectLst/>
                <a:latin typeface="Courier New" panose="02070309020205020404" pitchFamily="49" charset="0"/>
                <a:ea typeface="Times New Roman" panose="02020603050405020304" pitchFamily="18" charset="0"/>
                <a:cs typeface="Times New Roman" panose="02020603050405020304" pitchFamily="18" charset="0"/>
              </a:rPr>
              <a:t>=</a:t>
            </a:r>
            <a:r>
              <a:rPr lang="en-US" sz="1800" dirty="0">
                <a:effectLst/>
                <a:latin typeface="Courier New" panose="02070309020205020404" pitchFamily="49" charset="0"/>
                <a:ea typeface="Times New Roman" panose="02020603050405020304" pitchFamily="18" charset="0"/>
                <a:cs typeface="Times New Roman" panose="02020603050405020304" pitchFamily="18" charset="0"/>
              </a:rPr>
              <a:t> </a:t>
            </a:r>
            <a:r>
              <a:rPr lang="en-US" sz="1800" b="1" dirty="0">
                <a:solidFill>
                  <a:srgbClr val="FF0000"/>
                </a:solidFill>
                <a:effectLst/>
                <a:latin typeface="Courier New" panose="02070309020205020404" pitchFamily="49" charset="0"/>
                <a:ea typeface="Times New Roman" panose="02020603050405020304" pitchFamily="18" charset="0"/>
                <a:cs typeface="Times New Roman" panose="02020603050405020304" pitchFamily="18" charset="0"/>
              </a:rPr>
              <a:t>'2021-10-25T00:00:00Z'</a:t>
            </a:r>
            <a:endParaRPr lang="en-US" sz="1800" b="1"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en-US" sz="1800" dirty="0">
                <a:effectLst/>
                <a:latin typeface="Courier New" panose="02070309020205020404" pitchFamily="49" charset="0"/>
                <a:ea typeface="Times New Roman" panose="02020603050405020304" pitchFamily="18" charset="0"/>
                <a:cs typeface="Times New Roman" panose="02020603050405020304" pitchFamily="18" charset="0"/>
              </a:rPr>
              <a:t>stop       </a:t>
            </a:r>
            <a:r>
              <a:rPr lang="en-US" sz="1800" b="1" dirty="0">
                <a:solidFill>
                  <a:srgbClr val="7030A0"/>
                </a:solidFill>
                <a:effectLst/>
                <a:latin typeface="Courier New" panose="02070309020205020404" pitchFamily="49" charset="0"/>
                <a:ea typeface="Times New Roman" panose="02020603050405020304" pitchFamily="18" charset="0"/>
                <a:cs typeface="Times New Roman" panose="02020603050405020304" pitchFamily="18" charset="0"/>
              </a:rPr>
              <a:t>=</a:t>
            </a:r>
            <a:r>
              <a:rPr lang="en-US" sz="1800" dirty="0">
                <a:effectLst/>
                <a:latin typeface="Courier New" panose="02070309020205020404" pitchFamily="49" charset="0"/>
                <a:ea typeface="Times New Roman" panose="02020603050405020304" pitchFamily="18" charset="0"/>
                <a:cs typeface="Times New Roman" panose="02020603050405020304" pitchFamily="18" charset="0"/>
              </a:rPr>
              <a:t> </a:t>
            </a:r>
            <a:r>
              <a:rPr lang="en-US" sz="1800" b="1" dirty="0">
                <a:solidFill>
                  <a:srgbClr val="FF0000"/>
                </a:solidFill>
                <a:effectLst/>
                <a:latin typeface="Courier New" panose="02070309020205020404" pitchFamily="49" charset="0"/>
                <a:ea typeface="Times New Roman" panose="02020603050405020304" pitchFamily="18" charset="0"/>
                <a:cs typeface="Times New Roman" panose="02020603050405020304" pitchFamily="18" charset="0"/>
              </a:rPr>
              <a:t>'2021-12-01T00:00:00Z'</a:t>
            </a:r>
            <a:endParaRPr lang="en-US" sz="1800" b="1"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en-US" sz="1800" i="1" dirty="0">
                <a:solidFill>
                  <a:srgbClr val="8FAADC"/>
                </a:solidFill>
                <a:effectLst/>
                <a:latin typeface="Courier New" panose="02070309020205020404" pitchFamily="49" charset="0"/>
                <a:ea typeface="Times New Roman" panose="02020603050405020304" pitchFamily="18" charset="0"/>
                <a:cs typeface="Times New Roman" panose="02020603050405020304" pitchFamily="18" charset="0"/>
              </a:rPr>
              <a:t># parameters is a comma-separated list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en-US" sz="1800" dirty="0">
                <a:effectLst/>
                <a:latin typeface="Courier New" panose="02070309020205020404" pitchFamily="49" charset="0"/>
                <a:ea typeface="Times New Roman" panose="02020603050405020304" pitchFamily="18" charset="0"/>
                <a:cs typeface="Times New Roman" panose="02020603050405020304" pitchFamily="18" charset="0"/>
              </a:rPr>
              <a:t>parameters </a:t>
            </a:r>
            <a:r>
              <a:rPr lang="en-US" sz="1800" b="1" dirty="0">
                <a:solidFill>
                  <a:srgbClr val="7030A0"/>
                </a:solidFill>
                <a:effectLst/>
                <a:latin typeface="Courier New" panose="02070309020205020404" pitchFamily="49" charset="0"/>
                <a:ea typeface="Times New Roman" panose="02020603050405020304" pitchFamily="18" charset="0"/>
                <a:cs typeface="Times New Roman" panose="02020603050405020304" pitchFamily="18" charset="0"/>
              </a:rPr>
              <a:t>=</a:t>
            </a:r>
            <a:r>
              <a:rPr lang="en-US" sz="1800" dirty="0">
                <a:solidFill>
                  <a:srgbClr val="7030A0"/>
                </a:solidFill>
                <a:effectLst/>
                <a:latin typeface="Courier New" panose="02070309020205020404" pitchFamily="49" charset="0"/>
                <a:ea typeface="Times New Roman" panose="02020603050405020304" pitchFamily="18" charset="0"/>
                <a:cs typeface="Times New Roman" panose="02020603050405020304" pitchFamily="18" charset="0"/>
              </a:rPr>
              <a:t> </a:t>
            </a:r>
            <a:r>
              <a:rPr lang="en-US" sz="1800" dirty="0">
                <a:effectLst/>
                <a:latin typeface="Courier New" panose="02070309020205020404" pitchFamily="49" charset="0"/>
                <a:ea typeface="Times New Roman" panose="02020603050405020304" pitchFamily="18" charset="0"/>
                <a:cs typeface="Times New Roman" panose="02020603050405020304" pitchFamily="18" charset="0"/>
              </a:rPr>
              <a:t>'DST1800,Proton_QI1800'</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en-US" sz="1800" dirty="0">
                <a:effectLst/>
                <a:latin typeface="Courier New" panose="02070309020205020404" pitchFamily="49" charset="0"/>
                <a:ea typeface="Times New Roman" panose="02020603050405020304" pitchFamily="18"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en-US" sz="1800" dirty="0">
                <a:effectLst/>
                <a:latin typeface="Courier New" panose="02070309020205020404" pitchFamily="49" charset="0"/>
                <a:ea typeface="Times New Roman" panose="02020603050405020304" pitchFamily="18" charset="0"/>
                <a:cs typeface="Times New Roman" panose="02020603050405020304" pitchFamily="18" charset="0"/>
              </a:rPr>
              <a:t># Configuration options for the </a:t>
            </a:r>
            <a:r>
              <a:rPr lang="en-US" sz="1800" dirty="0" err="1">
                <a:effectLst/>
                <a:latin typeface="Courier New" panose="02070309020205020404" pitchFamily="49" charset="0"/>
                <a:ea typeface="Times New Roman" panose="02020603050405020304" pitchFamily="18" charset="0"/>
                <a:cs typeface="Times New Roman" panose="02020603050405020304" pitchFamily="18" charset="0"/>
              </a:rPr>
              <a:t>hapi</a:t>
            </a:r>
            <a:r>
              <a:rPr lang="en-US" sz="1800" dirty="0">
                <a:effectLst/>
                <a:latin typeface="Courier New" panose="02070309020205020404" pitchFamily="49" charset="0"/>
                <a:ea typeface="Times New Roman" panose="02020603050405020304" pitchFamily="18" charset="0"/>
                <a:cs typeface="Times New Roman" panose="02020603050405020304" pitchFamily="18" charset="0"/>
              </a:rPr>
              <a:t> function.</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en-US" sz="1800" dirty="0">
                <a:effectLst/>
                <a:latin typeface="Courier New" panose="02070309020205020404" pitchFamily="49" charset="0"/>
                <a:ea typeface="Times New Roman" panose="02020603050405020304" pitchFamily="18" charset="0"/>
                <a:cs typeface="Times New Roman" panose="02020603050405020304" pitchFamily="18" charset="0"/>
              </a:rPr>
              <a:t>opts </a:t>
            </a:r>
            <a:r>
              <a:rPr lang="en-US" sz="1800" b="1" dirty="0">
                <a:solidFill>
                  <a:srgbClr val="7030A0"/>
                </a:solidFill>
                <a:effectLst/>
                <a:latin typeface="Courier New" panose="02070309020205020404" pitchFamily="49" charset="0"/>
                <a:ea typeface="Times New Roman" panose="02020603050405020304" pitchFamily="18" charset="0"/>
                <a:cs typeface="Times New Roman" panose="02020603050405020304" pitchFamily="18" charset="0"/>
              </a:rPr>
              <a:t>=</a:t>
            </a:r>
            <a:r>
              <a:rPr lang="en-US" sz="1800" dirty="0">
                <a:solidFill>
                  <a:srgbClr val="7030A0"/>
                </a:solidFill>
                <a:effectLst/>
                <a:latin typeface="Courier New" panose="02070309020205020404" pitchFamily="49" charset="0"/>
                <a:ea typeface="Times New Roman" panose="02020603050405020304" pitchFamily="18" charset="0"/>
                <a:cs typeface="Times New Roman" panose="02020603050405020304" pitchFamily="18" charset="0"/>
              </a:rPr>
              <a:t> </a:t>
            </a:r>
            <a:r>
              <a:rPr lang="en-US" sz="1800" dirty="0">
                <a:effectLst/>
                <a:latin typeface="Courier New" panose="02070309020205020404" pitchFamily="49" charset="0"/>
                <a:ea typeface="Times New Roman" panose="02020603050405020304" pitchFamily="18" charset="0"/>
                <a:cs typeface="Times New Roman" panose="02020603050405020304" pitchFamily="18" charset="0"/>
              </a:rPr>
              <a:t>{</a:t>
            </a:r>
            <a:r>
              <a:rPr lang="en-US" sz="1800" b="1" dirty="0">
                <a:solidFill>
                  <a:srgbClr val="FF0000"/>
                </a:solidFill>
                <a:effectLst/>
                <a:latin typeface="Courier New" panose="02070309020205020404" pitchFamily="49" charset="0"/>
                <a:ea typeface="Times New Roman" panose="02020603050405020304" pitchFamily="18" charset="0"/>
                <a:cs typeface="Times New Roman" panose="02020603050405020304" pitchFamily="18" charset="0"/>
              </a:rPr>
              <a:t>'logging'</a:t>
            </a:r>
            <a:r>
              <a:rPr lang="en-US" sz="1800" dirty="0">
                <a:effectLst/>
                <a:latin typeface="Courier New" panose="02070309020205020404" pitchFamily="49" charset="0"/>
                <a:ea typeface="Times New Roman" panose="02020603050405020304" pitchFamily="18" charset="0"/>
                <a:cs typeface="Times New Roman" panose="02020603050405020304" pitchFamily="18" charset="0"/>
              </a:rPr>
              <a:t>: </a:t>
            </a:r>
            <a:r>
              <a:rPr lang="en-US" sz="1800" b="1" dirty="0">
                <a:solidFill>
                  <a:srgbClr val="548235"/>
                </a:solidFill>
                <a:effectLst/>
                <a:latin typeface="Courier New" panose="02070309020205020404" pitchFamily="49" charset="0"/>
                <a:ea typeface="Times New Roman" panose="02020603050405020304" pitchFamily="18" charset="0"/>
                <a:cs typeface="Times New Roman" panose="02020603050405020304" pitchFamily="18" charset="0"/>
              </a:rPr>
              <a:t>True</a:t>
            </a:r>
            <a:r>
              <a:rPr lang="en-US" sz="1800" dirty="0">
                <a:effectLst/>
                <a:latin typeface="Courier New" panose="02070309020205020404" pitchFamily="49" charset="0"/>
                <a:ea typeface="Times New Roman" panose="02020603050405020304" pitchFamily="18" charset="0"/>
                <a:cs typeface="Times New Roman" panose="02020603050405020304" pitchFamily="18" charset="0"/>
              </a:rPr>
              <a:t>, </a:t>
            </a:r>
            <a:r>
              <a:rPr lang="en-US" sz="1800" b="1" dirty="0">
                <a:solidFill>
                  <a:srgbClr val="FF0000"/>
                </a:solidFill>
                <a:effectLst/>
                <a:latin typeface="Courier New" panose="02070309020205020404" pitchFamily="49" charset="0"/>
                <a:ea typeface="Times New Roman" panose="02020603050405020304" pitchFamily="18" charset="0"/>
                <a:cs typeface="Times New Roman" panose="02020603050405020304" pitchFamily="18" charset="0"/>
              </a:rPr>
              <a:t>'</a:t>
            </a:r>
            <a:r>
              <a:rPr lang="en-US" sz="1800" b="1" dirty="0" err="1">
                <a:solidFill>
                  <a:srgbClr val="FF0000"/>
                </a:solidFill>
                <a:effectLst/>
                <a:latin typeface="Courier New" panose="02070309020205020404" pitchFamily="49" charset="0"/>
                <a:ea typeface="Times New Roman" panose="02020603050405020304" pitchFamily="18" charset="0"/>
                <a:cs typeface="Times New Roman" panose="02020603050405020304" pitchFamily="18" charset="0"/>
              </a:rPr>
              <a:t>usecache</a:t>
            </a:r>
            <a:r>
              <a:rPr lang="en-US" sz="1800" b="1" dirty="0">
                <a:solidFill>
                  <a:srgbClr val="FF0000"/>
                </a:solidFill>
                <a:effectLst/>
                <a:latin typeface="Courier New" panose="02070309020205020404" pitchFamily="49" charset="0"/>
                <a:ea typeface="Times New Roman" panose="02020603050405020304" pitchFamily="18" charset="0"/>
                <a:cs typeface="Times New Roman" panose="02020603050405020304" pitchFamily="18" charset="0"/>
              </a:rPr>
              <a:t>'</a:t>
            </a:r>
            <a:r>
              <a:rPr lang="en-US" sz="1800" dirty="0">
                <a:effectLst/>
                <a:latin typeface="Courier New" panose="02070309020205020404" pitchFamily="49" charset="0"/>
                <a:ea typeface="Times New Roman" panose="02020603050405020304" pitchFamily="18" charset="0"/>
                <a:cs typeface="Times New Roman" panose="02020603050405020304" pitchFamily="18" charset="0"/>
              </a:rPr>
              <a:t>: </a:t>
            </a:r>
            <a:r>
              <a:rPr lang="en-US" sz="1800" b="1" dirty="0">
                <a:solidFill>
                  <a:srgbClr val="548235"/>
                </a:solidFill>
                <a:effectLst/>
                <a:latin typeface="Courier New" panose="02070309020205020404" pitchFamily="49" charset="0"/>
                <a:ea typeface="Times New Roman" panose="02020603050405020304" pitchFamily="18" charset="0"/>
                <a:cs typeface="Times New Roman" panose="02020603050405020304" pitchFamily="18" charset="0"/>
              </a:rPr>
              <a:t>True</a:t>
            </a:r>
            <a:r>
              <a:rPr lang="en-US" sz="1800" dirty="0">
                <a:effectLst/>
                <a:latin typeface="Courier New" panose="02070309020205020404" pitchFamily="49" charset="0"/>
                <a:ea typeface="Times New Roman" panose="02020603050405020304" pitchFamily="18" charset="0"/>
                <a:cs typeface="Times New Roman" panose="02020603050405020304" pitchFamily="18" charset="0"/>
              </a:rPr>
              <a:t>, </a:t>
            </a:r>
            <a:r>
              <a:rPr lang="en-US" sz="1800" b="1" dirty="0">
                <a:solidFill>
                  <a:srgbClr val="FF0000"/>
                </a:solidFill>
                <a:effectLst/>
                <a:latin typeface="Courier New" panose="02070309020205020404" pitchFamily="49" charset="0"/>
                <a:ea typeface="Times New Roman" panose="02020603050405020304" pitchFamily="18" charset="0"/>
                <a:cs typeface="Times New Roman" panose="02020603050405020304" pitchFamily="18" charset="0"/>
              </a:rPr>
              <a:t>'</a:t>
            </a:r>
            <a:r>
              <a:rPr lang="en-US" sz="1800" b="1" dirty="0" err="1">
                <a:solidFill>
                  <a:srgbClr val="FF0000"/>
                </a:solidFill>
                <a:effectLst/>
                <a:latin typeface="Courier New" panose="02070309020205020404" pitchFamily="49" charset="0"/>
                <a:ea typeface="Times New Roman" panose="02020603050405020304" pitchFamily="18" charset="0"/>
                <a:cs typeface="Times New Roman" panose="02020603050405020304" pitchFamily="18" charset="0"/>
              </a:rPr>
              <a:t>cachedir</a:t>
            </a:r>
            <a:r>
              <a:rPr lang="en-US" sz="1800" b="1" dirty="0">
                <a:solidFill>
                  <a:srgbClr val="FF0000"/>
                </a:solidFill>
                <a:effectLst/>
                <a:latin typeface="Courier New" panose="02070309020205020404" pitchFamily="49" charset="0"/>
                <a:ea typeface="Times New Roman" panose="02020603050405020304" pitchFamily="18" charset="0"/>
                <a:cs typeface="Times New Roman" panose="02020603050405020304" pitchFamily="18" charset="0"/>
              </a:rPr>
              <a:t>'</a:t>
            </a:r>
            <a:r>
              <a:rPr lang="en-US" sz="1800" dirty="0">
                <a:effectLst/>
                <a:latin typeface="Courier New" panose="02070309020205020404" pitchFamily="49" charset="0"/>
                <a:ea typeface="Times New Roman" panose="02020603050405020304" pitchFamily="18" charset="0"/>
                <a:cs typeface="Times New Roman" panose="02020603050405020304" pitchFamily="18" charset="0"/>
              </a:rPr>
              <a:t>: </a:t>
            </a:r>
            <a:r>
              <a:rPr lang="en-US" sz="1800" b="1" dirty="0">
                <a:solidFill>
                  <a:srgbClr val="FF0000"/>
                </a:solidFill>
                <a:effectLst/>
                <a:latin typeface="Courier New" panose="02070309020205020404" pitchFamily="49" charset="0"/>
                <a:ea typeface="Times New Roman" panose="02020603050405020304" pitchFamily="18" charset="0"/>
                <a:cs typeface="Times New Roman" panose="02020603050405020304" pitchFamily="18" charset="0"/>
              </a:rPr>
              <a:t>'./</a:t>
            </a:r>
            <a:r>
              <a:rPr lang="en-US" sz="1800" b="1" dirty="0" err="1">
                <a:solidFill>
                  <a:srgbClr val="FF0000"/>
                </a:solidFill>
                <a:effectLst/>
                <a:latin typeface="Courier New" panose="02070309020205020404" pitchFamily="49" charset="0"/>
                <a:ea typeface="Times New Roman" panose="02020603050405020304" pitchFamily="18" charset="0"/>
                <a:cs typeface="Times New Roman" panose="02020603050405020304" pitchFamily="18" charset="0"/>
              </a:rPr>
              <a:t>hapicache</a:t>
            </a:r>
            <a:r>
              <a:rPr lang="en-US" sz="1800" b="1" dirty="0">
                <a:solidFill>
                  <a:srgbClr val="FF0000"/>
                </a:solidFill>
                <a:effectLst/>
                <a:latin typeface="Courier New" panose="02070309020205020404" pitchFamily="49" charset="0"/>
                <a:ea typeface="Times New Roman" panose="02020603050405020304" pitchFamily="18" charset="0"/>
                <a:cs typeface="Times New Roman" panose="02020603050405020304" pitchFamily="18" charset="0"/>
              </a:rPr>
              <a:t>'</a:t>
            </a:r>
            <a:r>
              <a:rPr lang="en-US" sz="1800" dirty="0">
                <a:solidFill>
                  <a:srgbClr val="FF0000"/>
                </a:solidFill>
                <a:effectLst/>
                <a:latin typeface="Courier New" panose="02070309020205020404" pitchFamily="49" charset="0"/>
                <a:ea typeface="Times New Roman" panose="02020603050405020304" pitchFamily="18" charset="0"/>
                <a:cs typeface="Times New Roman" panose="02020603050405020304" pitchFamily="18" charset="0"/>
              </a:rPr>
              <a:t> </a:t>
            </a:r>
            <a:r>
              <a:rPr lang="en-US" sz="1800" dirty="0">
                <a:effectLst/>
                <a:latin typeface="Courier New" panose="02070309020205020404" pitchFamily="49" charset="0"/>
                <a:ea typeface="Times New Roman" panose="02020603050405020304" pitchFamily="18" charset="0"/>
                <a:cs typeface="Times New Roman" panose="02020603050405020304" pitchFamily="18" charset="0"/>
              </a:rPr>
              <a: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en-US" sz="1800" dirty="0">
                <a:effectLst/>
                <a:latin typeface="Courier New" panose="02070309020205020404" pitchFamily="49" charset="0"/>
                <a:ea typeface="Times New Roman" panose="02020603050405020304" pitchFamily="18"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en-US" sz="1800" dirty="0">
                <a:effectLst/>
                <a:latin typeface="Courier New" panose="02070309020205020404" pitchFamily="49" charset="0"/>
                <a:ea typeface="Times New Roman" panose="02020603050405020304" pitchFamily="18" charset="0"/>
                <a:cs typeface="Times New Roman" panose="02020603050405020304" pitchFamily="18" charset="0"/>
              </a:rPr>
              <a:t># Get parameter data</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en-US" sz="1800" dirty="0">
                <a:effectLst/>
                <a:latin typeface="Courier New" panose="02070309020205020404" pitchFamily="49" charset="0"/>
                <a:ea typeface="Times New Roman" panose="02020603050405020304" pitchFamily="18" charset="0"/>
                <a:cs typeface="Times New Roman" panose="02020603050405020304" pitchFamily="18" charset="0"/>
              </a:rPr>
              <a:t>data, meta </a:t>
            </a:r>
            <a:r>
              <a:rPr lang="en-US" sz="1800" b="1" dirty="0">
                <a:solidFill>
                  <a:srgbClr val="7030A0"/>
                </a:solidFill>
                <a:effectLst/>
                <a:latin typeface="Courier New" panose="02070309020205020404" pitchFamily="49" charset="0"/>
                <a:ea typeface="Times New Roman" panose="02020603050405020304" pitchFamily="18" charset="0"/>
                <a:cs typeface="Times New Roman" panose="02020603050405020304" pitchFamily="18" charset="0"/>
              </a:rPr>
              <a:t>=</a:t>
            </a:r>
            <a:r>
              <a:rPr lang="en-US" sz="1800" dirty="0">
                <a:solidFill>
                  <a:srgbClr val="7030A0"/>
                </a:solidFill>
                <a:effectLst/>
                <a:latin typeface="Courier New" panose="02070309020205020404" pitchFamily="49" charset="0"/>
                <a:ea typeface="Times New Roman" panose="02020603050405020304" pitchFamily="18" charset="0"/>
                <a:cs typeface="Times New Roman" panose="02020603050405020304" pitchFamily="18" charset="0"/>
              </a:rPr>
              <a:t> </a:t>
            </a:r>
            <a:r>
              <a:rPr lang="en-US" sz="1800" dirty="0" err="1">
                <a:effectLst/>
                <a:highlight>
                  <a:srgbClr val="FFFF00"/>
                </a:highlight>
                <a:latin typeface="Courier New" panose="02070309020205020404" pitchFamily="49" charset="0"/>
                <a:ea typeface="Times New Roman" panose="02020603050405020304" pitchFamily="18" charset="0"/>
                <a:cs typeface="Times New Roman" panose="02020603050405020304" pitchFamily="18" charset="0"/>
              </a:rPr>
              <a:t>hapi</a:t>
            </a:r>
            <a:r>
              <a:rPr lang="en-US" sz="1800" dirty="0">
                <a:effectLst/>
                <a:latin typeface="Courier New" panose="02070309020205020404" pitchFamily="49" charset="0"/>
                <a:ea typeface="Times New Roman" panose="02020603050405020304" pitchFamily="18" charset="0"/>
                <a:cs typeface="Times New Roman" panose="02020603050405020304" pitchFamily="18" charset="0"/>
              </a:rPr>
              <a:t>(server, dataset, parameters, start, stop, </a:t>
            </a:r>
            <a:r>
              <a:rPr lang="en-US" sz="1800" dirty="0">
                <a:solidFill>
                  <a:srgbClr val="7030A0"/>
                </a:solidFill>
                <a:effectLst/>
                <a:latin typeface="Courier New" panose="02070309020205020404" pitchFamily="49" charset="0"/>
                <a:ea typeface="Times New Roman" panose="02020603050405020304" pitchFamily="18" charset="0"/>
                <a:cs typeface="Times New Roman" panose="02020603050405020304" pitchFamily="18" charset="0"/>
              </a:rPr>
              <a:t>**</a:t>
            </a:r>
            <a:r>
              <a:rPr lang="en-US" sz="1800" dirty="0">
                <a:effectLst/>
                <a:latin typeface="Courier New" panose="02070309020205020404" pitchFamily="49" charset="0"/>
                <a:ea typeface="Times New Roman" panose="02020603050405020304" pitchFamily="18" charset="0"/>
                <a:cs typeface="Times New Roman" panose="02020603050405020304" pitchFamily="18" charset="0"/>
              </a:rPr>
              <a:t>opts)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 name="Date Placeholder 2">
            <a:extLst>
              <a:ext uri="{FF2B5EF4-FFF2-40B4-BE49-F238E27FC236}">
                <a16:creationId xmlns:a16="http://schemas.microsoft.com/office/drawing/2014/main" id="{A57F86AF-0F33-89B3-FA91-49C94690428A}"/>
              </a:ext>
            </a:extLst>
          </p:cNvPr>
          <p:cNvSpPr>
            <a:spLocks noGrp="1"/>
          </p:cNvSpPr>
          <p:nvPr>
            <p:ph type="dt" sz="half" idx="14"/>
          </p:nvPr>
        </p:nvSpPr>
        <p:spPr/>
        <p:txBody>
          <a:bodyPr/>
          <a:lstStyle/>
          <a:p>
            <a:r>
              <a:rPr lang="en-US"/>
              <a:t>Oct 12-13, 2023</a:t>
            </a:r>
            <a:endParaRPr lang="en-US" dirty="0"/>
          </a:p>
        </p:txBody>
      </p:sp>
      <p:sp>
        <p:nvSpPr>
          <p:cNvPr id="8" name="Footer Placeholder 7">
            <a:extLst>
              <a:ext uri="{FF2B5EF4-FFF2-40B4-BE49-F238E27FC236}">
                <a16:creationId xmlns:a16="http://schemas.microsoft.com/office/drawing/2014/main" id="{538DE62E-5725-3A39-91B0-09E5BC2EDA78}"/>
              </a:ext>
            </a:extLst>
          </p:cNvPr>
          <p:cNvSpPr>
            <a:spLocks noGrp="1"/>
          </p:cNvSpPr>
          <p:nvPr>
            <p:ph type="ftr" sz="quarter" idx="15"/>
          </p:nvPr>
        </p:nvSpPr>
        <p:spPr/>
        <p:txBody>
          <a:bodyPr/>
          <a:lstStyle/>
          <a:p>
            <a:r>
              <a:rPr lang="en-US"/>
              <a:t>How HAPI Relates to Access and Discoverability</a:t>
            </a:r>
            <a:endParaRPr lang="en-US" dirty="0"/>
          </a:p>
        </p:txBody>
      </p:sp>
    </p:spTree>
    <p:extLst>
      <p:ext uri="{BB962C8B-B14F-4D97-AF65-F5344CB8AC3E}">
        <p14:creationId xmlns:p14="http://schemas.microsoft.com/office/powerpoint/2010/main" val="242166726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353205-EE42-7DC1-57EE-611915D28835}"/>
              </a:ext>
            </a:extLst>
          </p:cNvPr>
          <p:cNvSpPr>
            <a:spLocks noGrp="1"/>
          </p:cNvSpPr>
          <p:nvPr>
            <p:ph type="title"/>
          </p:nvPr>
        </p:nvSpPr>
        <p:spPr>
          <a:xfrm>
            <a:off x="1524001" y="2176182"/>
            <a:ext cx="8946776" cy="762000"/>
          </a:xfrm>
        </p:spPr>
        <p:txBody>
          <a:bodyPr>
            <a:normAutofit fontScale="90000"/>
          </a:bodyPr>
          <a:lstStyle/>
          <a:p>
            <a:r>
              <a:rPr lang="en-US" dirty="0"/>
              <a:t>Multiple client applications</a:t>
            </a:r>
            <a:br>
              <a:rPr lang="en-US" dirty="0"/>
            </a:br>
            <a:r>
              <a:rPr lang="en-US" dirty="0"/>
              <a:t>    are now leveraging HAPI</a:t>
            </a:r>
          </a:p>
        </p:txBody>
      </p:sp>
      <p:sp>
        <p:nvSpPr>
          <p:cNvPr id="3" name="Date Placeholder 2">
            <a:extLst>
              <a:ext uri="{FF2B5EF4-FFF2-40B4-BE49-F238E27FC236}">
                <a16:creationId xmlns:a16="http://schemas.microsoft.com/office/drawing/2014/main" id="{2A2A8A05-A4CF-E70A-CAEB-F8D1C3104CCA}"/>
              </a:ext>
            </a:extLst>
          </p:cNvPr>
          <p:cNvSpPr>
            <a:spLocks noGrp="1"/>
          </p:cNvSpPr>
          <p:nvPr>
            <p:ph type="dt" sz="half" idx="10"/>
          </p:nvPr>
        </p:nvSpPr>
        <p:spPr/>
        <p:txBody>
          <a:bodyPr/>
          <a:lstStyle/>
          <a:p>
            <a:r>
              <a:rPr lang="en-US"/>
              <a:t>Oct 12-13, 2023</a:t>
            </a:r>
            <a:endParaRPr lang="en-US" dirty="0"/>
          </a:p>
        </p:txBody>
      </p:sp>
      <p:sp>
        <p:nvSpPr>
          <p:cNvPr id="4" name="Footer Placeholder 3">
            <a:extLst>
              <a:ext uri="{FF2B5EF4-FFF2-40B4-BE49-F238E27FC236}">
                <a16:creationId xmlns:a16="http://schemas.microsoft.com/office/drawing/2014/main" id="{E4652700-115C-57B3-8958-11E1A81CF5C8}"/>
              </a:ext>
            </a:extLst>
          </p:cNvPr>
          <p:cNvSpPr>
            <a:spLocks noGrp="1"/>
          </p:cNvSpPr>
          <p:nvPr>
            <p:ph type="ftr" sz="quarter" idx="11"/>
          </p:nvPr>
        </p:nvSpPr>
        <p:spPr/>
        <p:txBody>
          <a:bodyPr/>
          <a:lstStyle/>
          <a:p>
            <a:r>
              <a:rPr lang="en-US"/>
              <a:t>How HAPI Relates to Access and Discoverability</a:t>
            </a:r>
            <a:endParaRPr lang="en-US" dirty="0"/>
          </a:p>
        </p:txBody>
      </p:sp>
      <p:sp>
        <p:nvSpPr>
          <p:cNvPr id="5" name="Slide Number Placeholder 4">
            <a:extLst>
              <a:ext uri="{FF2B5EF4-FFF2-40B4-BE49-F238E27FC236}">
                <a16:creationId xmlns:a16="http://schemas.microsoft.com/office/drawing/2014/main" id="{D4FC434E-0AA1-47E9-615D-B3490751F18B}"/>
              </a:ext>
            </a:extLst>
          </p:cNvPr>
          <p:cNvSpPr>
            <a:spLocks noGrp="1"/>
          </p:cNvSpPr>
          <p:nvPr>
            <p:ph type="sldNum" sz="quarter" idx="12"/>
          </p:nvPr>
        </p:nvSpPr>
        <p:spPr/>
        <p:txBody>
          <a:bodyPr/>
          <a:lstStyle/>
          <a:p>
            <a:fld id="{4EBCDCBD-78E1-0D41-A999-31B5EBF8E02C}" type="slidenum">
              <a:rPr lang="en-US" smtClean="0"/>
              <a:pPr/>
              <a:t>27</a:t>
            </a:fld>
            <a:endParaRPr lang="en-US" dirty="0"/>
          </a:p>
        </p:txBody>
      </p:sp>
    </p:spTree>
    <p:extLst>
      <p:ext uri="{BB962C8B-B14F-4D97-AF65-F5344CB8AC3E}">
        <p14:creationId xmlns:p14="http://schemas.microsoft.com/office/powerpoint/2010/main" val="29904526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BB183744-7E03-E199-B1A2-069AF77F6D96}"/>
              </a:ext>
            </a:extLst>
          </p:cNvPr>
          <p:cNvPicPr>
            <a:picLocks noChangeAspect="1"/>
          </p:cNvPicPr>
          <p:nvPr/>
        </p:nvPicPr>
        <p:blipFill>
          <a:blip r:embed="rId2"/>
          <a:stretch>
            <a:fillRect/>
          </a:stretch>
        </p:blipFill>
        <p:spPr>
          <a:xfrm>
            <a:off x="5810907" y="457200"/>
            <a:ext cx="6477000" cy="6400800"/>
          </a:xfrm>
          <a:prstGeom prst="rect">
            <a:avLst/>
          </a:prstGeom>
        </p:spPr>
      </p:pic>
      <p:sp>
        <p:nvSpPr>
          <p:cNvPr id="2" name="Title 1"/>
          <p:cNvSpPr>
            <a:spLocks noGrp="1"/>
          </p:cNvSpPr>
          <p:nvPr>
            <p:ph type="title"/>
          </p:nvPr>
        </p:nvSpPr>
        <p:spPr>
          <a:xfrm>
            <a:off x="371587" y="194646"/>
            <a:ext cx="11277600" cy="762000"/>
          </a:xfrm>
        </p:spPr>
        <p:txBody>
          <a:bodyPr>
            <a:normAutofit fontScale="90000"/>
          </a:bodyPr>
          <a:lstStyle/>
          <a:p>
            <a:r>
              <a:rPr lang="en-US" dirty="0" err="1"/>
              <a:t>Autoplot</a:t>
            </a:r>
            <a:r>
              <a:rPr lang="en-US" dirty="0"/>
              <a:t> – illustration using 5 different HAPI servers</a:t>
            </a:r>
          </a:p>
        </p:txBody>
      </p:sp>
      <p:sp>
        <p:nvSpPr>
          <p:cNvPr id="4" name="Date Placeholder 3"/>
          <p:cNvSpPr>
            <a:spLocks noGrp="1"/>
          </p:cNvSpPr>
          <p:nvPr>
            <p:ph type="dt" sz="half" idx="14"/>
          </p:nvPr>
        </p:nvSpPr>
        <p:spPr/>
        <p:txBody>
          <a:bodyPr/>
          <a:lstStyle/>
          <a:p>
            <a:r>
              <a:rPr lang="en-US"/>
              <a:t>IHDWG Listening Session, 2023-07-28</a:t>
            </a:r>
            <a:endParaRPr lang="en-US" dirty="0"/>
          </a:p>
        </p:txBody>
      </p:sp>
      <p:sp>
        <p:nvSpPr>
          <p:cNvPr id="5" name="Footer Placeholder 4"/>
          <p:cNvSpPr>
            <a:spLocks noGrp="1"/>
          </p:cNvSpPr>
          <p:nvPr>
            <p:ph type="ftr" sz="quarter" idx="15"/>
          </p:nvPr>
        </p:nvSpPr>
        <p:spPr/>
        <p:txBody>
          <a:bodyPr/>
          <a:lstStyle/>
          <a:p>
            <a:r>
              <a:rPr lang="en-US"/>
              <a:t>HAPI and Interoperable Data Access</a:t>
            </a:r>
            <a:endParaRPr lang="en-US" dirty="0"/>
          </a:p>
        </p:txBody>
      </p:sp>
      <p:sp>
        <p:nvSpPr>
          <p:cNvPr id="6" name="Slide Number Placeholder 5"/>
          <p:cNvSpPr>
            <a:spLocks noGrp="1"/>
          </p:cNvSpPr>
          <p:nvPr>
            <p:ph type="sldNum" sz="quarter" idx="16"/>
          </p:nvPr>
        </p:nvSpPr>
        <p:spPr/>
        <p:txBody>
          <a:bodyPr/>
          <a:lstStyle/>
          <a:p>
            <a:fld id="{4EBCDCBD-78E1-0D41-A999-31B5EBF8E02C}" type="slidenum">
              <a:rPr lang="en-US" smtClean="0"/>
              <a:pPr/>
              <a:t>28</a:t>
            </a:fld>
            <a:endParaRPr lang="en-US" dirty="0"/>
          </a:p>
        </p:txBody>
      </p:sp>
      <p:sp>
        <p:nvSpPr>
          <p:cNvPr id="11" name="TextBox 10">
            <a:extLst>
              <a:ext uri="{FF2B5EF4-FFF2-40B4-BE49-F238E27FC236}">
                <a16:creationId xmlns:a16="http://schemas.microsoft.com/office/drawing/2014/main" id="{C88253A9-1CA5-6A09-3925-CAD5A1F61469}"/>
              </a:ext>
            </a:extLst>
          </p:cNvPr>
          <p:cNvSpPr txBox="1"/>
          <p:nvPr/>
        </p:nvSpPr>
        <p:spPr>
          <a:xfrm>
            <a:off x="1847481" y="1172963"/>
            <a:ext cx="3986284" cy="784830"/>
          </a:xfrm>
          <a:prstGeom prst="rect">
            <a:avLst/>
          </a:prstGeom>
          <a:noFill/>
          <a:ln w="19050">
            <a:noFill/>
          </a:ln>
        </p:spPr>
        <p:txBody>
          <a:bodyPr wrap="none" rtlCol="0">
            <a:spAutoFit/>
          </a:bodyPr>
          <a:lstStyle/>
          <a:p>
            <a:pPr algn="r"/>
            <a:r>
              <a:rPr lang="en-US" sz="1500" b="1" dirty="0"/>
              <a:t>ESAC</a:t>
            </a:r>
            <a:r>
              <a:rPr lang="en-US" sz="1500" dirty="0"/>
              <a:t> HAPI Server</a:t>
            </a:r>
          </a:p>
          <a:p>
            <a:pPr algn="r"/>
            <a:r>
              <a:rPr lang="en-US" sz="1500" dirty="0"/>
              <a:t>(test version running as a pass through)</a:t>
            </a:r>
          </a:p>
          <a:p>
            <a:pPr algn="r"/>
            <a:r>
              <a:rPr lang="en-US" sz="1500" dirty="0"/>
              <a:t>Cluster-3 Electric Wave Form Power Density</a:t>
            </a:r>
          </a:p>
        </p:txBody>
      </p:sp>
      <p:sp>
        <p:nvSpPr>
          <p:cNvPr id="12" name="TextBox 11">
            <a:extLst>
              <a:ext uri="{FF2B5EF4-FFF2-40B4-BE49-F238E27FC236}">
                <a16:creationId xmlns:a16="http://schemas.microsoft.com/office/drawing/2014/main" id="{FA265567-0EA9-8FC0-DF6E-D5788F6293A9}"/>
              </a:ext>
            </a:extLst>
          </p:cNvPr>
          <p:cNvSpPr txBox="1"/>
          <p:nvPr/>
        </p:nvSpPr>
        <p:spPr>
          <a:xfrm>
            <a:off x="1094262" y="2188501"/>
            <a:ext cx="4739503" cy="553998"/>
          </a:xfrm>
          <a:prstGeom prst="rect">
            <a:avLst/>
          </a:prstGeom>
          <a:noFill/>
          <a:ln w="19050">
            <a:noFill/>
          </a:ln>
        </p:spPr>
        <p:txBody>
          <a:bodyPr wrap="none" rtlCol="0">
            <a:spAutoFit/>
          </a:bodyPr>
          <a:lstStyle/>
          <a:p>
            <a:pPr algn="r"/>
            <a:r>
              <a:rPr lang="en-US" sz="1500" b="1" dirty="0"/>
              <a:t>CDAWeb</a:t>
            </a:r>
            <a:r>
              <a:rPr lang="en-US" sz="1500" dirty="0"/>
              <a:t> HAPI Server</a:t>
            </a:r>
          </a:p>
          <a:p>
            <a:pPr algn="r"/>
            <a:r>
              <a:rPr lang="en-US" sz="1500" dirty="0"/>
              <a:t>Van Allen Probes, RBSPICE Ion Energy Spectrogram</a:t>
            </a:r>
          </a:p>
        </p:txBody>
      </p:sp>
      <p:sp>
        <p:nvSpPr>
          <p:cNvPr id="13" name="TextBox 12">
            <a:extLst>
              <a:ext uri="{FF2B5EF4-FFF2-40B4-BE49-F238E27FC236}">
                <a16:creationId xmlns:a16="http://schemas.microsoft.com/office/drawing/2014/main" id="{8EEAF1A4-1BBF-3C00-5761-3793064F5F29}"/>
              </a:ext>
            </a:extLst>
          </p:cNvPr>
          <p:cNvSpPr txBox="1"/>
          <p:nvPr/>
        </p:nvSpPr>
        <p:spPr>
          <a:xfrm>
            <a:off x="3948312" y="3295340"/>
            <a:ext cx="1885453" cy="553998"/>
          </a:xfrm>
          <a:prstGeom prst="rect">
            <a:avLst/>
          </a:prstGeom>
          <a:noFill/>
          <a:ln w="19050">
            <a:noFill/>
          </a:ln>
        </p:spPr>
        <p:txBody>
          <a:bodyPr wrap="none" rtlCol="0">
            <a:spAutoFit/>
          </a:bodyPr>
          <a:lstStyle/>
          <a:p>
            <a:pPr algn="r"/>
            <a:r>
              <a:rPr lang="en-US" sz="1500" b="1" dirty="0"/>
              <a:t>AMDA</a:t>
            </a:r>
            <a:r>
              <a:rPr lang="en-US" sz="1500" dirty="0"/>
              <a:t> HAPI Server</a:t>
            </a:r>
          </a:p>
          <a:p>
            <a:pPr algn="r"/>
            <a:r>
              <a:rPr lang="en-US" sz="1500" dirty="0"/>
              <a:t>Omni MAG data</a:t>
            </a:r>
          </a:p>
        </p:txBody>
      </p:sp>
      <p:sp>
        <p:nvSpPr>
          <p:cNvPr id="14" name="TextBox 13">
            <a:extLst>
              <a:ext uri="{FF2B5EF4-FFF2-40B4-BE49-F238E27FC236}">
                <a16:creationId xmlns:a16="http://schemas.microsoft.com/office/drawing/2014/main" id="{BF77FCE9-B553-F036-9C67-28356A7D533A}"/>
              </a:ext>
            </a:extLst>
          </p:cNvPr>
          <p:cNvSpPr txBox="1"/>
          <p:nvPr/>
        </p:nvSpPr>
        <p:spPr>
          <a:xfrm>
            <a:off x="3832319" y="4601768"/>
            <a:ext cx="2001446" cy="553998"/>
          </a:xfrm>
          <a:prstGeom prst="rect">
            <a:avLst/>
          </a:prstGeom>
          <a:noFill/>
          <a:ln w="19050">
            <a:noFill/>
          </a:ln>
        </p:spPr>
        <p:txBody>
          <a:bodyPr wrap="none" rtlCol="0">
            <a:spAutoFit/>
          </a:bodyPr>
          <a:lstStyle/>
          <a:p>
            <a:pPr algn="r"/>
            <a:r>
              <a:rPr lang="en-US" sz="1500" b="1" dirty="0" err="1"/>
              <a:t>ViRES</a:t>
            </a:r>
            <a:r>
              <a:rPr lang="en-US" sz="1500" dirty="0"/>
              <a:t> HAPI Server</a:t>
            </a:r>
          </a:p>
          <a:p>
            <a:pPr algn="r"/>
            <a:r>
              <a:rPr lang="en-US" sz="1500" dirty="0"/>
              <a:t>GRACE-A MAG Data</a:t>
            </a:r>
          </a:p>
        </p:txBody>
      </p:sp>
      <p:sp>
        <p:nvSpPr>
          <p:cNvPr id="16" name="TextBox 15">
            <a:extLst>
              <a:ext uri="{FF2B5EF4-FFF2-40B4-BE49-F238E27FC236}">
                <a16:creationId xmlns:a16="http://schemas.microsoft.com/office/drawing/2014/main" id="{70E3D90D-5166-328A-21EE-D92DA7987B43}"/>
              </a:ext>
            </a:extLst>
          </p:cNvPr>
          <p:cNvSpPr txBox="1"/>
          <p:nvPr/>
        </p:nvSpPr>
        <p:spPr>
          <a:xfrm>
            <a:off x="3278257" y="5794693"/>
            <a:ext cx="2555508" cy="553998"/>
          </a:xfrm>
          <a:prstGeom prst="rect">
            <a:avLst/>
          </a:prstGeom>
          <a:noFill/>
          <a:ln w="19050">
            <a:noFill/>
          </a:ln>
        </p:spPr>
        <p:txBody>
          <a:bodyPr wrap="none" rtlCol="0">
            <a:spAutoFit/>
          </a:bodyPr>
          <a:lstStyle/>
          <a:p>
            <a:pPr algn="r"/>
            <a:r>
              <a:rPr lang="en-US" sz="1500" b="1" dirty="0"/>
              <a:t>CCMC</a:t>
            </a:r>
            <a:r>
              <a:rPr lang="en-US" sz="1500" dirty="0"/>
              <a:t> ISWAT HAPI Server</a:t>
            </a:r>
          </a:p>
          <a:p>
            <a:pPr algn="r"/>
            <a:r>
              <a:rPr lang="en-US" sz="1500" dirty="0"/>
              <a:t>GOES X-ray flux</a:t>
            </a:r>
          </a:p>
        </p:txBody>
      </p:sp>
      <p:sp>
        <p:nvSpPr>
          <p:cNvPr id="17" name="TextBox 16">
            <a:extLst>
              <a:ext uri="{FF2B5EF4-FFF2-40B4-BE49-F238E27FC236}">
                <a16:creationId xmlns:a16="http://schemas.microsoft.com/office/drawing/2014/main" id="{AD94CDD3-AAE4-9BE9-B356-7E3DC928D6E4}"/>
              </a:ext>
            </a:extLst>
          </p:cNvPr>
          <p:cNvSpPr txBox="1"/>
          <p:nvPr/>
        </p:nvSpPr>
        <p:spPr>
          <a:xfrm>
            <a:off x="110462" y="3641124"/>
            <a:ext cx="3395673" cy="1015663"/>
          </a:xfrm>
          <a:prstGeom prst="rect">
            <a:avLst/>
          </a:prstGeom>
          <a:noFill/>
          <a:ln w="19050">
            <a:noFill/>
          </a:ln>
        </p:spPr>
        <p:txBody>
          <a:bodyPr wrap="none" rtlCol="0">
            <a:spAutoFit/>
          </a:bodyPr>
          <a:lstStyle/>
          <a:p>
            <a:r>
              <a:rPr lang="en-US" sz="2000" dirty="0">
                <a:solidFill>
                  <a:schemeClr val="tx2">
                    <a:lumMod val="75000"/>
                  </a:schemeClr>
                </a:solidFill>
              </a:rPr>
              <a:t>Made with </a:t>
            </a:r>
            <a:r>
              <a:rPr lang="en-US" sz="2000" dirty="0" err="1">
                <a:solidFill>
                  <a:schemeClr val="tx2">
                    <a:lumMod val="75000"/>
                  </a:schemeClr>
                </a:solidFill>
              </a:rPr>
              <a:t>Autoplot</a:t>
            </a:r>
            <a:endParaRPr lang="en-US" sz="2000" dirty="0">
              <a:solidFill>
                <a:schemeClr val="tx2">
                  <a:lumMod val="75000"/>
                </a:schemeClr>
              </a:solidFill>
            </a:endParaRPr>
          </a:p>
          <a:p>
            <a:r>
              <a:rPr lang="en-US" sz="2000" b="1" dirty="0" err="1">
                <a:solidFill>
                  <a:schemeClr val="tx2">
                    <a:lumMod val="75000"/>
                  </a:schemeClr>
                </a:solidFill>
                <a:latin typeface="Courier" pitchFamily="2" charset="0"/>
              </a:rPr>
              <a:t>autoplot.org</a:t>
            </a:r>
            <a:endParaRPr lang="en-US" sz="2000" b="1" dirty="0">
              <a:solidFill>
                <a:schemeClr val="tx2">
                  <a:lumMod val="75000"/>
                </a:schemeClr>
              </a:solidFill>
              <a:latin typeface="Courier" pitchFamily="2" charset="0"/>
            </a:endParaRPr>
          </a:p>
          <a:p>
            <a:r>
              <a:rPr lang="en-US" sz="2000" dirty="0">
                <a:solidFill>
                  <a:schemeClr val="tx2">
                    <a:lumMod val="75000"/>
                  </a:schemeClr>
                </a:solidFill>
              </a:rPr>
              <a:t>talking to 5 different servers!</a:t>
            </a:r>
          </a:p>
        </p:txBody>
      </p:sp>
    </p:spTree>
    <p:extLst>
      <p:ext uri="{BB962C8B-B14F-4D97-AF65-F5344CB8AC3E}">
        <p14:creationId xmlns:p14="http://schemas.microsoft.com/office/powerpoint/2010/main" val="375262344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7B9A14-D52A-B922-11AA-3BDEAC92BDCA}"/>
              </a:ext>
            </a:extLst>
          </p:cNvPr>
          <p:cNvSpPr>
            <a:spLocks noGrp="1"/>
          </p:cNvSpPr>
          <p:nvPr>
            <p:ph type="title"/>
          </p:nvPr>
        </p:nvSpPr>
        <p:spPr/>
        <p:txBody>
          <a:bodyPr/>
          <a:lstStyle/>
          <a:p>
            <a:r>
              <a:rPr lang="en-US" dirty="0"/>
              <a:t>CCMC example: Data-Model Comparisons</a:t>
            </a:r>
          </a:p>
        </p:txBody>
      </p:sp>
      <p:sp>
        <p:nvSpPr>
          <p:cNvPr id="4" name="Date Placeholder 3">
            <a:extLst>
              <a:ext uri="{FF2B5EF4-FFF2-40B4-BE49-F238E27FC236}">
                <a16:creationId xmlns:a16="http://schemas.microsoft.com/office/drawing/2014/main" id="{AA4210AD-9C7D-DE5C-A77D-89393736DDA1}"/>
              </a:ext>
            </a:extLst>
          </p:cNvPr>
          <p:cNvSpPr>
            <a:spLocks noGrp="1"/>
          </p:cNvSpPr>
          <p:nvPr>
            <p:ph type="dt" sz="half" idx="14"/>
          </p:nvPr>
        </p:nvSpPr>
        <p:spPr/>
        <p:txBody>
          <a:bodyPr/>
          <a:lstStyle/>
          <a:p>
            <a:fld id="{23C2CCE9-65D5-4615-9B27-785F94F466C1}" type="datetime3">
              <a:rPr lang="en-US" smtClean="0"/>
              <a:t>13 October 2023</a:t>
            </a:fld>
            <a:endParaRPr lang="en-US" dirty="0"/>
          </a:p>
        </p:txBody>
      </p:sp>
      <p:sp>
        <p:nvSpPr>
          <p:cNvPr id="5" name="Footer Placeholder 4">
            <a:extLst>
              <a:ext uri="{FF2B5EF4-FFF2-40B4-BE49-F238E27FC236}">
                <a16:creationId xmlns:a16="http://schemas.microsoft.com/office/drawing/2014/main" id="{44F8E251-FAF7-3E81-8176-B3769D6F798C}"/>
              </a:ext>
            </a:extLst>
          </p:cNvPr>
          <p:cNvSpPr>
            <a:spLocks noGrp="1"/>
          </p:cNvSpPr>
          <p:nvPr>
            <p:ph type="ftr" sz="quarter" idx="15"/>
          </p:nvPr>
        </p:nvSpPr>
        <p:spPr/>
        <p:txBody>
          <a:bodyPr/>
          <a:lstStyle/>
          <a:p>
            <a:endParaRPr lang="en-US" dirty="0"/>
          </a:p>
        </p:txBody>
      </p:sp>
      <p:sp>
        <p:nvSpPr>
          <p:cNvPr id="6" name="Slide Number Placeholder 5">
            <a:extLst>
              <a:ext uri="{FF2B5EF4-FFF2-40B4-BE49-F238E27FC236}">
                <a16:creationId xmlns:a16="http://schemas.microsoft.com/office/drawing/2014/main" id="{DBA95DBC-FAD5-3582-799F-69DDB85F607C}"/>
              </a:ext>
            </a:extLst>
          </p:cNvPr>
          <p:cNvSpPr>
            <a:spLocks noGrp="1"/>
          </p:cNvSpPr>
          <p:nvPr>
            <p:ph type="sldNum" sz="quarter" idx="16"/>
          </p:nvPr>
        </p:nvSpPr>
        <p:spPr/>
        <p:txBody>
          <a:bodyPr/>
          <a:lstStyle/>
          <a:p>
            <a:fld id="{4EBCDCBD-78E1-0D41-A999-31B5EBF8E02C}" type="slidenum">
              <a:rPr lang="en-US" smtClean="0"/>
              <a:pPr/>
              <a:t>29</a:t>
            </a:fld>
            <a:endParaRPr lang="en-US" dirty="0"/>
          </a:p>
        </p:txBody>
      </p:sp>
      <p:pic>
        <p:nvPicPr>
          <p:cNvPr id="8" name="Picture 7">
            <a:extLst>
              <a:ext uri="{FF2B5EF4-FFF2-40B4-BE49-F238E27FC236}">
                <a16:creationId xmlns:a16="http://schemas.microsoft.com/office/drawing/2014/main" id="{167B7FA7-BAE8-FE42-F57C-01BE32154104}"/>
              </a:ext>
            </a:extLst>
          </p:cNvPr>
          <p:cNvPicPr>
            <a:picLocks noChangeAspect="1"/>
          </p:cNvPicPr>
          <p:nvPr/>
        </p:nvPicPr>
        <p:blipFill>
          <a:blip r:embed="rId2"/>
          <a:stretch>
            <a:fillRect/>
          </a:stretch>
        </p:blipFill>
        <p:spPr>
          <a:xfrm>
            <a:off x="0" y="985345"/>
            <a:ext cx="5080000" cy="5715000"/>
          </a:xfrm>
          <a:prstGeom prst="rect">
            <a:avLst/>
          </a:prstGeom>
        </p:spPr>
      </p:pic>
      <p:sp>
        <p:nvSpPr>
          <p:cNvPr id="9" name="TextBox 8">
            <a:extLst>
              <a:ext uri="{FF2B5EF4-FFF2-40B4-BE49-F238E27FC236}">
                <a16:creationId xmlns:a16="http://schemas.microsoft.com/office/drawing/2014/main" id="{AA850CB3-3180-9837-9DB7-4A6E4BE7A8BF}"/>
              </a:ext>
            </a:extLst>
          </p:cNvPr>
          <p:cNvSpPr txBox="1"/>
          <p:nvPr/>
        </p:nvSpPr>
        <p:spPr>
          <a:xfrm>
            <a:off x="5118539" y="1692166"/>
            <a:ext cx="6789682" cy="2554545"/>
          </a:xfrm>
          <a:prstGeom prst="rect">
            <a:avLst/>
          </a:prstGeom>
          <a:noFill/>
          <a:ln w="19050">
            <a:noFill/>
          </a:ln>
        </p:spPr>
        <p:txBody>
          <a:bodyPr wrap="square" rtlCol="0">
            <a:spAutoFit/>
          </a:bodyPr>
          <a:lstStyle/>
          <a:p>
            <a:r>
              <a:rPr lang="en-US" sz="2000" dirty="0">
                <a:solidFill>
                  <a:schemeClr val="tx2">
                    <a:lumMod val="75000"/>
                  </a:schemeClr>
                </a:solidFill>
              </a:rPr>
              <a:t>Steps:</a:t>
            </a:r>
          </a:p>
          <a:p>
            <a:endParaRPr lang="en-US" sz="2000" dirty="0">
              <a:solidFill>
                <a:schemeClr val="tx2">
                  <a:lumMod val="75000"/>
                </a:schemeClr>
              </a:solidFill>
            </a:endParaRPr>
          </a:p>
          <a:p>
            <a:pPr marL="342900" indent="-342900">
              <a:buFont typeface="Arial" panose="020B0604020202020204" pitchFamily="34" charset="0"/>
              <a:buChar char="•"/>
            </a:pPr>
            <a:r>
              <a:rPr lang="en-US" sz="2000" dirty="0">
                <a:solidFill>
                  <a:schemeClr val="tx2">
                    <a:lumMod val="75000"/>
                  </a:schemeClr>
                </a:solidFill>
              </a:rPr>
              <a:t>Use model data from SWMF.</a:t>
            </a:r>
          </a:p>
          <a:p>
            <a:pPr marL="342900" indent="-342900">
              <a:buFont typeface="Arial" panose="020B0604020202020204" pitchFamily="34" charset="0"/>
              <a:buChar char="•"/>
            </a:pPr>
            <a:r>
              <a:rPr lang="en-US" sz="2000" dirty="0">
                <a:solidFill>
                  <a:schemeClr val="tx2">
                    <a:lumMod val="75000"/>
                  </a:schemeClr>
                </a:solidFill>
              </a:rPr>
              <a:t>Get Cluster-1 </a:t>
            </a:r>
            <a:r>
              <a:rPr lang="en-US" sz="2000" b="1" dirty="0">
                <a:solidFill>
                  <a:schemeClr val="tx2">
                    <a:lumMod val="75000"/>
                  </a:schemeClr>
                </a:solidFill>
              </a:rPr>
              <a:t>ephemeris</a:t>
            </a:r>
            <a:r>
              <a:rPr lang="en-US" sz="2000" dirty="0">
                <a:solidFill>
                  <a:schemeClr val="tx2">
                    <a:lumMod val="75000"/>
                  </a:schemeClr>
                </a:solidFill>
              </a:rPr>
              <a:t> </a:t>
            </a:r>
            <a:r>
              <a:rPr lang="en-US" sz="2000" b="1" dirty="0">
                <a:solidFill>
                  <a:schemeClr val="tx2">
                    <a:lumMod val="75000"/>
                  </a:schemeClr>
                </a:solidFill>
              </a:rPr>
              <a:t>from </a:t>
            </a:r>
            <a:r>
              <a:rPr lang="en-US" sz="2000" b="1" dirty="0" err="1">
                <a:solidFill>
                  <a:schemeClr val="tx2">
                    <a:lumMod val="75000"/>
                  </a:schemeClr>
                </a:solidFill>
              </a:rPr>
              <a:t>SSCWeb</a:t>
            </a:r>
            <a:r>
              <a:rPr lang="en-US" sz="2000" b="1" dirty="0">
                <a:solidFill>
                  <a:schemeClr val="tx2">
                    <a:lumMod val="75000"/>
                  </a:schemeClr>
                </a:solidFill>
              </a:rPr>
              <a:t> HAPI server</a:t>
            </a:r>
            <a:r>
              <a:rPr lang="en-US" sz="2000" dirty="0">
                <a:solidFill>
                  <a:schemeClr val="tx2">
                    <a:lumMod val="75000"/>
                  </a:schemeClr>
                </a:solidFill>
              </a:rPr>
              <a:t>.</a:t>
            </a:r>
          </a:p>
          <a:p>
            <a:pPr marL="342900" indent="-342900">
              <a:buFont typeface="Arial" panose="020B0604020202020204" pitchFamily="34" charset="0"/>
              <a:buChar char="•"/>
            </a:pPr>
            <a:r>
              <a:rPr lang="en-US" sz="2000" dirty="0">
                <a:solidFill>
                  <a:schemeClr val="tx2">
                    <a:lumMod val="75000"/>
                  </a:schemeClr>
                </a:solidFill>
              </a:rPr>
              <a:t>Fly the Cluster-1 trajectory through the model output to get mag data along this trajectory</a:t>
            </a:r>
          </a:p>
          <a:p>
            <a:pPr marL="342900" indent="-342900">
              <a:buFont typeface="Arial" panose="020B0604020202020204" pitchFamily="34" charset="0"/>
              <a:buChar char="•"/>
            </a:pPr>
            <a:r>
              <a:rPr lang="en-US" sz="2000" dirty="0">
                <a:solidFill>
                  <a:schemeClr val="tx2">
                    <a:lumMod val="75000"/>
                  </a:schemeClr>
                </a:solidFill>
              </a:rPr>
              <a:t>Get Cluster-1 mag </a:t>
            </a:r>
            <a:r>
              <a:rPr lang="en-US" sz="2000" b="1" dirty="0">
                <a:solidFill>
                  <a:schemeClr val="tx2">
                    <a:lumMod val="75000"/>
                  </a:schemeClr>
                </a:solidFill>
              </a:rPr>
              <a:t>data from CDAWeb HAPI server.</a:t>
            </a:r>
          </a:p>
          <a:p>
            <a:endParaRPr lang="en-US" sz="2000" dirty="0">
              <a:solidFill>
                <a:schemeClr val="tx2">
                  <a:lumMod val="75000"/>
                </a:schemeClr>
              </a:solidFill>
            </a:endParaRPr>
          </a:p>
        </p:txBody>
      </p:sp>
      <p:sp>
        <p:nvSpPr>
          <p:cNvPr id="10" name="TextBox 9">
            <a:extLst>
              <a:ext uri="{FF2B5EF4-FFF2-40B4-BE49-F238E27FC236}">
                <a16:creationId xmlns:a16="http://schemas.microsoft.com/office/drawing/2014/main" id="{81A83C3C-4399-1A84-05C0-97D4A54C3D09}"/>
              </a:ext>
            </a:extLst>
          </p:cNvPr>
          <p:cNvSpPr txBox="1"/>
          <p:nvPr/>
        </p:nvSpPr>
        <p:spPr>
          <a:xfrm>
            <a:off x="4960883" y="5276193"/>
            <a:ext cx="6923690" cy="892552"/>
          </a:xfrm>
          <a:prstGeom prst="rect">
            <a:avLst/>
          </a:prstGeom>
          <a:noFill/>
          <a:ln w="19050">
            <a:noFill/>
          </a:ln>
        </p:spPr>
        <p:txBody>
          <a:bodyPr wrap="none" rtlCol="0">
            <a:spAutoFit/>
          </a:bodyPr>
          <a:lstStyle/>
          <a:p>
            <a:r>
              <a:rPr lang="en-US" sz="2000" dirty="0">
                <a:solidFill>
                  <a:schemeClr val="tx2">
                    <a:lumMod val="75000"/>
                  </a:schemeClr>
                </a:solidFill>
              </a:rPr>
              <a:t>This example is from the CCMC web page:</a:t>
            </a:r>
          </a:p>
          <a:p>
            <a:r>
              <a:rPr lang="en-US" sz="1200" dirty="0">
                <a:solidFill>
                  <a:schemeClr val="tx2">
                    <a:lumMod val="75000"/>
                  </a:schemeClr>
                </a:solidFill>
                <a:hlinkClick r:id="rId3"/>
              </a:rPr>
              <a:t>https://ccmc.gsfc.nasa.gov/ungrouped/GM_IM/GM_analysis.php?Pid=12870&amp;Pt=BO&amp;Ps=Cluster-1</a:t>
            </a:r>
            <a:endParaRPr lang="en-US" sz="1200" dirty="0">
              <a:solidFill>
                <a:schemeClr val="tx2">
                  <a:lumMod val="75000"/>
                </a:schemeClr>
              </a:solidFill>
            </a:endParaRPr>
          </a:p>
          <a:p>
            <a:r>
              <a:rPr lang="en-US" sz="2000" b="1" dirty="0">
                <a:solidFill>
                  <a:schemeClr val="tx2">
                    <a:lumMod val="75000"/>
                  </a:schemeClr>
                </a:solidFill>
              </a:rPr>
              <a:t>Work is by Darren De </a:t>
            </a:r>
            <a:r>
              <a:rPr lang="en-US" sz="2000" b="1" dirty="0" err="1">
                <a:solidFill>
                  <a:schemeClr val="tx2">
                    <a:lumMod val="75000"/>
                  </a:schemeClr>
                </a:solidFill>
              </a:rPr>
              <a:t>Zeeuw</a:t>
            </a:r>
            <a:r>
              <a:rPr lang="en-US" sz="2000" b="1" dirty="0">
                <a:solidFill>
                  <a:schemeClr val="tx2">
                    <a:lumMod val="75000"/>
                  </a:schemeClr>
                </a:solidFill>
              </a:rPr>
              <a:t>.</a:t>
            </a:r>
          </a:p>
        </p:txBody>
      </p:sp>
      <p:sp>
        <p:nvSpPr>
          <p:cNvPr id="3" name="TextBox 2">
            <a:extLst>
              <a:ext uri="{FF2B5EF4-FFF2-40B4-BE49-F238E27FC236}">
                <a16:creationId xmlns:a16="http://schemas.microsoft.com/office/drawing/2014/main" id="{C22BF3CA-A8A9-AD2D-04B0-7B1B573E91C8}"/>
              </a:ext>
            </a:extLst>
          </p:cNvPr>
          <p:cNvSpPr txBox="1"/>
          <p:nvPr/>
        </p:nvSpPr>
        <p:spPr>
          <a:xfrm>
            <a:off x="4866023" y="1428153"/>
            <a:ext cx="7210019" cy="4154984"/>
          </a:xfrm>
          <a:prstGeom prst="rect">
            <a:avLst/>
          </a:prstGeom>
          <a:solidFill>
            <a:schemeClr val="bg1">
              <a:lumMod val="85000"/>
            </a:schemeClr>
          </a:solidFill>
          <a:ln w="19050">
            <a:noFill/>
          </a:ln>
        </p:spPr>
        <p:txBody>
          <a:bodyPr wrap="square" rtlCol="0">
            <a:spAutoFit/>
          </a:bodyPr>
          <a:lstStyle/>
          <a:p>
            <a:pPr marL="457200" indent="-457200">
              <a:buFont typeface="+mj-lt"/>
              <a:buAutoNum type="arabicPeriod"/>
            </a:pPr>
            <a:r>
              <a:rPr lang="en-US" sz="2400" b="1" dirty="0">
                <a:solidFill>
                  <a:schemeClr val="tx2">
                    <a:lumMod val="75000"/>
                  </a:schemeClr>
                </a:solidFill>
              </a:rPr>
              <a:t>Ephemeris from </a:t>
            </a:r>
            <a:r>
              <a:rPr lang="en-US" sz="2400" b="1" dirty="0" err="1">
                <a:solidFill>
                  <a:schemeClr val="tx2">
                    <a:lumMod val="75000"/>
                  </a:schemeClr>
                </a:solidFill>
              </a:rPr>
              <a:t>SSCWeb</a:t>
            </a:r>
            <a:r>
              <a:rPr lang="en-US" sz="2400" b="1" dirty="0">
                <a:solidFill>
                  <a:schemeClr val="tx2">
                    <a:lumMod val="75000"/>
                  </a:schemeClr>
                </a:solidFill>
              </a:rPr>
              <a:t> </a:t>
            </a:r>
            <a:r>
              <a:rPr lang="en-US" sz="2400" b="1" dirty="0">
                <a:solidFill>
                  <a:srgbClr val="FF0000"/>
                </a:solidFill>
              </a:rPr>
              <a:t>HAPI</a:t>
            </a:r>
            <a:r>
              <a:rPr lang="en-US" sz="2400" b="1" dirty="0">
                <a:solidFill>
                  <a:schemeClr val="tx2">
                    <a:lumMod val="75000"/>
                  </a:schemeClr>
                </a:solidFill>
              </a:rPr>
              <a:t> server</a:t>
            </a:r>
          </a:p>
          <a:p>
            <a:pPr marL="457200" indent="-457200">
              <a:buFont typeface="+mj-lt"/>
              <a:buAutoNum type="arabicPeriod"/>
            </a:pPr>
            <a:endParaRPr lang="en-US" sz="2400" b="1" dirty="0">
              <a:solidFill>
                <a:schemeClr val="tx2">
                  <a:lumMod val="75000"/>
                </a:schemeClr>
              </a:solidFill>
            </a:endParaRPr>
          </a:p>
          <a:p>
            <a:pPr marL="457200" indent="-457200">
              <a:buFont typeface="+mj-lt"/>
              <a:buAutoNum type="arabicPeriod"/>
            </a:pPr>
            <a:r>
              <a:rPr lang="en-US" sz="2400" b="1" dirty="0">
                <a:solidFill>
                  <a:schemeClr val="tx2">
                    <a:lumMod val="75000"/>
                  </a:schemeClr>
                </a:solidFill>
              </a:rPr>
              <a:t>Observation Data from CDAWeb </a:t>
            </a:r>
            <a:r>
              <a:rPr lang="en-US" sz="2400" b="1" dirty="0">
                <a:solidFill>
                  <a:srgbClr val="FF0000"/>
                </a:solidFill>
              </a:rPr>
              <a:t>HAPI</a:t>
            </a:r>
            <a:r>
              <a:rPr lang="en-US" sz="2400" b="1" dirty="0">
                <a:solidFill>
                  <a:schemeClr val="tx2">
                    <a:lumMod val="75000"/>
                  </a:schemeClr>
                </a:solidFill>
              </a:rPr>
              <a:t> server</a:t>
            </a:r>
          </a:p>
          <a:p>
            <a:pPr marL="457200" indent="-457200">
              <a:buFont typeface="+mj-lt"/>
              <a:buAutoNum type="arabicPeriod"/>
            </a:pPr>
            <a:endParaRPr lang="en-US" sz="2400" b="1" dirty="0">
              <a:solidFill>
                <a:schemeClr val="tx2">
                  <a:lumMod val="75000"/>
                </a:schemeClr>
              </a:solidFill>
            </a:endParaRPr>
          </a:p>
          <a:p>
            <a:pPr marL="457200" indent="-457200">
              <a:buFont typeface="+mj-lt"/>
              <a:buAutoNum type="arabicPeriod"/>
            </a:pPr>
            <a:r>
              <a:rPr lang="en-US" sz="2400" b="1" dirty="0">
                <a:solidFill>
                  <a:schemeClr val="tx2">
                    <a:lumMod val="75000"/>
                  </a:schemeClr>
                </a:solidFill>
              </a:rPr>
              <a:t>Model data from </a:t>
            </a:r>
            <a:r>
              <a:rPr lang="en-US" sz="2400" b="1" dirty="0" err="1">
                <a:solidFill>
                  <a:schemeClr val="tx2">
                    <a:lumMod val="75000"/>
                  </a:schemeClr>
                </a:solidFill>
              </a:rPr>
              <a:t>Kamodo</a:t>
            </a:r>
            <a:endParaRPr lang="en-US" sz="2400" b="1" dirty="0">
              <a:solidFill>
                <a:schemeClr val="tx2">
                  <a:lumMod val="75000"/>
                </a:schemeClr>
              </a:solidFill>
            </a:endParaRPr>
          </a:p>
          <a:p>
            <a:pPr marL="457200" indent="-457200">
              <a:buFont typeface="+mj-lt"/>
              <a:buAutoNum type="arabicPeriod"/>
            </a:pPr>
            <a:endParaRPr lang="en-US" sz="2400" b="1" dirty="0">
              <a:solidFill>
                <a:schemeClr val="tx2">
                  <a:lumMod val="75000"/>
                </a:schemeClr>
              </a:solidFill>
            </a:endParaRPr>
          </a:p>
          <a:p>
            <a:pPr marL="457200" indent="-457200">
              <a:buFont typeface="+mj-lt"/>
              <a:buAutoNum type="arabicPeriod"/>
            </a:pPr>
            <a:endParaRPr lang="en-US" sz="2400" b="1" dirty="0">
              <a:solidFill>
                <a:schemeClr val="tx2">
                  <a:lumMod val="75000"/>
                </a:schemeClr>
              </a:solidFill>
            </a:endParaRPr>
          </a:p>
          <a:p>
            <a:pPr marL="457200" indent="-457200">
              <a:buFont typeface="+mj-lt"/>
              <a:buAutoNum type="arabicPeriod"/>
            </a:pPr>
            <a:endParaRPr lang="en-US" sz="2400" b="1" dirty="0">
              <a:solidFill>
                <a:schemeClr val="tx2">
                  <a:lumMod val="75000"/>
                </a:schemeClr>
              </a:solidFill>
            </a:endParaRPr>
          </a:p>
          <a:p>
            <a:pPr marL="457200" indent="-457200">
              <a:buFont typeface="+mj-lt"/>
              <a:buAutoNum type="arabicPeriod"/>
            </a:pPr>
            <a:endParaRPr lang="en-US" sz="2400" b="1" dirty="0">
              <a:solidFill>
                <a:schemeClr val="tx2">
                  <a:lumMod val="75000"/>
                </a:schemeClr>
              </a:solidFill>
            </a:endParaRPr>
          </a:p>
          <a:p>
            <a:pPr marL="457200" indent="-457200">
              <a:buFont typeface="+mj-lt"/>
              <a:buAutoNum type="arabicPeriod"/>
            </a:pPr>
            <a:endParaRPr lang="en-US" sz="2400" b="1" dirty="0">
              <a:solidFill>
                <a:schemeClr val="tx2">
                  <a:lumMod val="75000"/>
                </a:schemeClr>
              </a:solidFill>
            </a:endParaRPr>
          </a:p>
          <a:p>
            <a:pPr marL="457200" indent="-457200">
              <a:buFont typeface="+mj-lt"/>
              <a:buAutoNum type="arabicPeriod"/>
            </a:pPr>
            <a:endParaRPr lang="en-US" sz="2400" b="1" dirty="0">
              <a:solidFill>
                <a:schemeClr val="tx2">
                  <a:lumMod val="75000"/>
                </a:schemeClr>
              </a:solidFill>
            </a:endParaRPr>
          </a:p>
        </p:txBody>
      </p:sp>
    </p:spTree>
    <p:extLst>
      <p:ext uri="{BB962C8B-B14F-4D97-AF65-F5344CB8AC3E}">
        <p14:creationId xmlns:p14="http://schemas.microsoft.com/office/powerpoint/2010/main" val="298030604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B4F27631-E934-D468-121B-56AC295D5070}"/>
              </a:ext>
            </a:extLst>
          </p:cNvPr>
          <p:cNvSpPr/>
          <p:nvPr/>
        </p:nvSpPr>
        <p:spPr>
          <a:xfrm>
            <a:off x="512870" y="1955571"/>
            <a:ext cx="3644664" cy="3224920"/>
          </a:xfrm>
          <a:prstGeom prst="rect">
            <a:avLst/>
          </a:prstGeom>
          <a:solidFill>
            <a:schemeClr val="accent2">
              <a:lumMod val="60000"/>
              <a:lumOff val="4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p>
            <a:pPr algn="ctr"/>
            <a:endParaRPr lang="en-US" sz="2000" dirty="0" err="1"/>
          </a:p>
        </p:txBody>
      </p:sp>
      <p:sp>
        <p:nvSpPr>
          <p:cNvPr id="2" name="Title 1">
            <a:extLst>
              <a:ext uri="{FF2B5EF4-FFF2-40B4-BE49-F238E27FC236}">
                <a16:creationId xmlns:a16="http://schemas.microsoft.com/office/drawing/2014/main" id="{A9154C79-F5AB-4A16-7077-64DBF1E255C1}"/>
              </a:ext>
            </a:extLst>
          </p:cNvPr>
          <p:cNvSpPr>
            <a:spLocks noGrp="1"/>
          </p:cNvSpPr>
          <p:nvPr>
            <p:ph type="title"/>
          </p:nvPr>
        </p:nvSpPr>
        <p:spPr>
          <a:xfrm>
            <a:off x="457200" y="172442"/>
            <a:ext cx="11277600" cy="762000"/>
          </a:xfrm>
        </p:spPr>
        <p:txBody>
          <a:bodyPr/>
          <a:lstStyle/>
          <a:p>
            <a:r>
              <a:rPr lang="en-US" dirty="0"/>
              <a:t>What is HAPI?</a:t>
            </a:r>
          </a:p>
        </p:txBody>
      </p:sp>
      <p:sp>
        <p:nvSpPr>
          <p:cNvPr id="6" name="Slide Number Placeholder 5">
            <a:extLst>
              <a:ext uri="{FF2B5EF4-FFF2-40B4-BE49-F238E27FC236}">
                <a16:creationId xmlns:a16="http://schemas.microsoft.com/office/drawing/2014/main" id="{62868DEF-1FA1-CD0D-2683-E0C0591143A5}"/>
              </a:ext>
            </a:extLst>
          </p:cNvPr>
          <p:cNvSpPr>
            <a:spLocks noGrp="1"/>
          </p:cNvSpPr>
          <p:nvPr>
            <p:ph type="sldNum" sz="quarter" idx="16"/>
          </p:nvPr>
        </p:nvSpPr>
        <p:spPr/>
        <p:txBody>
          <a:bodyPr/>
          <a:lstStyle/>
          <a:p>
            <a:fld id="{4EBCDCBD-78E1-0D41-A999-31B5EBF8E02C}" type="slidenum">
              <a:rPr lang="en-US" smtClean="0"/>
              <a:pPr/>
              <a:t>3</a:t>
            </a:fld>
            <a:endParaRPr lang="en-US" dirty="0"/>
          </a:p>
        </p:txBody>
      </p:sp>
      <p:sp>
        <p:nvSpPr>
          <p:cNvPr id="14" name="Can 13">
            <a:extLst>
              <a:ext uri="{FF2B5EF4-FFF2-40B4-BE49-F238E27FC236}">
                <a16:creationId xmlns:a16="http://schemas.microsoft.com/office/drawing/2014/main" id="{796D08F9-A796-97AF-F45B-501C2C74C03A}"/>
              </a:ext>
            </a:extLst>
          </p:cNvPr>
          <p:cNvSpPr/>
          <p:nvPr/>
        </p:nvSpPr>
        <p:spPr>
          <a:xfrm>
            <a:off x="692975" y="3214688"/>
            <a:ext cx="745435" cy="1160334"/>
          </a:xfrm>
          <a:prstGeom prst="can">
            <a:avLst/>
          </a:prstGeom>
          <a:solidFill>
            <a:schemeClr val="bg1">
              <a:lumMod val="5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p>
            <a:pPr algn="ctr"/>
            <a:r>
              <a:rPr lang="en-US" sz="2000" dirty="0"/>
              <a:t>data</a:t>
            </a:r>
          </a:p>
        </p:txBody>
      </p:sp>
      <p:sp>
        <p:nvSpPr>
          <p:cNvPr id="17" name="Rounded Rectangle 16">
            <a:extLst>
              <a:ext uri="{FF2B5EF4-FFF2-40B4-BE49-F238E27FC236}">
                <a16:creationId xmlns:a16="http://schemas.microsoft.com/office/drawing/2014/main" id="{8503F734-A20C-97FD-2384-F12C1217F58A}"/>
              </a:ext>
            </a:extLst>
          </p:cNvPr>
          <p:cNvSpPr/>
          <p:nvPr/>
        </p:nvSpPr>
        <p:spPr>
          <a:xfrm>
            <a:off x="1909689" y="2677883"/>
            <a:ext cx="939681" cy="2233943"/>
          </a:xfrm>
          <a:prstGeom prst="roundRect">
            <a:avLst/>
          </a:prstGeom>
          <a:solidFill>
            <a:schemeClr val="accent5">
              <a:lumMod val="40000"/>
              <a:lumOff val="6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45720" rIns="0" bIns="45720" numCol="1" spcCol="0" rtlCol="0" fromWordArt="0" anchor="ctr" anchorCtr="0" forceAA="0" compatLnSpc="1">
            <a:prstTxWarp prst="textNoShape">
              <a:avLst/>
            </a:prstTxWarp>
            <a:normAutofit/>
          </a:bodyPr>
          <a:lstStyle/>
          <a:p>
            <a:pPr algn="ctr"/>
            <a:r>
              <a:rPr lang="en-US" sz="1600" dirty="0">
                <a:solidFill>
                  <a:schemeClr val="tx1"/>
                </a:solidFill>
              </a:rPr>
              <a:t>server code for reading data from</a:t>
            </a:r>
          </a:p>
          <a:p>
            <a:pPr algn="ctr"/>
            <a:r>
              <a:rPr lang="en-US" sz="1600" dirty="0">
                <a:solidFill>
                  <a:schemeClr val="tx1"/>
                </a:solidFill>
              </a:rPr>
              <a:t>disk</a:t>
            </a:r>
          </a:p>
        </p:txBody>
      </p:sp>
      <p:sp>
        <p:nvSpPr>
          <p:cNvPr id="18" name="Content Placeholder 2">
            <a:extLst>
              <a:ext uri="{FF2B5EF4-FFF2-40B4-BE49-F238E27FC236}">
                <a16:creationId xmlns:a16="http://schemas.microsoft.com/office/drawing/2014/main" id="{040A0959-92E8-6E62-AC2D-582381301D21}"/>
              </a:ext>
            </a:extLst>
          </p:cNvPr>
          <p:cNvSpPr>
            <a:spLocks noGrp="1"/>
          </p:cNvSpPr>
          <p:nvPr>
            <p:ph sz="quarter" idx="13"/>
          </p:nvPr>
        </p:nvSpPr>
        <p:spPr>
          <a:xfrm>
            <a:off x="4405091" y="322076"/>
            <a:ext cx="7329709" cy="1055470"/>
          </a:xfrm>
        </p:spPr>
        <p:txBody>
          <a:bodyPr>
            <a:normAutofit/>
          </a:bodyPr>
          <a:lstStyle/>
          <a:p>
            <a:pPr marL="0" indent="0">
              <a:buNone/>
            </a:pPr>
            <a:r>
              <a:rPr lang="en-US" sz="1800" dirty="0"/>
              <a:t>HAPI = Heliophysics Application Programmer’s Interface</a:t>
            </a:r>
          </a:p>
        </p:txBody>
      </p:sp>
      <p:cxnSp>
        <p:nvCxnSpPr>
          <p:cNvPr id="20" name="Straight Arrow Connector 19">
            <a:extLst>
              <a:ext uri="{FF2B5EF4-FFF2-40B4-BE49-F238E27FC236}">
                <a16:creationId xmlns:a16="http://schemas.microsoft.com/office/drawing/2014/main" id="{DB0DBDAE-28AD-7D47-6E79-C9194CF99590}"/>
              </a:ext>
            </a:extLst>
          </p:cNvPr>
          <p:cNvCxnSpPr>
            <a:cxnSpLocks/>
          </p:cNvCxnSpPr>
          <p:nvPr/>
        </p:nvCxnSpPr>
        <p:spPr>
          <a:xfrm>
            <a:off x="1396116" y="3835108"/>
            <a:ext cx="563561" cy="0"/>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BA5EBB31-1950-C2B2-294F-43CA68FFECC0}"/>
              </a:ext>
            </a:extLst>
          </p:cNvPr>
          <p:cNvCxnSpPr>
            <a:cxnSpLocks/>
          </p:cNvCxnSpPr>
          <p:nvPr/>
        </p:nvCxnSpPr>
        <p:spPr>
          <a:xfrm>
            <a:off x="4157534" y="3835108"/>
            <a:ext cx="1987811" cy="0"/>
          </a:xfrm>
          <a:prstGeom prst="straightConnector1">
            <a:avLst/>
          </a:prstGeom>
          <a:ln w="38100">
            <a:solidFill>
              <a:schemeClr val="accent6">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2" name="Rounded Rectangle 21">
            <a:extLst>
              <a:ext uri="{FF2B5EF4-FFF2-40B4-BE49-F238E27FC236}">
                <a16:creationId xmlns:a16="http://schemas.microsoft.com/office/drawing/2014/main" id="{F7EA93A8-246B-126C-A92B-CA0B53C2D8EC}"/>
              </a:ext>
            </a:extLst>
          </p:cNvPr>
          <p:cNvSpPr/>
          <p:nvPr/>
        </p:nvSpPr>
        <p:spPr>
          <a:xfrm>
            <a:off x="3052383" y="2677883"/>
            <a:ext cx="851026" cy="1566492"/>
          </a:xfrm>
          <a:prstGeom prst="roundRect">
            <a:avLst/>
          </a:prstGeom>
          <a:solidFill>
            <a:schemeClr val="accent6">
              <a:lumMod val="60000"/>
              <a:lumOff val="4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45720" rIns="0" bIns="45720" numCol="1" spcCol="0" rtlCol="0" fromWordArt="0" anchor="ctr" anchorCtr="0" forceAA="0" compatLnSpc="1">
            <a:prstTxWarp prst="textNoShape">
              <a:avLst/>
            </a:prstTxWarp>
            <a:normAutofit/>
          </a:bodyPr>
          <a:lstStyle/>
          <a:p>
            <a:pPr algn="ctr"/>
            <a:r>
              <a:rPr lang="en-US" dirty="0">
                <a:solidFill>
                  <a:schemeClr val="tx1"/>
                </a:solidFill>
              </a:rPr>
              <a:t>API</a:t>
            </a:r>
          </a:p>
          <a:p>
            <a:pPr algn="ctr"/>
            <a:r>
              <a:rPr lang="en-US" dirty="0">
                <a:solidFill>
                  <a:schemeClr val="tx1"/>
                </a:solidFill>
              </a:rPr>
              <a:t>for data access</a:t>
            </a:r>
          </a:p>
        </p:txBody>
      </p:sp>
      <p:sp>
        <p:nvSpPr>
          <p:cNvPr id="23" name="TextBox 22">
            <a:extLst>
              <a:ext uri="{FF2B5EF4-FFF2-40B4-BE49-F238E27FC236}">
                <a16:creationId xmlns:a16="http://schemas.microsoft.com/office/drawing/2014/main" id="{B994042A-83BC-528C-65DE-ADA85BB197D2}"/>
              </a:ext>
            </a:extLst>
          </p:cNvPr>
          <p:cNvSpPr txBox="1"/>
          <p:nvPr/>
        </p:nvSpPr>
        <p:spPr>
          <a:xfrm>
            <a:off x="1845054" y="2037707"/>
            <a:ext cx="939681" cy="400110"/>
          </a:xfrm>
          <a:prstGeom prst="rect">
            <a:avLst/>
          </a:prstGeom>
          <a:noFill/>
          <a:ln w="19050">
            <a:noFill/>
          </a:ln>
        </p:spPr>
        <p:txBody>
          <a:bodyPr wrap="none" rtlCol="0">
            <a:spAutoFit/>
          </a:bodyPr>
          <a:lstStyle/>
          <a:p>
            <a:r>
              <a:rPr lang="en-US" sz="2000" dirty="0">
                <a:solidFill>
                  <a:schemeClr val="tx2">
                    <a:lumMod val="75000"/>
                  </a:schemeClr>
                </a:solidFill>
              </a:rPr>
              <a:t>Server</a:t>
            </a:r>
          </a:p>
        </p:txBody>
      </p:sp>
      <p:sp>
        <p:nvSpPr>
          <p:cNvPr id="24" name="Rectangle 23">
            <a:extLst>
              <a:ext uri="{FF2B5EF4-FFF2-40B4-BE49-F238E27FC236}">
                <a16:creationId xmlns:a16="http://schemas.microsoft.com/office/drawing/2014/main" id="{1D7C9EE4-FC87-4689-BE88-AEAA500EE04D}"/>
              </a:ext>
            </a:extLst>
          </p:cNvPr>
          <p:cNvSpPr/>
          <p:nvPr/>
        </p:nvSpPr>
        <p:spPr>
          <a:xfrm>
            <a:off x="6637647" y="1955571"/>
            <a:ext cx="4861378" cy="3224920"/>
          </a:xfrm>
          <a:prstGeom prst="rect">
            <a:avLst/>
          </a:prstGeom>
          <a:solidFill>
            <a:schemeClr val="accent2">
              <a:lumMod val="60000"/>
              <a:lumOff val="4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p>
            <a:pPr algn="ctr"/>
            <a:endParaRPr lang="en-US" sz="2000" dirty="0" err="1"/>
          </a:p>
        </p:txBody>
      </p:sp>
      <p:sp>
        <p:nvSpPr>
          <p:cNvPr id="25" name="TextBox 24">
            <a:extLst>
              <a:ext uri="{FF2B5EF4-FFF2-40B4-BE49-F238E27FC236}">
                <a16:creationId xmlns:a16="http://schemas.microsoft.com/office/drawing/2014/main" id="{674951CE-F013-E302-8B72-6BA9B010E330}"/>
              </a:ext>
            </a:extLst>
          </p:cNvPr>
          <p:cNvSpPr txBox="1"/>
          <p:nvPr/>
        </p:nvSpPr>
        <p:spPr>
          <a:xfrm>
            <a:off x="7969831" y="2037707"/>
            <a:ext cx="841897" cy="400110"/>
          </a:xfrm>
          <a:prstGeom prst="rect">
            <a:avLst/>
          </a:prstGeom>
          <a:noFill/>
          <a:ln w="19050">
            <a:noFill/>
          </a:ln>
        </p:spPr>
        <p:txBody>
          <a:bodyPr wrap="none" rtlCol="0">
            <a:spAutoFit/>
          </a:bodyPr>
          <a:lstStyle/>
          <a:p>
            <a:r>
              <a:rPr lang="en-US" sz="2000" dirty="0">
                <a:solidFill>
                  <a:schemeClr val="tx2">
                    <a:lumMod val="75000"/>
                  </a:schemeClr>
                </a:solidFill>
              </a:rPr>
              <a:t>Client</a:t>
            </a:r>
          </a:p>
        </p:txBody>
      </p:sp>
      <p:sp>
        <p:nvSpPr>
          <p:cNvPr id="26" name="Rounded Rectangle 25">
            <a:extLst>
              <a:ext uri="{FF2B5EF4-FFF2-40B4-BE49-F238E27FC236}">
                <a16:creationId xmlns:a16="http://schemas.microsoft.com/office/drawing/2014/main" id="{90020569-91B5-23AF-3CF7-66ECBB2E5206}"/>
              </a:ext>
            </a:extLst>
          </p:cNvPr>
          <p:cNvSpPr/>
          <p:nvPr/>
        </p:nvSpPr>
        <p:spPr>
          <a:xfrm>
            <a:off x="6724432" y="2564104"/>
            <a:ext cx="851025" cy="1680272"/>
          </a:xfrm>
          <a:prstGeom prst="roundRect">
            <a:avLst/>
          </a:prstGeom>
          <a:solidFill>
            <a:schemeClr val="accent5">
              <a:lumMod val="40000"/>
              <a:lumOff val="6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45720" rIns="0" bIns="45720" numCol="1" spcCol="0" rtlCol="0" fromWordArt="0" anchor="ctr" anchorCtr="0" forceAA="0" compatLnSpc="1">
            <a:prstTxWarp prst="textNoShape">
              <a:avLst/>
            </a:prstTxWarp>
            <a:normAutofit/>
          </a:bodyPr>
          <a:lstStyle/>
          <a:p>
            <a:pPr algn="ctr"/>
            <a:r>
              <a:rPr lang="en-US" sz="1600" dirty="0">
                <a:solidFill>
                  <a:schemeClr val="tx1"/>
                </a:solidFill>
              </a:rPr>
              <a:t>client code for reading data from server</a:t>
            </a:r>
          </a:p>
        </p:txBody>
      </p:sp>
      <p:sp>
        <p:nvSpPr>
          <p:cNvPr id="27" name="Rounded Rectangle 26">
            <a:extLst>
              <a:ext uri="{FF2B5EF4-FFF2-40B4-BE49-F238E27FC236}">
                <a16:creationId xmlns:a16="http://schemas.microsoft.com/office/drawing/2014/main" id="{7E341745-90CB-3247-A005-C76925948E50}"/>
              </a:ext>
            </a:extLst>
          </p:cNvPr>
          <p:cNvSpPr/>
          <p:nvPr/>
        </p:nvSpPr>
        <p:spPr>
          <a:xfrm>
            <a:off x="7771916" y="2566978"/>
            <a:ext cx="851025" cy="2233943"/>
          </a:xfrm>
          <a:prstGeom prst="roundRect">
            <a:avLst/>
          </a:prstGeom>
          <a:solidFill>
            <a:schemeClr val="accent5">
              <a:lumMod val="40000"/>
              <a:lumOff val="6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45720" rIns="0" bIns="45720" numCol="1" spcCol="0" rtlCol="0" fromWordArt="0" anchor="ctr" anchorCtr="0" forceAA="0" compatLnSpc="1">
            <a:prstTxWarp prst="textNoShape">
              <a:avLst/>
            </a:prstTxWarp>
            <a:normAutofit/>
          </a:bodyPr>
          <a:lstStyle/>
          <a:p>
            <a:pPr algn="ctr"/>
            <a:r>
              <a:rPr lang="en-US" sz="1600" dirty="0">
                <a:solidFill>
                  <a:schemeClr val="tx1"/>
                </a:solidFill>
              </a:rPr>
              <a:t>analysis program using reader library for data access</a:t>
            </a:r>
          </a:p>
        </p:txBody>
      </p:sp>
      <p:pic>
        <p:nvPicPr>
          <p:cNvPr id="28" name="Picture 27">
            <a:extLst>
              <a:ext uri="{FF2B5EF4-FFF2-40B4-BE49-F238E27FC236}">
                <a16:creationId xmlns:a16="http://schemas.microsoft.com/office/drawing/2014/main" id="{D3C4E627-0C5F-2638-630E-449D1710B3F3}"/>
              </a:ext>
            </a:extLst>
          </p:cNvPr>
          <p:cNvPicPr>
            <a:picLocks noChangeAspect="1"/>
          </p:cNvPicPr>
          <p:nvPr/>
        </p:nvPicPr>
        <p:blipFill>
          <a:blip r:embed="rId2"/>
          <a:stretch>
            <a:fillRect/>
          </a:stretch>
        </p:blipFill>
        <p:spPr>
          <a:xfrm>
            <a:off x="9313509" y="2548484"/>
            <a:ext cx="1937604" cy="1914808"/>
          </a:xfrm>
          <a:prstGeom prst="rect">
            <a:avLst/>
          </a:prstGeom>
        </p:spPr>
      </p:pic>
      <p:cxnSp>
        <p:nvCxnSpPr>
          <p:cNvPr id="30" name="Straight Arrow Connector 29">
            <a:extLst>
              <a:ext uri="{FF2B5EF4-FFF2-40B4-BE49-F238E27FC236}">
                <a16:creationId xmlns:a16="http://schemas.microsoft.com/office/drawing/2014/main" id="{533B4D4C-0179-52D5-DBAD-21B5E1D6576C}"/>
              </a:ext>
            </a:extLst>
          </p:cNvPr>
          <p:cNvCxnSpPr>
            <a:cxnSpLocks/>
          </p:cNvCxnSpPr>
          <p:nvPr/>
        </p:nvCxnSpPr>
        <p:spPr>
          <a:xfrm flipH="1">
            <a:off x="4157534" y="3036894"/>
            <a:ext cx="1987811" cy="0"/>
          </a:xfrm>
          <a:prstGeom prst="straightConnector1">
            <a:avLst/>
          </a:prstGeom>
          <a:ln w="38100">
            <a:solidFill>
              <a:schemeClr val="accent6">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A241EB10-BDB9-3CCA-DBE0-FC008C5DB511}"/>
              </a:ext>
            </a:extLst>
          </p:cNvPr>
          <p:cNvSpPr txBox="1"/>
          <p:nvPr/>
        </p:nvSpPr>
        <p:spPr>
          <a:xfrm>
            <a:off x="9539934" y="4493237"/>
            <a:ext cx="1563120" cy="338554"/>
          </a:xfrm>
          <a:prstGeom prst="rect">
            <a:avLst/>
          </a:prstGeom>
          <a:noFill/>
          <a:ln w="19050">
            <a:noFill/>
          </a:ln>
        </p:spPr>
        <p:txBody>
          <a:bodyPr wrap="none" rtlCol="0">
            <a:spAutoFit/>
          </a:bodyPr>
          <a:lstStyle/>
          <a:p>
            <a:r>
              <a:rPr lang="en-US" sz="1600" dirty="0">
                <a:solidFill>
                  <a:schemeClr val="tx2">
                    <a:lumMod val="75000"/>
                  </a:schemeClr>
                </a:solidFill>
              </a:rPr>
              <a:t>Plots / Analysis</a:t>
            </a:r>
          </a:p>
        </p:txBody>
      </p:sp>
      <p:sp>
        <p:nvSpPr>
          <p:cNvPr id="32" name="TextBox 31">
            <a:extLst>
              <a:ext uri="{FF2B5EF4-FFF2-40B4-BE49-F238E27FC236}">
                <a16:creationId xmlns:a16="http://schemas.microsoft.com/office/drawing/2014/main" id="{3DBEF4D1-15EE-F05F-8DFA-20F01F2FDB10}"/>
              </a:ext>
            </a:extLst>
          </p:cNvPr>
          <p:cNvSpPr txBox="1"/>
          <p:nvPr/>
        </p:nvSpPr>
        <p:spPr>
          <a:xfrm>
            <a:off x="4196690" y="2636784"/>
            <a:ext cx="1939955" cy="338554"/>
          </a:xfrm>
          <a:prstGeom prst="rect">
            <a:avLst/>
          </a:prstGeom>
          <a:noFill/>
          <a:ln w="19050">
            <a:noFill/>
          </a:ln>
        </p:spPr>
        <p:txBody>
          <a:bodyPr wrap="none" rtlCol="0">
            <a:spAutoFit/>
          </a:bodyPr>
          <a:lstStyle/>
          <a:p>
            <a:r>
              <a:rPr lang="en-US" sz="1600" b="1" dirty="0">
                <a:solidFill>
                  <a:schemeClr val="tx2">
                    <a:lumMod val="75000"/>
                  </a:schemeClr>
                </a:solidFill>
              </a:rPr>
              <a:t>Request structure</a:t>
            </a:r>
          </a:p>
        </p:txBody>
      </p:sp>
      <p:sp>
        <p:nvSpPr>
          <p:cNvPr id="33" name="TextBox 32">
            <a:extLst>
              <a:ext uri="{FF2B5EF4-FFF2-40B4-BE49-F238E27FC236}">
                <a16:creationId xmlns:a16="http://schemas.microsoft.com/office/drawing/2014/main" id="{F66FD29F-52C5-8B01-82FE-D27134D42BBC}"/>
              </a:ext>
            </a:extLst>
          </p:cNvPr>
          <p:cNvSpPr txBox="1"/>
          <p:nvPr/>
        </p:nvSpPr>
        <p:spPr>
          <a:xfrm>
            <a:off x="4251182" y="3834662"/>
            <a:ext cx="1972015" cy="338554"/>
          </a:xfrm>
          <a:prstGeom prst="rect">
            <a:avLst/>
          </a:prstGeom>
          <a:noFill/>
          <a:ln w="19050">
            <a:noFill/>
          </a:ln>
        </p:spPr>
        <p:txBody>
          <a:bodyPr wrap="none" rtlCol="0">
            <a:spAutoFit/>
          </a:bodyPr>
          <a:lstStyle/>
          <a:p>
            <a:r>
              <a:rPr lang="en-US" sz="1600" b="1" dirty="0">
                <a:solidFill>
                  <a:schemeClr val="tx2">
                    <a:lumMod val="75000"/>
                  </a:schemeClr>
                </a:solidFill>
              </a:rPr>
              <a:t>Defined Response</a:t>
            </a:r>
          </a:p>
        </p:txBody>
      </p:sp>
      <p:cxnSp>
        <p:nvCxnSpPr>
          <p:cNvPr id="34" name="Straight Arrow Connector 33">
            <a:extLst>
              <a:ext uri="{FF2B5EF4-FFF2-40B4-BE49-F238E27FC236}">
                <a16:creationId xmlns:a16="http://schemas.microsoft.com/office/drawing/2014/main" id="{C66CEA74-6235-BE12-432B-D1A71856FD79}"/>
              </a:ext>
            </a:extLst>
          </p:cNvPr>
          <p:cNvCxnSpPr>
            <a:cxnSpLocks/>
          </p:cNvCxnSpPr>
          <p:nvPr/>
        </p:nvCxnSpPr>
        <p:spPr>
          <a:xfrm>
            <a:off x="8695365" y="3208916"/>
            <a:ext cx="563561" cy="0"/>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3" name="Date Placeholder 2">
            <a:extLst>
              <a:ext uri="{FF2B5EF4-FFF2-40B4-BE49-F238E27FC236}">
                <a16:creationId xmlns:a16="http://schemas.microsoft.com/office/drawing/2014/main" id="{507E4057-21AC-1120-B5CA-97FEBCB2BB9E}"/>
              </a:ext>
            </a:extLst>
          </p:cNvPr>
          <p:cNvSpPr>
            <a:spLocks noGrp="1"/>
          </p:cNvSpPr>
          <p:nvPr>
            <p:ph type="dt" sz="half" idx="14"/>
          </p:nvPr>
        </p:nvSpPr>
        <p:spPr/>
        <p:txBody>
          <a:bodyPr/>
          <a:lstStyle/>
          <a:p>
            <a:r>
              <a:rPr lang="en-US"/>
              <a:t>Oct 12-13, 2023</a:t>
            </a:r>
            <a:endParaRPr lang="en-US" dirty="0"/>
          </a:p>
        </p:txBody>
      </p:sp>
      <p:sp>
        <p:nvSpPr>
          <p:cNvPr id="7" name="Footer Placeholder 6">
            <a:extLst>
              <a:ext uri="{FF2B5EF4-FFF2-40B4-BE49-F238E27FC236}">
                <a16:creationId xmlns:a16="http://schemas.microsoft.com/office/drawing/2014/main" id="{58E0A0B8-4824-8A2B-DBFD-15D1B0EFECE6}"/>
              </a:ext>
            </a:extLst>
          </p:cNvPr>
          <p:cNvSpPr>
            <a:spLocks noGrp="1"/>
          </p:cNvSpPr>
          <p:nvPr>
            <p:ph type="ftr" sz="quarter" idx="15"/>
          </p:nvPr>
        </p:nvSpPr>
        <p:spPr/>
        <p:txBody>
          <a:bodyPr/>
          <a:lstStyle/>
          <a:p>
            <a:r>
              <a:rPr lang="en-US"/>
              <a:t>How HAPI Relates to Access and Discoverability</a:t>
            </a:r>
            <a:endParaRPr lang="en-US" dirty="0"/>
          </a:p>
        </p:txBody>
      </p:sp>
    </p:spTree>
    <p:extLst>
      <p:ext uri="{BB962C8B-B14F-4D97-AF65-F5344CB8AC3E}">
        <p14:creationId xmlns:p14="http://schemas.microsoft.com/office/powerpoint/2010/main" val="316049610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243F566-18C6-98E7-3682-2BDE8CA51ABA}"/>
              </a:ext>
            </a:extLst>
          </p:cNvPr>
          <p:cNvSpPr>
            <a:spLocks noGrp="1"/>
          </p:cNvSpPr>
          <p:nvPr>
            <p:ph type="dt" sz="half" idx="10"/>
          </p:nvPr>
        </p:nvSpPr>
        <p:spPr/>
        <p:txBody>
          <a:bodyPr/>
          <a:lstStyle/>
          <a:p>
            <a:r>
              <a:rPr lang="en-US"/>
              <a:t>IHDWG Listening Session, 2023-07-28</a:t>
            </a:r>
            <a:endParaRPr lang="en-US" dirty="0"/>
          </a:p>
        </p:txBody>
      </p:sp>
      <p:sp>
        <p:nvSpPr>
          <p:cNvPr id="3" name="Footer Placeholder 2">
            <a:extLst>
              <a:ext uri="{FF2B5EF4-FFF2-40B4-BE49-F238E27FC236}">
                <a16:creationId xmlns:a16="http://schemas.microsoft.com/office/drawing/2014/main" id="{0E2DBEB7-36A7-6BB8-3444-5ADAE41CEA20}"/>
              </a:ext>
            </a:extLst>
          </p:cNvPr>
          <p:cNvSpPr>
            <a:spLocks noGrp="1"/>
          </p:cNvSpPr>
          <p:nvPr>
            <p:ph type="ftr" sz="quarter" idx="11"/>
          </p:nvPr>
        </p:nvSpPr>
        <p:spPr/>
        <p:txBody>
          <a:bodyPr/>
          <a:lstStyle/>
          <a:p>
            <a:r>
              <a:rPr lang="en-US"/>
              <a:t>HAPI and Interoperable Data Access</a:t>
            </a:r>
            <a:endParaRPr lang="en-US" dirty="0"/>
          </a:p>
        </p:txBody>
      </p:sp>
      <p:sp>
        <p:nvSpPr>
          <p:cNvPr id="4" name="Slide Number Placeholder 3">
            <a:extLst>
              <a:ext uri="{FF2B5EF4-FFF2-40B4-BE49-F238E27FC236}">
                <a16:creationId xmlns:a16="http://schemas.microsoft.com/office/drawing/2014/main" id="{EDD52638-F3CD-60FD-B488-7155886E09D9}"/>
              </a:ext>
            </a:extLst>
          </p:cNvPr>
          <p:cNvSpPr>
            <a:spLocks noGrp="1"/>
          </p:cNvSpPr>
          <p:nvPr>
            <p:ph type="sldNum" sz="quarter" idx="12"/>
          </p:nvPr>
        </p:nvSpPr>
        <p:spPr/>
        <p:txBody>
          <a:bodyPr/>
          <a:lstStyle/>
          <a:p>
            <a:fld id="{4EBCDCBD-78E1-0D41-A999-31B5EBF8E02C}" type="slidenum">
              <a:rPr lang="en-US" smtClean="0"/>
              <a:pPr/>
              <a:t>30</a:t>
            </a:fld>
            <a:endParaRPr lang="en-US" dirty="0"/>
          </a:p>
        </p:txBody>
      </p:sp>
      <p:pic>
        <p:nvPicPr>
          <p:cNvPr id="5" name="Picture 4">
            <a:extLst>
              <a:ext uri="{FF2B5EF4-FFF2-40B4-BE49-F238E27FC236}">
                <a16:creationId xmlns:a16="http://schemas.microsoft.com/office/drawing/2014/main" id="{61A5FF88-F31D-34DD-9FDA-1A488F352957}"/>
              </a:ext>
            </a:extLst>
          </p:cNvPr>
          <p:cNvPicPr>
            <a:picLocks noChangeAspect="1"/>
          </p:cNvPicPr>
          <p:nvPr/>
        </p:nvPicPr>
        <p:blipFill>
          <a:blip r:embed="rId2"/>
          <a:stretch>
            <a:fillRect/>
          </a:stretch>
        </p:blipFill>
        <p:spPr>
          <a:xfrm>
            <a:off x="2341119" y="148283"/>
            <a:ext cx="9628465" cy="6092700"/>
          </a:xfrm>
          <a:prstGeom prst="rect">
            <a:avLst/>
          </a:prstGeom>
        </p:spPr>
      </p:pic>
      <p:sp>
        <p:nvSpPr>
          <p:cNvPr id="6" name="TextBox 5">
            <a:extLst>
              <a:ext uri="{FF2B5EF4-FFF2-40B4-BE49-F238E27FC236}">
                <a16:creationId xmlns:a16="http://schemas.microsoft.com/office/drawing/2014/main" id="{A75DA61A-86C8-D79A-0BAD-741846C7562F}"/>
              </a:ext>
            </a:extLst>
          </p:cNvPr>
          <p:cNvSpPr txBox="1"/>
          <p:nvPr/>
        </p:nvSpPr>
        <p:spPr>
          <a:xfrm>
            <a:off x="319412" y="518500"/>
            <a:ext cx="2021707" cy="4708981"/>
          </a:xfrm>
          <a:prstGeom prst="rect">
            <a:avLst/>
          </a:prstGeom>
          <a:noFill/>
          <a:ln w="19050">
            <a:noFill/>
          </a:ln>
        </p:spPr>
        <p:txBody>
          <a:bodyPr wrap="none" rtlCol="0">
            <a:spAutoFit/>
          </a:bodyPr>
          <a:lstStyle/>
          <a:p>
            <a:r>
              <a:rPr lang="en-US" sz="3200" b="1" dirty="0">
                <a:solidFill>
                  <a:schemeClr val="accent1"/>
                </a:solidFill>
              </a:rPr>
              <a:t>LASP</a:t>
            </a:r>
          </a:p>
          <a:p>
            <a:endParaRPr lang="en-US" sz="1200" b="1" dirty="0">
              <a:solidFill>
                <a:schemeClr val="accent1"/>
              </a:solidFill>
            </a:endParaRPr>
          </a:p>
          <a:p>
            <a:r>
              <a:rPr lang="en-US" sz="3200" b="1" dirty="0">
                <a:solidFill>
                  <a:schemeClr val="accent1"/>
                </a:solidFill>
              </a:rPr>
              <a:t>Space</a:t>
            </a:r>
          </a:p>
          <a:p>
            <a:r>
              <a:rPr lang="en-US" sz="3200" b="1" dirty="0">
                <a:solidFill>
                  <a:schemeClr val="accent1"/>
                </a:solidFill>
              </a:rPr>
              <a:t>Weather</a:t>
            </a:r>
          </a:p>
          <a:p>
            <a:r>
              <a:rPr lang="en-US" sz="3200" b="1" dirty="0">
                <a:solidFill>
                  <a:schemeClr val="accent1"/>
                </a:solidFill>
              </a:rPr>
              <a:t>Portal</a:t>
            </a:r>
          </a:p>
          <a:p>
            <a:endParaRPr lang="en-US" sz="2000" dirty="0">
              <a:solidFill>
                <a:schemeClr val="tx2">
                  <a:lumMod val="75000"/>
                </a:schemeClr>
              </a:solidFill>
            </a:endParaRPr>
          </a:p>
          <a:p>
            <a:endParaRPr lang="en-US" sz="2000" dirty="0">
              <a:solidFill>
                <a:schemeClr val="tx2">
                  <a:lumMod val="75000"/>
                </a:schemeClr>
              </a:solidFill>
            </a:endParaRPr>
          </a:p>
          <a:p>
            <a:r>
              <a:rPr lang="en-US" sz="2000" dirty="0">
                <a:solidFill>
                  <a:schemeClr val="tx2">
                    <a:lumMod val="75000"/>
                  </a:schemeClr>
                </a:solidFill>
              </a:rPr>
              <a:t>Easy to add any</a:t>
            </a:r>
          </a:p>
          <a:p>
            <a:r>
              <a:rPr lang="en-US" sz="2000" dirty="0">
                <a:solidFill>
                  <a:schemeClr val="tx2">
                    <a:lumMod val="75000"/>
                  </a:schemeClr>
                </a:solidFill>
              </a:rPr>
              <a:t>HAPI source.</a:t>
            </a:r>
          </a:p>
          <a:p>
            <a:endParaRPr lang="en-US" sz="2000" dirty="0">
              <a:solidFill>
                <a:schemeClr val="tx2">
                  <a:lumMod val="75000"/>
                </a:schemeClr>
              </a:solidFill>
            </a:endParaRPr>
          </a:p>
          <a:p>
            <a:r>
              <a:rPr lang="en-US" sz="2000" dirty="0">
                <a:solidFill>
                  <a:schemeClr val="tx2">
                    <a:lumMod val="75000"/>
                  </a:schemeClr>
                </a:solidFill>
              </a:rPr>
              <a:t>Made by people</a:t>
            </a:r>
          </a:p>
          <a:p>
            <a:r>
              <a:rPr lang="en-US" sz="2000" dirty="0">
                <a:solidFill>
                  <a:schemeClr val="tx2">
                    <a:lumMod val="75000"/>
                  </a:schemeClr>
                </a:solidFill>
              </a:rPr>
              <a:t>not on the HAPI</a:t>
            </a:r>
          </a:p>
          <a:p>
            <a:r>
              <a:rPr lang="en-US" sz="2000" dirty="0">
                <a:solidFill>
                  <a:schemeClr val="tx2">
                    <a:lumMod val="75000"/>
                  </a:schemeClr>
                </a:solidFill>
              </a:rPr>
              <a:t>team.</a:t>
            </a:r>
          </a:p>
        </p:txBody>
      </p:sp>
    </p:spTree>
    <p:extLst>
      <p:ext uri="{BB962C8B-B14F-4D97-AF65-F5344CB8AC3E}">
        <p14:creationId xmlns:p14="http://schemas.microsoft.com/office/powerpoint/2010/main" val="335292204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AAF121E-6BCE-C20E-D878-96D6E4C63F71}"/>
              </a:ext>
            </a:extLst>
          </p:cNvPr>
          <p:cNvSpPr>
            <a:spLocks noGrp="1"/>
          </p:cNvSpPr>
          <p:nvPr>
            <p:ph type="dt" sz="half" idx="10"/>
          </p:nvPr>
        </p:nvSpPr>
        <p:spPr/>
        <p:txBody>
          <a:bodyPr/>
          <a:lstStyle/>
          <a:p>
            <a:r>
              <a:rPr lang="en-US"/>
              <a:t>Oct 12-13, 2023</a:t>
            </a:r>
            <a:endParaRPr lang="en-US" dirty="0"/>
          </a:p>
        </p:txBody>
      </p:sp>
      <p:sp>
        <p:nvSpPr>
          <p:cNvPr id="3" name="Footer Placeholder 2">
            <a:extLst>
              <a:ext uri="{FF2B5EF4-FFF2-40B4-BE49-F238E27FC236}">
                <a16:creationId xmlns:a16="http://schemas.microsoft.com/office/drawing/2014/main" id="{698736B1-5730-BA42-3180-E822AC2F60C4}"/>
              </a:ext>
            </a:extLst>
          </p:cNvPr>
          <p:cNvSpPr>
            <a:spLocks noGrp="1"/>
          </p:cNvSpPr>
          <p:nvPr>
            <p:ph type="ftr" sz="quarter" idx="11"/>
          </p:nvPr>
        </p:nvSpPr>
        <p:spPr/>
        <p:txBody>
          <a:bodyPr/>
          <a:lstStyle/>
          <a:p>
            <a:r>
              <a:rPr lang="en-US"/>
              <a:t>How HAPI Relates to Access and Discoverability</a:t>
            </a:r>
            <a:endParaRPr lang="en-US" dirty="0"/>
          </a:p>
        </p:txBody>
      </p:sp>
      <p:sp>
        <p:nvSpPr>
          <p:cNvPr id="4" name="Slide Number Placeholder 3">
            <a:extLst>
              <a:ext uri="{FF2B5EF4-FFF2-40B4-BE49-F238E27FC236}">
                <a16:creationId xmlns:a16="http://schemas.microsoft.com/office/drawing/2014/main" id="{0D6D18B0-40E5-D119-920D-1CDDD328DC4F}"/>
              </a:ext>
            </a:extLst>
          </p:cNvPr>
          <p:cNvSpPr>
            <a:spLocks noGrp="1"/>
          </p:cNvSpPr>
          <p:nvPr>
            <p:ph type="sldNum" sz="quarter" idx="12"/>
          </p:nvPr>
        </p:nvSpPr>
        <p:spPr/>
        <p:txBody>
          <a:bodyPr/>
          <a:lstStyle/>
          <a:p>
            <a:fld id="{4EBCDCBD-78E1-0D41-A999-31B5EBF8E02C}" type="slidenum">
              <a:rPr lang="en-US" smtClean="0"/>
              <a:pPr/>
              <a:t>31</a:t>
            </a:fld>
            <a:endParaRPr lang="en-US" dirty="0"/>
          </a:p>
        </p:txBody>
      </p:sp>
      <p:pic>
        <p:nvPicPr>
          <p:cNvPr id="6" name="Picture 5">
            <a:extLst>
              <a:ext uri="{FF2B5EF4-FFF2-40B4-BE49-F238E27FC236}">
                <a16:creationId xmlns:a16="http://schemas.microsoft.com/office/drawing/2014/main" id="{EA360ED3-7530-4BDD-CF58-D4C0E3524DE7}"/>
              </a:ext>
            </a:extLst>
          </p:cNvPr>
          <p:cNvPicPr>
            <a:picLocks noChangeAspect="1"/>
          </p:cNvPicPr>
          <p:nvPr/>
        </p:nvPicPr>
        <p:blipFill>
          <a:blip r:embed="rId2"/>
          <a:stretch>
            <a:fillRect/>
          </a:stretch>
        </p:blipFill>
        <p:spPr>
          <a:xfrm>
            <a:off x="4161552" y="413870"/>
            <a:ext cx="7772400" cy="5690407"/>
          </a:xfrm>
          <a:prstGeom prst="rect">
            <a:avLst/>
          </a:prstGeom>
        </p:spPr>
      </p:pic>
      <p:sp>
        <p:nvSpPr>
          <p:cNvPr id="7" name="TextBox 6">
            <a:extLst>
              <a:ext uri="{FF2B5EF4-FFF2-40B4-BE49-F238E27FC236}">
                <a16:creationId xmlns:a16="http://schemas.microsoft.com/office/drawing/2014/main" id="{B5BF5BC5-FF64-9369-DD7C-6D47F535B648}"/>
              </a:ext>
            </a:extLst>
          </p:cNvPr>
          <p:cNvSpPr txBox="1"/>
          <p:nvPr/>
        </p:nvSpPr>
        <p:spPr>
          <a:xfrm>
            <a:off x="258048" y="513810"/>
            <a:ext cx="4057521" cy="2369880"/>
          </a:xfrm>
          <a:prstGeom prst="rect">
            <a:avLst/>
          </a:prstGeom>
          <a:noFill/>
          <a:ln w="19050">
            <a:noFill/>
          </a:ln>
        </p:spPr>
        <p:txBody>
          <a:bodyPr wrap="none" rtlCol="0">
            <a:spAutoFit/>
          </a:bodyPr>
          <a:lstStyle/>
          <a:p>
            <a:r>
              <a:rPr lang="en-US" sz="2800" b="1" dirty="0">
                <a:solidFill>
                  <a:schemeClr val="accent1"/>
                </a:solidFill>
              </a:rPr>
              <a:t>KNMI Timeline Viewer</a:t>
            </a:r>
          </a:p>
          <a:p>
            <a:endParaRPr lang="en-US" sz="2000" dirty="0">
              <a:solidFill>
                <a:schemeClr val="tx2">
                  <a:lumMod val="75000"/>
                </a:schemeClr>
              </a:solidFill>
            </a:endParaRPr>
          </a:p>
          <a:p>
            <a:r>
              <a:rPr lang="en-US" sz="2000" dirty="0">
                <a:solidFill>
                  <a:schemeClr val="tx2">
                    <a:lumMod val="75000"/>
                  </a:schemeClr>
                </a:solidFill>
              </a:rPr>
              <a:t>HAPI back end</a:t>
            </a:r>
          </a:p>
          <a:p>
            <a:endParaRPr lang="en-US" sz="2000" dirty="0">
              <a:solidFill>
                <a:schemeClr val="tx2">
                  <a:lumMod val="75000"/>
                </a:schemeClr>
              </a:solidFill>
            </a:endParaRPr>
          </a:p>
          <a:p>
            <a:r>
              <a:rPr lang="en-US" sz="2000" dirty="0">
                <a:solidFill>
                  <a:schemeClr val="tx2">
                    <a:lumMod val="75000"/>
                  </a:schemeClr>
                </a:solidFill>
              </a:rPr>
              <a:t>HAPI client as JavaScript</a:t>
            </a:r>
          </a:p>
          <a:p>
            <a:endParaRPr lang="en-US" sz="2000" dirty="0">
              <a:solidFill>
                <a:schemeClr val="tx2">
                  <a:lumMod val="75000"/>
                </a:schemeClr>
              </a:solidFill>
            </a:endParaRPr>
          </a:p>
          <a:p>
            <a:r>
              <a:rPr lang="en-US" sz="2000" dirty="0">
                <a:solidFill>
                  <a:schemeClr val="tx2">
                    <a:lumMod val="75000"/>
                  </a:schemeClr>
                </a:solidFill>
              </a:rPr>
              <a:t>Little involvement from HAPI team</a:t>
            </a:r>
          </a:p>
        </p:txBody>
      </p:sp>
      <p:sp>
        <p:nvSpPr>
          <p:cNvPr id="8" name="TextBox 7">
            <a:extLst>
              <a:ext uri="{FF2B5EF4-FFF2-40B4-BE49-F238E27FC236}">
                <a16:creationId xmlns:a16="http://schemas.microsoft.com/office/drawing/2014/main" id="{B11AB087-6EAD-5EAD-1B19-E47A2DFC1B8A}"/>
              </a:ext>
            </a:extLst>
          </p:cNvPr>
          <p:cNvSpPr txBox="1"/>
          <p:nvPr/>
        </p:nvSpPr>
        <p:spPr>
          <a:xfrm>
            <a:off x="473473" y="6104277"/>
            <a:ext cx="8105104" cy="400110"/>
          </a:xfrm>
          <a:prstGeom prst="rect">
            <a:avLst/>
          </a:prstGeom>
          <a:noFill/>
          <a:ln w="19050">
            <a:noFill/>
          </a:ln>
        </p:spPr>
        <p:txBody>
          <a:bodyPr wrap="none" rtlCol="0">
            <a:spAutoFit/>
          </a:bodyPr>
          <a:lstStyle/>
          <a:p>
            <a:r>
              <a:rPr lang="en-US" sz="2000" dirty="0">
                <a:solidFill>
                  <a:schemeClr val="tx2">
                    <a:lumMod val="75000"/>
                  </a:schemeClr>
                </a:solidFill>
              </a:rPr>
              <a:t>https://</a:t>
            </a:r>
            <a:r>
              <a:rPr lang="en-US" sz="2000" dirty="0" err="1">
                <a:solidFill>
                  <a:schemeClr val="tx2">
                    <a:lumMod val="75000"/>
                  </a:schemeClr>
                </a:solidFill>
              </a:rPr>
              <a:t>gitlab.com</a:t>
            </a:r>
            <a:r>
              <a:rPr lang="en-US" sz="2000" dirty="0">
                <a:solidFill>
                  <a:schemeClr val="tx2">
                    <a:lumMod val="75000"/>
                  </a:schemeClr>
                </a:solidFill>
              </a:rPr>
              <a:t>/KNMI-OSS/</a:t>
            </a:r>
            <a:r>
              <a:rPr lang="en-US" sz="2000" dirty="0" err="1">
                <a:solidFill>
                  <a:schemeClr val="tx2">
                    <a:lumMod val="75000"/>
                  </a:schemeClr>
                </a:solidFill>
              </a:rPr>
              <a:t>spaceweather</a:t>
            </a:r>
            <a:r>
              <a:rPr lang="en-US" sz="2000" dirty="0">
                <a:solidFill>
                  <a:schemeClr val="tx2">
                    <a:lumMod val="75000"/>
                  </a:schemeClr>
                </a:solidFill>
              </a:rPr>
              <a:t>/</a:t>
            </a:r>
            <a:r>
              <a:rPr lang="en-US" sz="2000" dirty="0" err="1">
                <a:solidFill>
                  <a:schemeClr val="tx2">
                    <a:lumMod val="75000"/>
                  </a:schemeClr>
                </a:solidFill>
              </a:rPr>
              <a:t>knmi</a:t>
            </a:r>
            <a:r>
              <a:rPr lang="en-US" sz="2000" dirty="0">
                <a:solidFill>
                  <a:schemeClr val="tx2">
                    <a:lumMod val="75000"/>
                  </a:schemeClr>
                </a:solidFill>
              </a:rPr>
              <a:t>-</a:t>
            </a:r>
            <a:r>
              <a:rPr lang="en-US" sz="2000" dirty="0" err="1">
                <a:solidFill>
                  <a:schemeClr val="tx2">
                    <a:lumMod val="75000"/>
                  </a:schemeClr>
                </a:solidFill>
              </a:rPr>
              <a:t>hapi</a:t>
            </a:r>
            <a:r>
              <a:rPr lang="en-US" sz="2000" dirty="0">
                <a:solidFill>
                  <a:schemeClr val="tx2">
                    <a:lumMod val="75000"/>
                  </a:schemeClr>
                </a:solidFill>
              </a:rPr>
              <a:t>-timeline-viewer</a:t>
            </a:r>
          </a:p>
        </p:txBody>
      </p:sp>
      <p:sp>
        <p:nvSpPr>
          <p:cNvPr id="9" name="TextBox 8">
            <a:extLst>
              <a:ext uri="{FF2B5EF4-FFF2-40B4-BE49-F238E27FC236}">
                <a16:creationId xmlns:a16="http://schemas.microsoft.com/office/drawing/2014/main" id="{E2041144-BFF5-5185-7359-6A0732DA10F4}"/>
              </a:ext>
            </a:extLst>
          </p:cNvPr>
          <p:cNvSpPr txBox="1"/>
          <p:nvPr/>
        </p:nvSpPr>
        <p:spPr>
          <a:xfrm>
            <a:off x="306949" y="5702381"/>
            <a:ext cx="2932213" cy="400110"/>
          </a:xfrm>
          <a:prstGeom prst="rect">
            <a:avLst/>
          </a:prstGeom>
          <a:noFill/>
          <a:ln w="19050">
            <a:noFill/>
          </a:ln>
        </p:spPr>
        <p:txBody>
          <a:bodyPr wrap="none" rtlCol="0">
            <a:spAutoFit/>
          </a:bodyPr>
          <a:lstStyle/>
          <a:p>
            <a:r>
              <a:rPr lang="en-US" sz="2000" b="1" dirty="0">
                <a:solidFill>
                  <a:srgbClr val="FF0000"/>
                </a:solidFill>
              </a:rPr>
              <a:t>Client is Open Source!</a:t>
            </a:r>
          </a:p>
        </p:txBody>
      </p:sp>
    </p:spTree>
    <p:extLst>
      <p:ext uri="{BB962C8B-B14F-4D97-AF65-F5344CB8AC3E}">
        <p14:creationId xmlns:p14="http://schemas.microsoft.com/office/powerpoint/2010/main" val="98919224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Outline</a:t>
            </a:r>
          </a:p>
        </p:txBody>
      </p:sp>
      <p:sp>
        <p:nvSpPr>
          <p:cNvPr id="3" name="Content Placeholder 2"/>
          <p:cNvSpPr>
            <a:spLocks noGrp="1"/>
          </p:cNvSpPr>
          <p:nvPr>
            <p:ph sz="quarter" idx="13"/>
          </p:nvPr>
        </p:nvSpPr>
        <p:spPr>
          <a:xfrm>
            <a:off x="952500" y="1181100"/>
            <a:ext cx="9772472" cy="5029200"/>
          </a:xfrm>
        </p:spPr>
        <p:txBody>
          <a:bodyPr>
            <a:normAutofit/>
          </a:bodyPr>
          <a:lstStyle/>
          <a:p>
            <a:pPr marL="0" indent="0">
              <a:buNone/>
            </a:pPr>
            <a:r>
              <a:rPr lang="en-US" b="1" dirty="0">
                <a:solidFill>
                  <a:schemeClr val="bg2">
                    <a:lumMod val="75000"/>
                  </a:schemeClr>
                </a:solidFill>
              </a:rPr>
              <a:t>Review of What is HAPI? </a:t>
            </a:r>
            <a:r>
              <a:rPr lang="en-US" sz="1600" i="1" dirty="0">
                <a:solidFill>
                  <a:schemeClr val="bg2">
                    <a:lumMod val="75000"/>
                  </a:schemeClr>
                </a:solidFill>
              </a:rPr>
              <a:t>(review, if needed</a:t>
            </a:r>
            <a:r>
              <a:rPr lang="en-US" sz="1600" i="1" dirty="0">
                <a:solidFill>
                  <a:schemeClr val="bg2">
                    <a:lumMod val="75000"/>
                  </a:schemeClr>
                </a:solidFill>
                <a:sym typeface="Wingdings" pitchFamily="2" charset="2"/>
              </a:rPr>
              <a:t>)</a:t>
            </a:r>
            <a:endParaRPr lang="en-US" sz="1600" i="1" dirty="0">
              <a:solidFill>
                <a:schemeClr val="bg2">
                  <a:lumMod val="75000"/>
                </a:schemeClr>
              </a:solidFill>
            </a:endParaRPr>
          </a:p>
          <a:p>
            <a:pPr lvl="1">
              <a:buFont typeface="Arial" panose="020B0604020202020204" pitchFamily="34" charset="0"/>
              <a:buChar char="•"/>
            </a:pPr>
            <a:r>
              <a:rPr lang="en-US" sz="1800" dirty="0">
                <a:solidFill>
                  <a:schemeClr val="bg2">
                    <a:lumMod val="75000"/>
                  </a:schemeClr>
                </a:solidFill>
              </a:rPr>
              <a:t>Different aspects of HAPI within a data system</a:t>
            </a:r>
          </a:p>
          <a:p>
            <a:pPr lvl="1">
              <a:buFont typeface="Arial" panose="020B0604020202020204" pitchFamily="34" charset="0"/>
              <a:buChar char="•"/>
            </a:pPr>
            <a:r>
              <a:rPr lang="en-US" sz="1800" dirty="0">
                <a:solidFill>
                  <a:schemeClr val="bg2">
                    <a:lumMod val="75000"/>
                  </a:schemeClr>
                </a:solidFill>
              </a:rPr>
              <a:t>HAPI reduces data wrangling</a:t>
            </a:r>
          </a:p>
          <a:p>
            <a:pPr lvl="1">
              <a:buFont typeface="Arial" panose="020B0604020202020204" pitchFamily="34" charset="0"/>
              <a:buChar char="•"/>
            </a:pPr>
            <a:r>
              <a:rPr lang="en-US" sz="1800" dirty="0">
                <a:solidFill>
                  <a:schemeClr val="bg2">
                    <a:lumMod val="75000"/>
                  </a:schemeClr>
                </a:solidFill>
              </a:rPr>
              <a:t>HAPI as “HTTP for data”</a:t>
            </a:r>
          </a:p>
          <a:p>
            <a:pPr marL="0" indent="0">
              <a:buNone/>
            </a:pPr>
            <a:endParaRPr lang="en-US" dirty="0"/>
          </a:p>
          <a:p>
            <a:pPr marL="0" indent="0">
              <a:buNone/>
            </a:pPr>
            <a:r>
              <a:rPr lang="en-US" b="1" dirty="0">
                <a:solidFill>
                  <a:schemeClr val="bg2">
                    <a:lumMod val="75000"/>
                  </a:schemeClr>
                </a:solidFill>
              </a:rPr>
              <a:t>Update on HAPI adoption</a:t>
            </a:r>
          </a:p>
          <a:p>
            <a:pPr marL="0" indent="0">
              <a:buNone/>
            </a:pPr>
            <a:endParaRPr lang="en-US" dirty="0"/>
          </a:p>
          <a:p>
            <a:pPr marL="0" indent="0">
              <a:buNone/>
            </a:pPr>
            <a:r>
              <a:rPr lang="en-US" b="1" dirty="0"/>
              <a:t>HAPI efforts in development</a:t>
            </a:r>
          </a:p>
          <a:p>
            <a:pPr marL="0" indent="0">
              <a:buNone/>
            </a:pPr>
            <a:endParaRPr lang="en-US" dirty="0"/>
          </a:p>
          <a:p>
            <a:pPr marL="0" indent="0">
              <a:buNone/>
            </a:pPr>
            <a:r>
              <a:rPr lang="en-US" b="1" dirty="0">
                <a:solidFill>
                  <a:schemeClr val="bg2">
                    <a:lumMod val="75000"/>
                  </a:schemeClr>
                </a:solidFill>
              </a:rPr>
              <a:t>Leveraging HAPI and SPASE together</a:t>
            </a:r>
          </a:p>
        </p:txBody>
      </p:sp>
      <p:sp>
        <p:nvSpPr>
          <p:cNvPr id="6" name="Slide Number Placeholder 5"/>
          <p:cNvSpPr>
            <a:spLocks noGrp="1"/>
          </p:cNvSpPr>
          <p:nvPr>
            <p:ph type="sldNum" sz="quarter" idx="16"/>
          </p:nvPr>
        </p:nvSpPr>
        <p:spPr/>
        <p:txBody>
          <a:bodyPr/>
          <a:lstStyle/>
          <a:p>
            <a:fld id="{4EBCDCBD-78E1-0D41-A999-31B5EBF8E02C}" type="slidenum">
              <a:rPr lang="en-US" smtClean="0"/>
              <a:pPr/>
              <a:t>32</a:t>
            </a:fld>
            <a:endParaRPr lang="en-US" dirty="0"/>
          </a:p>
        </p:txBody>
      </p:sp>
      <p:sp>
        <p:nvSpPr>
          <p:cNvPr id="7" name="Date Placeholder 6">
            <a:extLst>
              <a:ext uri="{FF2B5EF4-FFF2-40B4-BE49-F238E27FC236}">
                <a16:creationId xmlns:a16="http://schemas.microsoft.com/office/drawing/2014/main" id="{C4134CE0-3E29-9D4A-90EA-F6CC9C91AD35}"/>
              </a:ext>
            </a:extLst>
          </p:cNvPr>
          <p:cNvSpPr>
            <a:spLocks noGrp="1"/>
          </p:cNvSpPr>
          <p:nvPr>
            <p:ph type="dt" sz="half" idx="14"/>
          </p:nvPr>
        </p:nvSpPr>
        <p:spPr/>
        <p:txBody>
          <a:bodyPr/>
          <a:lstStyle/>
          <a:p>
            <a:r>
              <a:rPr lang="en-US"/>
              <a:t>Oct 12-13, 2023</a:t>
            </a:r>
            <a:endParaRPr lang="en-US" dirty="0"/>
          </a:p>
        </p:txBody>
      </p:sp>
      <p:sp>
        <p:nvSpPr>
          <p:cNvPr id="8" name="Footer Placeholder 7">
            <a:extLst>
              <a:ext uri="{FF2B5EF4-FFF2-40B4-BE49-F238E27FC236}">
                <a16:creationId xmlns:a16="http://schemas.microsoft.com/office/drawing/2014/main" id="{02666E82-DBA5-17AC-E377-4FF64C33BE05}"/>
              </a:ext>
            </a:extLst>
          </p:cNvPr>
          <p:cNvSpPr>
            <a:spLocks noGrp="1"/>
          </p:cNvSpPr>
          <p:nvPr>
            <p:ph type="ftr" sz="quarter" idx="15"/>
          </p:nvPr>
        </p:nvSpPr>
        <p:spPr/>
        <p:txBody>
          <a:bodyPr/>
          <a:lstStyle/>
          <a:p>
            <a:r>
              <a:rPr lang="en-US"/>
              <a:t>How HAPI Relates to Access and Discoverability</a:t>
            </a:r>
            <a:endParaRPr lang="en-US" dirty="0"/>
          </a:p>
        </p:txBody>
      </p:sp>
    </p:spTree>
    <p:extLst>
      <p:ext uri="{BB962C8B-B14F-4D97-AF65-F5344CB8AC3E}">
        <p14:creationId xmlns:p14="http://schemas.microsoft.com/office/powerpoint/2010/main" val="82323265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7D95F3-54F7-9D99-92B8-32016CC6B347}"/>
              </a:ext>
            </a:extLst>
          </p:cNvPr>
          <p:cNvSpPr>
            <a:spLocks noGrp="1"/>
          </p:cNvSpPr>
          <p:nvPr>
            <p:ph type="title"/>
          </p:nvPr>
        </p:nvSpPr>
        <p:spPr/>
        <p:txBody>
          <a:bodyPr/>
          <a:lstStyle/>
          <a:p>
            <a:r>
              <a:rPr lang="en-US" dirty="0"/>
              <a:t>Under development:</a:t>
            </a:r>
          </a:p>
        </p:txBody>
      </p:sp>
      <p:sp>
        <p:nvSpPr>
          <p:cNvPr id="3" name="Content Placeholder 2">
            <a:extLst>
              <a:ext uri="{FF2B5EF4-FFF2-40B4-BE49-F238E27FC236}">
                <a16:creationId xmlns:a16="http://schemas.microsoft.com/office/drawing/2014/main" id="{27E3ACFF-769C-1A52-9BD5-3BA87554D854}"/>
              </a:ext>
            </a:extLst>
          </p:cNvPr>
          <p:cNvSpPr>
            <a:spLocks noGrp="1"/>
          </p:cNvSpPr>
          <p:nvPr>
            <p:ph sz="quarter" idx="13"/>
          </p:nvPr>
        </p:nvSpPr>
        <p:spPr/>
        <p:txBody>
          <a:bodyPr/>
          <a:lstStyle/>
          <a:p>
            <a:r>
              <a:rPr lang="en-US" dirty="0"/>
              <a:t>HAPI access for local data (run HAPI on your computer to make your non-public, or brand new data available via HAPI)</a:t>
            </a:r>
          </a:p>
          <a:p>
            <a:pPr lvl="1"/>
            <a:r>
              <a:rPr lang="en-US" dirty="0"/>
              <a:t>Sandy Antunes via NASA Heliophysics Tools and Methods proposal</a:t>
            </a:r>
          </a:p>
          <a:p>
            <a:r>
              <a:rPr lang="en-US" dirty="0"/>
              <a:t>caching mechanism for all HAPI clients</a:t>
            </a:r>
          </a:p>
          <a:p>
            <a:r>
              <a:rPr lang="en-US" dirty="0"/>
              <a:t>new features in HAPI:  JSON schema for validation</a:t>
            </a:r>
          </a:p>
          <a:p>
            <a:r>
              <a:rPr lang="en-US" dirty="0"/>
              <a:t>getting more servers I the community – reaching into ground-based area</a:t>
            </a:r>
          </a:p>
          <a:p>
            <a:endParaRPr lang="en-US" dirty="0"/>
          </a:p>
          <a:p>
            <a:r>
              <a:rPr lang="en-US" dirty="0"/>
              <a:t>potential efforts:  adding a semantic layer on top of HAPI</a:t>
            </a:r>
          </a:p>
        </p:txBody>
      </p:sp>
      <p:sp>
        <p:nvSpPr>
          <p:cNvPr id="4" name="Date Placeholder 3">
            <a:extLst>
              <a:ext uri="{FF2B5EF4-FFF2-40B4-BE49-F238E27FC236}">
                <a16:creationId xmlns:a16="http://schemas.microsoft.com/office/drawing/2014/main" id="{9BD71719-177A-9830-7086-999D8287EFFD}"/>
              </a:ext>
            </a:extLst>
          </p:cNvPr>
          <p:cNvSpPr>
            <a:spLocks noGrp="1"/>
          </p:cNvSpPr>
          <p:nvPr>
            <p:ph type="dt" sz="half" idx="14"/>
          </p:nvPr>
        </p:nvSpPr>
        <p:spPr/>
        <p:txBody>
          <a:bodyPr/>
          <a:lstStyle/>
          <a:p>
            <a:r>
              <a:rPr lang="en-US"/>
              <a:t>Oct 12-13, 2023</a:t>
            </a:r>
            <a:endParaRPr lang="en-US" dirty="0"/>
          </a:p>
        </p:txBody>
      </p:sp>
      <p:sp>
        <p:nvSpPr>
          <p:cNvPr id="5" name="Footer Placeholder 4">
            <a:extLst>
              <a:ext uri="{FF2B5EF4-FFF2-40B4-BE49-F238E27FC236}">
                <a16:creationId xmlns:a16="http://schemas.microsoft.com/office/drawing/2014/main" id="{949D5A40-21B1-3DB5-37FA-67C91669CC75}"/>
              </a:ext>
            </a:extLst>
          </p:cNvPr>
          <p:cNvSpPr>
            <a:spLocks noGrp="1"/>
          </p:cNvSpPr>
          <p:nvPr>
            <p:ph type="ftr" sz="quarter" idx="15"/>
          </p:nvPr>
        </p:nvSpPr>
        <p:spPr/>
        <p:txBody>
          <a:bodyPr/>
          <a:lstStyle/>
          <a:p>
            <a:r>
              <a:rPr lang="en-US"/>
              <a:t>How HAPI Relates to Access and Discoverability</a:t>
            </a:r>
            <a:endParaRPr lang="en-US" dirty="0"/>
          </a:p>
        </p:txBody>
      </p:sp>
      <p:sp>
        <p:nvSpPr>
          <p:cNvPr id="6" name="Slide Number Placeholder 5">
            <a:extLst>
              <a:ext uri="{FF2B5EF4-FFF2-40B4-BE49-F238E27FC236}">
                <a16:creationId xmlns:a16="http://schemas.microsoft.com/office/drawing/2014/main" id="{39CB9254-9328-B850-39E0-80C228441FC3}"/>
              </a:ext>
            </a:extLst>
          </p:cNvPr>
          <p:cNvSpPr>
            <a:spLocks noGrp="1"/>
          </p:cNvSpPr>
          <p:nvPr>
            <p:ph type="sldNum" sz="quarter" idx="16"/>
          </p:nvPr>
        </p:nvSpPr>
        <p:spPr/>
        <p:txBody>
          <a:bodyPr/>
          <a:lstStyle/>
          <a:p>
            <a:fld id="{4EBCDCBD-78E1-0D41-A999-31B5EBF8E02C}" type="slidenum">
              <a:rPr lang="en-US" smtClean="0"/>
              <a:pPr/>
              <a:t>33</a:t>
            </a:fld>
            <a:endParaRPr lang="en-US" dirty="0"/>
          </a:p>
        </p:txBody>
      </p:sp>
    </p:spTree>
    <p:extLst>
      <p:ext uri="{BB962C8B-B14F-4D97-AF65-F5344CB8AC3E}">
        <p14:creationId xmlns:p14="http://schemas.microsoft.com/office/powerpoint/2010/main" val="245394104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Outline</a:t>
            </a:r>
          </a:p>
        </p:txBody>
      </p:sp>
      <p:sp>
        <p:nvSpPr>
          <p:cNvPr id="3" name="Content Placeholder 2"/>
          <p:cNvSpPr>
            <a:spLocks noGrp="1"/>
          </p:cNvSpPr>
          <p:nvPr>
            <p:ph sz="quarter" idx="13"/>
          </p:nvPr>
        </p:nvSpPr>
        <p:spPr>
          <a:xfrm>
            <a:off x="952500" y="1181100"/>
            <a:ext cx="9772472" cy="5029200"/>
          </a:xfrm>
        </p:spPr>
        <p:txBody>
          <a:bodyPr>
            <a:normAutofit/>
          </a:bodyPr>
          <a:lstStyle/>
          <a:p>
            <a:pPr marL="0" indent="0">
              <a:buNone/>
            </a:pPr>
            <a:r>
              <a:rPr lang="en-US" b="1" dirty="0">
                <a:solidFill>
                  <a:schemeClr val="bg2">
                    <a:lumMod val="75000"/>
                  </a:schemeClr>
                </a:solidFill>
              </a:rPr>
              <a:t>Review of What is HAPI? </a:t>
            </a:r>
            <a:r>
              <a:rPr lang="en-US" sz="1600" i="1" dirty="0">
                <a:solidFill>
                  <a:schemeClr val="bg2">
                    <a:lumMod val="75000"/>
                  </a:schemeClr>
                </a:solidFill>
              </a:rPr>
              <a:t>(review, if needed</a:t>
            </a:r>
            <a:r>
              <a:rPr lang="en-US" sz="1600" i="1" dirty="0">
                <a:solidFill>
                  <a:schemeClr val="bg2">
                    <a:lumMod val="75000"/>
                  </a:schemeClr>
                </a:solidFill>
                <a:sym typeface="Wingdings" pitchFamily="2" charset="2"/>
              </a:rPr>
              <a:t>)</a:t>
            </a:r>
            <a:endParaRPr lang="en-US" sz="1600" i="1" dirty="0">
              <a:solidFill>
                <a:schemeClr val="bg2">
                  <a:lumMod val="75000"/>
                </a:schemeClr>
              </a:solidFill>
            </a:endParaRPr>
          </a:p>
          <a:p>
            <a:pPr lvl="1">
              <a:buFont typeface="Arial" panose="020B0604020202020204" pitchFamily="34" charset="0"/>
              <a:buChar char="•"/>
            </a:pPr>
            <a:r>
              <a:rPr lang="en-US" sz="1800" dirty="0">
                <a:solidFill>
                  <a:schemeClr val="bg2">
                    <a:lumMod val="75000"/>
                  </a:schemeClr>
                </a:solidFill>
              </a:rPr>
              <a:t>Different aspects of HAPI within a data system</a:t>
            </a:r>
          </a:p>
          <a:p>
            <a:pPr lvl="1">
              <a:buFont typeface="Arial" panose="020B0604020202020204" pitchFamily="34" charset="0"/>
              <a:buChar char="•"/>
            </a:pPr>
            <a:r>
              <a:rPr lang="en-US" sz="1800" dirty="0">
                <a:solidFill>
                  <a:schemeClr val="bg2">
                    <a:lumMod val="75000"/>
                  </a:schemeClr>
                </a:solidFill>
              </a:rPr>
              <a:t>HAPI reduces data wrangling</a:t>
            </a:r>
          </a:p>
          <a:p>
            <a:pPr lvl="1">
              <a:buFont typeface="Arial" panose="020B0604020202020204" pitchFamily="34" charset="0"/>
              <a:buChar char="•"/>
            </a:pPr>
            <a:r>
              <a:rPr lang="en-US" sz="1800" dirty="0">
                <a:solidFill>
                  <a:schemeClr val="bg2">
                    <a:lumMod val="75000"/>
                  </a:schemeClr>
                </a:solidFill>
              </a:rPr>
              <a:t>HAPI as “HTTP for data”</a:t>
            </a:r>
          </a:p>
          <a:p>
            <a:pPr marL="0" indent="0">
              <a:buNone/>
            </a:pPr>
            <a:endParaRPr lang="en-US" dirty="0"/>
          </a:p>
          <a:p>
            <a:pPr marL="0" indent="0">
              <a:buNone/>
            </a:pPr>
            <a:r>
              <a:rPr lang="en-US" b="1" dirty="0">
                <a:solidFill>
                  <a:schemeClr val="bg2">
                    <a:lumMod val="75000"/>
                  </a:schemeClr>
                </a:solidFill>
              </a:rPr>
              <a:t>Update on HAPI adoption</a:t>
            </a:r>
          </a:p>
          <a:p>
            <a:pPr marL="0" indent="0">
              <a:buNone/>
            </a:pPr>
            <a:endParaRPr lang="en-US" dirty="0"/>
          </a:p>
          <a:p>
            <a:pPr marL="0" indent="0">
              <a:buNone/>
            </a:pPr>
            <a:r>
              <a:rPr lang="en-US" b="1" dirty="0">
                <a:solidFill>
                  <a:schemeClr val="bg2">
                    <a:lumMod val="75000"/>
                  </a:schemeClr>
                </a:solidFill>
              </a:rPr>
              <a:t>HAPI efforts in development</a:t>
            </a:r>
          </a:p>
          <a:p>
            <a:pPr marL="0" indent="0">
              <a:buNone/>
            </a:pPr>
            <a:endParaRPr lang="en-US" dirty="0"/>
          </a:p>
          <a:p>
            <a:pPr marL="0" indent="0">
              <a:buNone/>
            </a:pPr>
            <a:r>
              <a:rPr lang="en-US" b="1" dirty="0"/>
              <a:t>Leveraging HAPI and SPASE together</a:t>
            </a:r>
          </a:p>
        </p:txBody>
      </p:sp>
      <p:sp>
        <p:nvSpPr>
          <p:cNvPr id="6" name="Slide Number Placeholder 5"/>
          <p:cNvSpPr>
            <a:spLocks noGrp="1"/>
          </p:cNvSpPr>
          <p:nvPr>
            <p:ph type="sldNum" sz="quarter" idx="16"/>
          </p:nvPr>
        </p:nvSpPr>
        <p:spPr/>
        <p:txBody>
          <a:bodyPr/>
          <a:lstStyle/>
          <a:p>
            <a:fld id="{4EBCDCBD-78E1-0D41-A999-31B5EBF8E02C}" type="slidenum">
              <a:rPr lang="en-US" smtClean="0"/>
              <a:pPr/>
              <a:t>34</a:t>
            </a:fld>
            <a:endParaRPr lang="en-US" dirty="0"/>
          </a:p>
        </p:txBody>
      </p:sp>
      <p:sp>
        <p:nvSpPr>
          <p:cNvPr id="7" name="Date Placeholder 6">
            <a:extLst>
              <a:ext uri="{FF2B5EF4-FFF2-40B4-BE49-F238E27FC236}">
                <a16:creationId xmlns:a16="http://schemas.microsoft.com/office/drawing/2014/main" id="{C4134CE0-3E29-9D4A-90EA-F6CC9C91AD35}"/>
              </a:ext>
            </a:extLst>
          </p:cNvPr>
          <p:cNvSpPr>
            <a:spLocks noGrp="1"/>
          </p:cNvSpPr>
          <p:nvPr>
            <p:ph type="dt" sz="half" idx="14"/>
          </p:nvPr>
        </p:nvSpPr>
        <p:spPr/>
        <p:txBody>
          <a:bodyPr/>
          <a:lstStyle/>
          <a:p>
            <a:r>
              <a:rPr lang="en-US"/>
              <a:t>Oct 12-13, 2023</a:t>
            </a:r>
            <a:endParaRPr lang="en-US" dirty="0"/>
          </a:p>
        </p:txBody>
      </p:sp>
      <p:sp>
        <p:nvSpPr>
          <p:cNvPr id="8" name="Footer Placeholder 7">
            <a:extLst>
              <a:ext uri="{FF2B5EF4-FFF2-40B4-BE49-F238E27FC236}">
                <a16:creationId xmlns:a16="http://schemas.microsoft.com/office/drawing/2014/main" id="{02666E82-DBA5-17AC-E377-4FF64C33BE05}"/>
              </a:ext>
            </a:extLst>
          </p:cNvPr>
          <p:cNvSpPr>
            <a:spLocks noGrp="1"/>
          </p:cNvSpPr>
          <p:nvPr>
            <p:ph type="ftr" sz="quarter" idx="15"/>
          </p:nvPr>
        </p:nvSpPr>
        <p:spPr/>
        <p:txBody>
          <a:bodyPr/>
          <a:lstStyle/>
          <a:p>
            <a:r>
              <a:rPr lang="en-US"/>
              <a:t>How HAPI Relates to Access and Discoverability</a:t>
            </a:r>
            <a:endParaRPr lang="en-US" dirty="0"/>
          </a:p>
        </p:txBody>
      </p:sp>
    </p:spTree>
    <p:extLst>
      <p:ext uri="{BB962C8B-B14F-4D97-AF65-F5344CB8AC3E}">
        <p14:creationId xmlns:p14="http://schemas.microsoft.com/office/powerpoint/2010/main" val="252632785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2345F6-CF39-9ABC-C7DE-960070132B36}"/>
              </a:ext>
            </a:extLst>
          </p:cNvPr>
          <p:cNvSpPr>
            <a:spLocks noGrp="1"/>
          </p:cNvSpPr>
          <p:nvPr>
            <p:ph type="title"/>
          </p:nvPr>
        </p:nvSpPr>
        <p:spPr>
          <a:xfrm>
            <a:off x="313765" y="410136"/>
            <a:ext cx="11555506" cy="762000"/>
          </a:xfrm>
        </p:spPr>
        <p:txBody>
          <a:bodyPr>
            <a:normAutofit fontScale="90000"/>
          </a:bodyPr>
          <a:lstStyle/>
          <a:p>
            <a:r>
              <a:rPr lang="en-US" dirty="0"/>
              <a:t>Ways to link HAPI &amp; SPASE for better discovery and access</a:t>
            </a:r>
          </a:p>
        </p:txBody>
      </p:sp>
      <p:sp>
        <p:nvSpPr>
          <p:cNvPr id="3" name="Content Placeholder 2">
            <a:extLst>
              <a:ext uri="{FF2B5EF4-FFF2-40B4-BE49-F238E27FC236}">
                <a16:creationId xmlns:a16="http://schemas.microsoft.com/office/drawing/2014/main" id="{07A0ACC1-85BD-CF5C-BDF8-C23075421091}"/>
              </a:ext>
            </a:extLst>
          </p:cNvPr>
          <p:cNvSpPr>
            <a:spLocks noGrp="1"/>
          </p:cNvSpPr>
          <p:nvPr>
            <p:ph sz="quarter" idx="13"/>
          </p:nvPr>
        </p:nvSpPr>
        <p:spPr/>
        <p:txBody>
          <a:bodyPr/>
          <a:lstStyle/>
          <a:p>
            <a:r>
              <a:rPr lang="en-US" dirty="0"/>
              <a:t>HAPI can include the SPASE (or ISTP) metadata</a:t>
            </a:r>
          </a:p>
          <a:p>
            <a:endParaRPr lang="en-US" dirty="0"/>
          </a:p>
          <a:p>
            <a:r>
              <a:rPr lang="en-US" dirty="0"/>
              <a:t>Can we create SPASE records for data served by HAPI?</a:t>
            </a:r>
          </a:p>
          <a:p>
            <a:endParaRPr lang="en-US" dirty="0"/>
          </a:p>
          <a:p>
            <a:r>
              <a:rPr lang="en-US" dirty="0"/>
              <a:t>Can SPASE help users find HAPI servers?</a:t>
            </a:r>
          </a:p>
          <a:p>
            <a:endParaRPr lang="en-US" dirty="0"/>
          </a:p>
          <a:p>
            <a:r>
              <a:rPr lang="en-US" dirty="0"/>
              <a:t>Is describing data in SPASE enough info to drive a HAPI server for that data?</a:t>
            </a:r>
          </a:p>
        </p:txBody>
      </p:sp>
      <p:sp>
        <p:nvSpPr>
          <p:cNvPr id="4" name="Date Placeholder 3">
            <a:extLst>
              <a:ext uri="{FF2B5EF4-FFF2-40B4-BE49-F238E27FC236}">
                <a16:creationId xmlns:a16="http://schemas.microsoft.com/office/drawing/2014/main" id="{DC236F89-1AFF-15C6-9B4D-47C774CFBFF9}"/>
              </a:ext>
            </a:extLst>
          </p:cNvPr>
          <p:cNvSpPr>
            <a:spLocks noGrp="1"/>
          </p:cNvSpPr>
          <p:nvPr>
            <p:ph type="dt" sz="half" idx="14"/>
          </p:nvPr>
        </p:nvSpPr>
        <p:spPr/>
        <p:txBody>
          <a:bodyPr/>
          <a:lstStyle/>
          <a:p>
            <a:r>
              <a:rPr lang="en-US"/>
              <a:t>Oct 12-13, 2023</a:t>
            </a:r>
            <a:endParaRPr lang="en-US" dirty="0"/>
          </a:p>
        </p:txBody>
      </p:sp>
      <p:sp>
        <p:nvSpPr>
          <p:cNvPr id="5" name="Footer Placeholder 4">
            <a:extLst>
              <a:ext uri="{FF2B5EF4-FFF2-40B4-BE49-F238E27FC236}">
                <a16:creationId xmlns:a16="http://schemas.microsoft.com/office/drawing/2014/main" id="{4875D27F-962E-AFC2-BEED-34601E152402}"/>
              </a:ext>
            </a:extLst>
          </p:cNvPr>
          <p:cNvSpPr>
            <a:spLocks noGrp="1"/>
          </p:cNvSpPr>
          <p:nvPr>
            <p:ph type="ftr" sz="quarter" idx="15"/>
          </p:nvPr>
        </p:nvSpPr>
        <p:spPr/>
        <p:txBody>
          <a:bodyPr/>
          <a:lstStyle/>
          <a:p>
            <a:r>
              <a:rPr lang="en-US"/>
              <a:t>How HAPI Relates to Access and Discoverability</a:t>
            </a:r>
            <a:endParaRPr lang="en-US" dirty="0"/>
          </a:p>
        </p:txBody>
      </p:sp>
      <p:sp>
        <p:nvSpPr>
          <p:cNvPr id="6" name="Slide Number Placeholder 5">
            <a:extLst>
              <a:ext uri="{FF2B5EF4-FFF2-40B4-BE49-F238E27FC236}">
                <a16:creationId xmlns:a16="http://schemas.microsoft.com/office/drawing/2014/main" id="{35DF4AB8-4BAF-F0D4-EDC1-043D37139F66}"/>
              </a:ext>
            </a:extLst>
          </p:cNvPr>
          <p:cNvSpPr>
            <a:spLocks noGrp="1"/>
          </p:cNvSpPr>
          <p:nvPr>
            <p:ph type="sldNum" sz="quarter" idx="16"/>
          </p:nvPr>
        </p:nvSpPr>
        <p:spPr/>
        <p:txBody>
          <a:bodyPr/>
          <a:lstStyle/>
          <a:p>
            <a:fld id="{4EBCDCBD-78E1-0D41-A999-31B5EBF8E02C}" type="slidenum">
              <a:rPr lang="en-US" smtClean="0"/>
              <a:pPr/>
              <a:t>35</a:t>
            </a:fld>
            <a:endParaRPr lang="en-US" dirty="0"/>
          </a:p>
        </p:txBody>
      </p:sp>
    </p:spTree>
    <p:extLst>
      <p:ext uri="{BB962C8B-B14F-4D97-AF65-F5344CB8AC3E}">
        <p14:creationId xmlns:p14="http://schemas.microsoft.com/office/powerpoint/2010/main" val="275820625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595981-2A3F-9A43-D167-5DB06194B730}"/>
              </a:ext>
            </a:extLst>
          </p:cNvPr>
          <p:cNvSpPr>
            <a:spLocks noGrp="1"/>
          </p:cNvSpPr>
          <p:nvPr>
            <p:ph type="title"/>
          </p:nvPr>
        </p:nvSpPr>
        <p:spPr/>
        <p:txBody>
          <a:bodyPr>
            <a:normAutofit fontScale="90000"/>
          </a:bodyPr>
          <a:lstStyle/>
          <a:p>
            <a:r>
              <a:rPr lang="en-US" dirty="0"/>
              <a:t>HAPI can include the SPASE (or ISTP) metadata</a:t>
            </a:r>
            <a:br>
              <a:rPr lang="en-US" dirty="0"/>
            </a:br>
            <a:endParaRPr lang="en-US" dirty="0"/>
          </a:p>
        </p:txBody>
      </p:sp>
      <p:sp>
        <p:nvSpPr>
          <p:cNvPr id="3" name="Content Placeholder 2">
            <a:extLst>
              <a:ext uri="{FF2B5EF4-FFF2-40B4-BE49-F238E27FC236}">
                <a16:creationId xmlns:a16="http://schemas.microsoft.com/office/drawing/2014/main" id="{B0682CF6-1664-9E3A-FBAC-FA9ACDA26B07}"/>
              </a:ext>
            </a:extLst>
          </p:cNvPr>
          <p:cNvSpPr>
            <a:spLocks noGrp="1"/>
          </p:cNvSpPr>
          <p:nvPr>
            <p:ph sz="quarter" idx="13"/>
          </p:nvPr>
        </p:nvSpPr>
        <p:spPr>
          <a:xfrm>
            <a:off x="952500" y="946430"/>
            <a:ext cx="10287000" cy="2047780"/>
          </a:xfrm>
        </p:spPr>
        <p:txBody>
          <a:bodyPr/>
          <a:lstStyle/>
          <a:p>
            <a:r>
              <a:rPr lang="en-US" dirty="0"/>
              <a:t>Multiple ways to reference SPASE record:</a:t>
            </a:r>
          </a:p>
          <a:p>
            <a:r>
              <a:rPr lang="en-US" dirty="0"/>
              <a:t>info (dataset) keyword:  </a:t>
            </a:r>
            <a:r>
              <a:rPr lang="en-US" b="1" dirty="0" err="1">
                <a:latin typeface="Courier New" panose="02070309020205020404" pitchFamily="49" charset="0"/>
                <a:cs typeface="Courier New" panose="02070309020205020404" pitchFamily="49" charset="0"/>
              </a:rPr>
              <a:t>resourceID</a:t>
            </a:r>
            <a:r>
              <a:rPr lang="en-US" dirty="0"/>
              <a:t> or </a:t>
            </a:r>
            <a:r>
              <a:rPr lang="en-US" b="1" dirty="0" err="1">
                <a:latin typeface="Courier New" panose="02070309020205020404" pitchFamily="49" charset="0"/>
                <a:cs typeface="Courier New" panose="02070309020205020404" pitchFamily="49" charset="0"/>
              </a:rPr>
              <a:t>resourceURL</a:t>
            </a:r>
            <a:r>
              <a:rPr lang="en-US" dirty="0"/>
              <a:t> </a:t>
            </a:r>
          </a:p>
          <a:p>
            <a:pPr lvl="1"/>
            <a:r>
              <a:rPr lang="en-US" dirty="0"/>
              <a:t>give the SPASE ID or a URL to the SPASE landing page</a:t>
            </a:r>
          </a:p>
          <a:p>
            <a:r>
              <a:rPr lang="en-US" dirty="0"/>
              <a:t>info keyword: </a:t>
            </a:r>
            <a:r>
              <a:rPr lang="en-US" b="1" dirty="0" err="1">
                <a:latin typeface="Courier New" panose="02070309020205020404" pitchFamily="49" charset="0"/>
                <a:cs typeface="Courier New" panose="02070309020205020404" pitchFamily="49" charset="0"/>
              </a:rPr>
              <a:t>additionalMetadata</a:t>
            </a:r>
            <a:endParaRPr lang="en-US" b="1" dirty="0">
              <a:latin typeface="Courier New" panose="02070309020205020404" pitchFamily="49" charset="0"/>
              <a:cs typeface="Courier New" panose="02070309020205020404" pitchFamily="49" charset="0"/>
            </a:endParaRPr>
          </a:p>
          <a:p>
            <a:pPr lvl="1"/>
            <a:r>
              <a:rPr lang="en-US" dirty="0">
                <a:cs typeface="Courier New" panose="02070309020205020404" pitchFamily="49" charset="0"/>
              </a:rPr>
              <a:t>stuff the entire SPASE block into the HAPI info response</a:t>
            </a:r>
          </a:p>
        </p:txBody>
      </p:sp>
      <p:sp>
        <p:nvSpPr>
          <p:cNvPr id="4" name="Date Placeholder 3">
            <a:extLst>
              <a:ext uri="{FF2B5EF4-FFF2-40B4-BE49-F238E27FC236}">
                <a16:creationId xmlns:a16="http://schemas.microsoft.com/office/drawing/2014/main" id="{0A94C6E2-B131-0FF3-1F6F-9BD2AF384471}"/>
              </a:ext>
            </a:extLst>
          </p:cNvPr>
          <p:cNvSpPr>
            <a:spLocks noGrp="1"/>
          </p:cNvSpPr>
          <p:nvPr>
            <p:ph type="dt" sz="half" idx="14"/>
          </p:nvPr>
        </p:nvSpPr>
        <p:spPr/>
        <p:txBody>
          <a:bodyPr/>
          <a:lstStyle/>
          <a:p>
            <a:r>
              <a:rPr lang="en-US"/>
              <a:t>Oct 12-13, 2023</a:t>
            </a:r>
            <a:endParaRPr lang="en-US" dirty="0"/>
          </a:p>
        </p:txBody>
      </p:sp>
      <p:sp>
        <p:nvSpPr>
          <p:cNvPr id="5" name="Footer Placeholder 4">
            <a:extLst>
              <a:ext uri="{FF2B5EF4-FFF2-40B4-BE49-F238E27FC236}">
                <a16:creationId xmlns:a16="http://schemas.microsoft.com/office/drawing/2014/main" id="{E1C56C4D-B012-2421-5FA5-08F630585792}"/>
              </a:ext>
            </a:extLst>
          </p:cNvPr>
          <p:cNvSpPr>
            <a:spLocks noGrp="1"/>
          </p:cNvSpPr>
          <p:nvPr>
            <p:ph type="ftr" sz="quarter" idx="15"/>
          </p:nvPr>
        </p:nvSpPr>
        <p:spPr/>
        <p:txBody>
          <a:bodyPr/>
          <a:lstStyle/>
          <a:p>
            <a:r>
              <a:rPr lang="en-US"/>
              <a:t>How HAPI Relates to Access and Discoverability</a:t>
            </a:r>
            <a:endParaRPr lang="en-US" dirty="0"/>
          </a:p>
        </p:txBody>
      </p:sp>
      <p:sp>
        <p:nvSpPr>
          <p:cNvPr id="6" name="Slide Number Placeholder 5">
            <a:extLst>
              <a:ext uri="{FF2B5EF4-FFF2-40B4-BE49-F238E27FC236}">
                <a16:creationId xmlns:a16="http://schemas.microsoft.com/office/drawing/2014/main" id="{2666829C-C9F3-5340-1627-A32319F98835}"/>
              </a:ext>
            </a:extLst>
          </p:cNvPr>
          <p:cNvSpPr>
            <a:spLocks noGrp="1"/>
          </p:cNvSpPr>
          <p:nvPr>
            <p:ph type="sldNum" sz="quarter" idx="16"/>
          </p:nvPr>
        </p:nvSpPr>
        <p:spPr/>
        <p:txBody>
          <a:bodyPr/>
          <a:lstStyle/>
          <a:p>
            <a:fld id="{4EBCDCBD-78E1-0D41-A999-31B5EBF8E02C}" type="slidenum">
              <a:rPr lang="en-US" smtClean="0"/>
              <a:pPr/>
              <a:t>36</a:t>
            </a:fld>
            <a:endParaRPr lang="en-US" dirty="0"/>
          </a:p>
        </p:txBody>
      </p:sp>
      <p:sp>
        <p:nvSpPr>
          <p:cNvPr id="7" name="TextBox 6">
            <a:extLst>
              <a:ext uri="{FF2B5EF4-FFF2-40B4-BE49-F238E27FC236}">
                <a16:creationId xmlns:a16="http://schemas.microsoft.com/office/drawing/2014/main" id="{2A2C5866-3F59-6B00-08A0-6A230A56EA88}"/>
              </a:ext>
            </a:extLst>
          </p:cNvPr>
          <p:cNvSpPr txBox="1"/>
          <p:nvPr/>
        </p:nvSpPr>
        <p:spPr>
          <a:xfrm>
            <a:off x="457200" y="2826127"/>
            <a:ext cx="11430000" cy="4031873"/>
          </a:xfrm>
          <a:prstGeom prst="rect">
            <a:avLst/>
          </a:prstGeom>
          <a:noFill/>
          <a:ln w="19050">
            <a:noFill/>
          </a:ln>
        </p:spPr>
        <p:txBody>
          <a:bodyPr wrap="square" rtlCol="0">
            <a:spAutoFit/>
          </a:bodyPr>
          <a:lstStyle/>
          <a:p>
            <a:r>
              <a:rPr lang="en-US" sz="1600" b="1" dirty="0">
                <a:latin typeface="Courier New" panose="02070309020205020404" pitchFamily="49" charset="0"/>
                <a:cs typeface="Courier New" panose="02070309020205020404" pitchFamily="49" charset="0"/>
              </a:rPr>
              <a:t>{ </a:t>
            </a:r>
            <a:r>
              <a:rPr lang="en-US" sz="1600" b="1" dirty="0">
                <a:effectLst/>
                <a:latin typeface="Courier New" panose="02070309020205020404" pitchFamily="49" charset="0"/>
                <a:cs typeface="Courier New" panose="02070309020205020404" pitchFamily="49" charset="0"/>
              </a:rPr>
              <a:t>"</a:t>
            </a:r>
            <a:r>
              <a:rPr lang="en-US" sz="1600" b="1" dirty="0" err="1">
                <a:effectLst/>
                <a:latin typeface="Courier New" panose="02070309020205020404" pitchFamily="49" charset="0"/>
                <a:cs typeface="Courier New" panose="02070309020205020404" pitchFamily="49" charset="0"/>
              </a:rPr>
              <a:t>additionalMetadata</a:t>
            </a:r>
            <a:r>
              <a:rPr lang="en-US" sz="1600" b="1" dirty="0">
                <a:effectLst/>
                <a:latin typeface="Courier New" panose="02070309020205020404" pitchFamily="49" charset="0"/>
                <a:cs typeface="Courier New" panose="02070309020205020404" pitchFamily="49" charset="0"/>
              </a:rPr>
              <a:t>"</a:t>
            </a:r>
            <a:r>
              <a:rPr lang="en-US" sz="1600" b="1" dirty="0">
                <a:latin typeface="Courier New" panose="02070309020205020404" pitchFamily="49" charset="0"/>
                <a:cs typeface="Courier New" panose="02070309020205020404" pitchFamily="49" charset="0"/>
              </a:rPr>
              <a:t> : [ </a:t>
            </a:r>
          </a:p>
          <a:p>
            <a:r>
              <a:rPr lang="en-US" sz="1600" b="1" dirty="0">
                <a:latin typeface="Courier New" panose="02070309020205020404" pitchFamily="49" charset="0"/>
                <a:cs typeface="Courier New" panose="02070309020205020404" pitchFamily="49" charset="0"/>
              </a:rPr>
              <a:t>   { </a:t>
            </a:r>
            <a:r>
              <a:rPr lang="en-US" sz="1600" b="1" dirty="0">
                <a:effectLst/>
                <a:latin typeface="Courier New" panose="02070309020205020404" pitchFamily="49" charset="0"/>
                <a:cs typeface="Courier New" panose="02070309020205020404" pitchFamily="49" charset="0"/>
              </a:rPr>
              <a:t>"name"</a:t>
            </a:r>
            <a:r>
              <a:rPr lang="en-US" sz="1600" b="1" dirty="0">
                <a:latin typeface="Courier New" panose="02070309020205020404" pitchFamily="49" charset="0"/>
                <a:cs typeface="Courier New" panose="02070309020205020404" pitchFamily="49" charset="0"/>
              </a:rPr>
              <a:t> : </a:t>
            </a:r>
            <a:r>
              <a:rPr lang="en-US" sz="1600" b="1" dirty="0">
                <a:effectLst/>
                <a:latin typeface="Courier New" panose="02070309020205020404" pitchFamily="49" charset="0"/>
                <a:cs typeface="Courier New" panose="02070309020205020404" pitchFamily="49" charset="0"/>
              </a:rPr>
              <a:t>"SPASE"</a:t>
            </a:r>
            <a:r>
              <a:rPr lang="en-US" sz="1600" b="1" dirty="0">
                <a:latin typeface="Courier New" panose="02070309020205020404" pitchFamily="49" charset="0"/>
                <a:cs typeface="Courier New" panose="02070309020205020404" pitchFamily="49" charset="0"/>
              </a:rPr>
              <a:t>, </a:t>
            </a:r>
          </a:p>
          <a:p>
            <a:r>
              <a:rPr lang="en-US" sz="1600" b="1" dirty="0">
                <a:effectLst/>
                <a:latin typeface="Courier New" panose="02070309020205020404" pitchFamily="49" charset="0"/>
                <a:cs typeface="Courier New" panose="02070309020205020404" pitchFamily="49" charset="0"/>
              </a:rPr>
              <a:t>     "</a:t>
            </a:r>
            <a:r>
              <a:rPr lang="en-US" sz="1600" b="1" dirty="0" err="1">
                <a:effectLst/>
                <a:latin typeface="Courier New" panose="02070309020205020404" pitchFamily="49" charset="0"/>
                <a:cs typeface="Courier New" panose="02070309020205020404" pitchFamily="49" charset="0"/>
              </a:rPr>
              <a:t>contentURL</a:t>
            </a:r>
            <a:r>
              <a:rPr lang="en-US" sz="1600" b="1" dirty="0">
                <a:effectLst/>
                <a:latin typeface="Courier New" panose="02070309020205020404" pitchFamily="49" charset="0"/>
                <a:cs typeface="Courier New" panose="02070309020205020404" pitchFamily="49" charset="0"/>
              </a:rPr>
              <a:t>"</a:t>
            </a:r>
            <a:r>
              <a:rPr lang="en-US" sz="1600" b="1" dirty="0">
                <a:latin typeface="Courier New" panose="02070309020205020404" pitchFamily="49" charset="0"/>
                <a:cs typeface="Courier New" panose="02070309020205020404" pitchFamily="49" charset="0"/>
              </a:rPr>
              <a:t>: </a:t>
            </a:r>
            <a:r>
              <a:rPr lang="en-US" sz="1600" b="1" dirty="0">
                <a:effectLst/>
                <a:latin typeface="Courier New" panose="02070309020205020404" pitchFamily="49" charset="0"/>
                <a:cs typeface="Courier New" panose="02070309020205020404" pitchFamily="49" charset="0"/>
              </a:rPr>
              <a:t>"https://</a:t>
            </a:r>
            <a:r>
              <a:rPr lang="en-US" sz="1600" b="1" dirty="0" err="1">
                <a:effectLst/>
                <a:latin typeface="Courier New" panose="02070309020205020404" pitchFamily="49" charset="0"/>
                <a:cs typeface="Courier New" panose="02070309020205020404" pitchFamily="49" charset="0"/>
              </a:rPr>
              <a:t>hpde.io</a:t>
            </a:r>
            <a:r>
              <a:rPr lang="en-US" sz="1600" b="1" dirty="0">
                <a:effectLst/>
                <a:latin typeface="Courier New" panose="02070309020205020404" pitchFamily="49" charset="0"/>
                <a:cs typeface="Courier New" panose="02070309020205020404" pitchFamily="49" charset="0"/>
              </a:rPr>
              <a:t>/NASA/</a:t>
            </a:r>
            <a:r>
              <a:rPr lang="en-US" sz="1600" b="1" dirty="0" err="1">
                <a:effectLst/>
                <a:latin typeface="Courier New" panose="02070309020205020404" pitchFamily="49" charset="0"/>
                <a:cs typeface="Courier New" panose="02070309020205020404" pitchFamily="49" charset="0"/>
              </a:rPr>
              <a:t>DisplayData</a:t>
            </a:r>
            <a:r>
              <a:rPr lang="en-US" sz="1600" b="1" dirty="0">
                <a:effectLst/>
                <a:latin typeface="Courier New" panose="02070309020205020404" pitchFamily="49" charset="0"/>
                <a:cs typeface="Courier New" panose="02070309020205020404" pitchFamily="49" charset="0"/>
              </a:rPr>
              <a:t>/ACE/MAG/27-Day.xml"</a:t>
            </a:r>
            <a:r>
              <a:rPr lang="en-US" sz="1600" b="1" dirty="0">
                <a:latin typeface="Courier New" panose="02070309020205020404" pitchFamily="49" charset="0"/>
                <a:cs typeface="Courier New" panose="02070309020205020404" pitchFamily="49" charset="0"/>
              </a:rPr>
              <a:t>,</a:t>
            </a:r>
          </a:p>
          <a:p>
            <a:r>
              <a:rPr lang="en-US" sz="1600" b="1" dirty="0">
                <a:effectLst/>
                <a:latin typeface="Courier New" panose="02070309020205020404" pitchFamily="49" charset="0"/>
                <a:cs typeface="Courier New" panose="02070309020205020404" pitchFamily="49" charset="0"/>
              </a:rPr>
              <a:t>--OR-- </a:t>
            </a:r>
          </a:p>
          <a:p>
            <a:r>
              <a:rPr lang="en-US" sz="1600" b="1" dirty="0">
                <a:effectLst/>
                <a:latin typeface="Courier New" panose="02070309020205020404" pitchFamily="49" charset="0"/>
                <a:cs typeface="Courier New" panose="02070309020205020404" pitchFamily="49" charset="0"/>
              </a:rPr>
              <a:t>     "content"</a:t>
            </a:r>
            <a:r>
              <a:rPr lang="en-US" sz="1600" b="1" dirty="0">
                <a:latin typeface="Courier New" panose="02070309020205020404" pitchFamily="49" charset="0"/>
                <a:cs typeface="Courier New" panose="02070309020205020404" pitchFamily="49" charset="0"/>
              </a:rPr>
              <a:t>: </a:t>
            </a:r>
            <a:r>
              <a:rPr lang="en-US" sz="1600" b="1" dirty="0">
                <a:effectLst/>
                <a:latin typeface="Courier New" panose="02070309020205020404" pitchFamily="49" charset="0"/>
                <a:cs typeface="Courier New" panose="02070309020205020404" pitchFamily="49" charset="0"/>
              </a:rPr>
              <a:t>"&lt;just </a:t>
            </a:r>
            <a:r>
              <a:rPr lang="en-US" sz="1600" b="1" dirty="0" err="1">
                <a:effectLst/>
                <a:latin typeface="Courier New" panose="02070309020205020404" pitchFamily="49" charset="0"/>
                <a:cs typeface="Courier New" panose="02070309020205020404" pitchFamily="49" charset="0"/>
              </a:rPr>
              <a:t>stsuff</a:t>
            </a:r>
            <a:r>
              <a:rPr lang="en-US" sz="1600" b="1" dirty="0">
                <a:effectLst/>
                <a:latin typeface="Courier New" panose="02070309020205020404" pitchFamily="49" charset="0"/>
                <a:cs typeface="Courier New" panose="02070309020205020404" pitchFamily="49" charset="0"/>
              </a:rPr>
              <a:t> all the XML right here"</a:t>
            </a:r>
            <a:r>
              <a:rPr lang="en-US" sz="1600" b="1" dirty="0">
                <a:latin typeface="Courier New" panose="02070309020205020404" pitchFamily="49" charset="0"/>
                <a:cs typeface="Courier New" panose="02070309020205020404" pitchFamily="49" charset="0"/>
              </a:rPr>
              <a:t>,</a:t>
            </a:r>
          </a:p>
          <a:p>
            <a:r>
              <a:rPr lang="en-US" sz="1600" b="1" dirty="0">
                <a:effectLst/>
                <a:latin typeface="Courier New" panose="02070309020205020404" pitchFamily="49" charset="0"/>
                <a:cs typeface="Courier New" panose="02070309020205020404" pitchFamily="49" charset="0"/>
              </a:rPr>
              <a:t>     "</a:t>
            </a:r>
            <a:r>
              <a:rPr lang="en-US" sz="1600" b="1" dirty="0" err="1">
                <a:effectLst/>
                <a:latin typeface="Courier New" panose="02070309020205020404" pitchFamily="49" charset="0"/>
                <a:cs typeface="Courier New" panose="02070309020205020404" pitchFamily="49" charset="0"/>
              </a:rPr>
              <a:t>aboutURL</a:t>
            </a:r>
            <a:r>
              <a:rPr lang="en-US" sz="1600" b="1" dirty="0">
                <a:effectLst/>
                <a:latin typeface="Courier New" panose="02070309020205020404" pitchFamily="49" charset="0"/>
                <a:cs typeface="Courier New" panose="02070309020205020404" pitchFamily="49" charset="0"/>
              </a:rPr>
              <a:t>"</a:t>
            </a:r>
            <a:r>
              <a:rPr lang="en-US" sz="1600" b="1" dirty="0">
                <a:latin typeface="Courier New" panose="02070309020205020404" pitchFamily="49" charset="0"/>
                <a:cs typeface="Courier New" panose="02070309020205020404" pitchFamily="49" charset="0"/>
              </a:rPr>
              <a:t>: </a:t>
            </a:r>
            <a:r>
              <a:rPr lang="en-US" sz="1600" b="1" dirty="0">
                <a:effectLst/>
                <a:latin typeface="Courier New" panose="02070309020205020404" pitchFamily="49" charset="0"/>
                <a:cs typeface="Courier New" panose="02070309020205020404" pitchFamily="49" charset="0"/>
              </a:rPr>
              <a:t>"http://</a:t>
            </a:r>
            <a:r>
              <a:rPr lang="en-US" sz="1600" b="1" dirty="0" err="1">
                <a:effectLst/>
                <a:latin typeface="Courier New" panose="02070309020205020404" pitchFamily="49" charset="0"/>
                <a:cs typeface="Courier New" panose="02070309020205020404" pitchFamily="49" charset="0"/>
              </a:rPr>
              <a:t>spase-group.org</a:t>
            </a:r>
            <a:r>
              <a:rPr lang="en-US" sz="1600" b="1" dirty="0">
                <a:effectLst/>
                <a:latin typeface="Courier New" panose="02070309020205020404" pitchFamily="49" charset="0"/>
                <a:cs typeface="Courier New" panose="02070309020205020404" pitchFamily="49" charset="0"/>
              </a:rPr>
              <a:t>"</a:t>
            </a:r>
            <a:r>
              <a:rPr lang="en-US" sz="1600" b="1" dirty="0">
                <a:latin typeface="Courier New" panose="02070309020205020404" pitchFamily="49" charset="0"/>
                <a:cs typeface="Courier New" panose="02070309020205020404" pitchFamily="49" charset="0"/>
              </a:rPr>
              <a:t> },</a:t>
            </a:r>
          </a:p>
          <a:p>
            <a:endParaRPr lang="en-US" sz="1600" b="1" dirty="0">
              <a:latin typeface="Courier New" panose="02070309020205020404" pitchFamily="49" charset="0"/>
              <a:cs typeface="Courier New" panose="02070309020205020404" pitchFamily="49" charset="0"/>
            </a:endParaRPr>
          </a:p>
          <a:p>
            <a:r>
              <a:rPr lang="en-US" sz="1600" b="1" dirty="0">
                <a:latin typeface="Courier New" panose="02070309020205020404" pitchFamily="49" charset="0"/>
                <a:cs typeface="Courier New" panose="02070309020205020404" pitchFamily="49" charset="0"/>
              </a:rPr>
              <a:t>   { </a:t>
            </a:r>
            <a:r>
              <a:rPr lang="en-US" sz="1600" b="1" dirty="0">
                <a:effectLst/>
                <a:latin typeface="Courier New" panose="02070309020205020404" pitchFamily="49" charset="0"/>
                <a:cs typeface="Courier New" panose="02070309020205020404" pitchFamily="49" charset="0"/>
              </a:rPr>
              <a:t>"name"</a:t>
            </a:r>
            <a:r>
              <a:rPr lang="en-US" sz="1600" b="1" dirty="0">
                <a:latin typeface="Courier New" panose="02070309020205020404" pitchFamily="49" charset="0"/>
                <a:cs typeface="Courier New" panose="02070309020205020404" pitchFamily="49" charset="0"/>
              </a:rPr>
              <a:t> : </a:t>
            </a:r>
            <a:r>
              <a:rPr lang="en-US" sz="1600" b="1" dirty="0">
                <a:effectLst/>
                <a:latin typeface="Courier New" panose="02070309020205020404" pitchFamily="49" charset="0"/>
                <a:cs typeface="Courier New" panose="02070309020205020404" pitchFamily="49" charset="0"/>
              </a:rPr>
              <a:t>"ISTP"</a:t>
            </a:r>
            <a:r>
              <a:rPr lang="en-US" sz="1600" b="1" dirty="0">
                <a:latin typeface="Courier New" panose="02070309020205020404" pitchFamily="49" charset="0"/>
                <a:cs typeface="Courier New" panose="02070309020205020404" pitchFamily="49" charset="0"/>
              </a:rPr>
              <a:t>, </a:t>
            </a:r>
          </a:p>
          <a:p>
            <a:r>
              <a:rPr lang="en-US" sz="1600" b="1" dirty="0">
                <a:effectLst/>
                <a:latin typeface="Courier New" panose="02070309020205020404" pitchFamily="49" charset="0"/>
                <a:cs typeface="Courier New" panose="02070309020205020404" pitchFamily="49" charset="0"/>
              </a:rPr>
              <a:t>     "content"</a:t>
            </a:r>
            <a:r>
              <a:rPr lang="en-US" sz="1600" b="1" dirty="0">
                <a:latin typeface="Courier New" panose="02070309020205020404" pitchFamily="49" charset="0"/>
                <a:cs typeface="Courier New" panose="02070309020205020404" pitchFamily="49" charset="0"/>
              </a:rPr>
              <a:t>: { </a:t>
            </a:r>
            <a:r>
              <a:rPr lang="en-US" sz="1600" b="1" dirty="0">
                <a:effectLst/>
                <a:latin typeface="Courier New" panose="02070309020205020404" pitchFamily="49" charset="0"/>
                <a:cs typeface="Courier New" panose="02070309020205020404" pitchFamily="49" charset="0"/>
              </a:rPr>
              <a:t>"</a:t>
            </a:r>
            <a:r>
              <a:rPr lang="en-US" sz="1600" b="1" dirty="0" err="1">
                <a:effectLst/>
                <a:latin typeface="Courier New" panose="02070309020205020404" pitchFamily="49" charset="0"/>
                <a:cs typeface="Courier New" panose="02070309020205020404" pitchFamily="49" charset="0"/>
              </a:rPr>
              <a:t>json</a:t>
            </a:r>
            <a:r>
              <a:rPr lang="en-US" sz="1600" b="1" dirty="0">
                <a:effectLst/>
                <a:latin typeface="Courier New" panose="02070309020205020404" pitchFamily="49" charset="0"/>
                <a:cs typeface="Courier New" panose="02070309020205020404" pitchFamily="49" charset="0"/>
              </a:rPr>
              <a:t> object (not shown) with the tree of ISTP keyword-value pairs"</a:t>
            </a:r>
            <a:r>
              <a:rPr lang="en-US" sz="1600" b="1" dirty="0">
                <a:latin typeface="Courier New" panose="02070309020205020404" pitchFamily="49" charset="0"/>
                <a:cs typeface="Courier New" panose="02070309020205020404" pitchFamily="49" charset="0"/>
              </a:rPr>
              <a:t> },</a:t>
            </a:r>
          </a:p>
          <a:p>
            <a:r>
              <a:rPr lang="en-US" sz="1600" b="1" dirty="0">
                <a:latin typeface="Courier New" panose="02070309020205020404" pitchFamily="49" charset="0"/>
                <a:cs typeface="Courier New" panose="02070309020205020404" pitchFamily="49" charset="0"/>
              </a:rPr>
              <a:t>     </a:t>
            </a:r>
            <a:r>
              <a:rPr lang="en-US" sz="1600" b="1" dirty="0">
                <a:effectLst/>
                <a:latin typeface="Courier New" panose="02070309020205020404" pitchFamily="49" charset="0"/>
                <a:cs typeface="Courier New" panose="02070309020205020404" pitchFamily="49" charset="0"/>
              </a:rPr>
              <a:t>"</a:t>
            </a:r>
            <a:r>
              <a:rPr lang="en-US" sz="1600" b="1" dirty="0" err="1">
                <a:effectLst/>
                <a:latin typeface="Courier New" panose="02070309020205020404" pitchFamily="49" charset="0"/>
                <a:cs typeface="Courier New" panose="02070309020205020404" pitchFamily="49" charset="0"/>
              </a:rPr>
              <a:t>aboutURL</a:t>
            </a:r>
            <a:r>
              <a:rPr lang="en-US" sz="1600" b="1" dirty="0">
                <a:effectLst/>
                <a:latin typeface="Courier New" panose="02070309020205020404" pitchFamily="49" charset="0"/>
                <a:cs typeface="Courier New" panose="02070309020205020404" pitchFamily="49" charset="0"/>
              </a:rPr>
              <a:t>"</a:t>
            </a:r>
            <a:r>
              <a:rPr lang="en-US" sz="1600" b="1" dirty="0">
                <a:latin typeface="Courier New" panose="02070309020205020404" pitchFamily="49" charset="0"/>
                <a:cs typeface="Courier New" panose="02070309020205020404" pitchFamily="49" charset="0"/>
              </a:rPr>
              <a:t>: </a:t>
            </a:r>
            <a:r>
              <a:rPr lang="en-US" sz="1600" b="1" dirty="0">
                <a:effectLst/>
                <a:latin typeface="Courier New" panose="02070309020205020404" pitchFamily="49" charset="0"/>
                <a:cs typeface="Courier New" panose="02070309020205020404" pitchFamily="49" charset="0"/>
              </a:rPr>
              <a:t>"https://</a:t>
            </a:r>
            <a:r>
              <a:rPr lang="en-US" sz="1600" b="1" dirty="0" err="1">
                <a:effectLst/>
                <a:latin typeface="Courier New" panose="02070309020205020404" pitchFamily="49" charset="0"/>
                <a:cs typeface="Courier New" panose="02070309020205020404" pitchFamily="49" charset="0"/>
              </a:rPr>
              <a:t>spdf.gsfc.nasa.gov</a:t>
            </a:r>
            <a:r>
              <a:rPr lang="en-US" sz="1600" b="1" dirty="0">
                <a:effectLst/>
                <a:latin typeface="Courier New" panose="02070309020205020404" pitchFamily="49" charset="0"/>
                <a:cs typeface="Courier New" panose="02070309020205020404" pitchFamily="49" charset="0"/>
              </a:rPr>
              <a:t>/</a:t>
            </a:r>
            <a:r>
              <a:rPr lang="en-US" sz="1600" b="1" dirty="0" err="1">
                <a:effectLst/>
                <a:latin typeface="Courier New" panose="02070309020205020404" pitchFamily="49" charset="0"/>
                <a:cs typeface="Courier New" panose="02070309020205020404" pitchFamily="49" charset="0"/>
              </a:rPr>
              <a:t>istp_guide</a:t>
            </a:r>
            <a:r>
              <a:rPr lang="en-US" sz="1600" b="1" dirty="0">
                <a:effectLst/>
                <a:latin typeface="Courier New" panose="02070309020205020404" pitchFamily="49" charset="0"/>
                <a:cs typeface="Courier New" panose="02070309020205020404" pitchFamily="49" charset="0"/>
              </a:rPr>
              <a:t>/</a:t>
            </a:r>
            <a:r>
              <a:rPr lang="en-US" sz="1600" b="1" dirty="0" err="1">
                <a:effectLst/>
                <a:latin typeface="Courier New" panose="02070309020205020404" pitchFamily="49" charset="0"/>
                <a:cs typeface="Courier New" panose="02070309020205020404" pitchFamily="49" charset="0"/>
              </a:rPr>
              <a:t>variables.html</a:t>
            </a:r>
            <a:r>
              <a:rPr lang="en-US" sz="1600" b="1" dirty="0">
                <a:effectLst/>
                <a:latin typeface="Courier New" panose="02070309020205020404" pitchFamily="49" charset="0"/>
                <a:cs typeface="Courier New" panose="02070309020205020404" pitchFamily="49" charset="0"/>
              </a:rPr>
              <a:t>"</a:t>
            </a:r>
            <a:r>
              <a:rPr lang="en-US" sz="1600" b="1" dirty="0">
                <a:latin typeface="Courier New" panose="02070309020205020404" pitchFamily="49" charset="0"/>
                <a:cs typeface="Courier New" panose="02070309020205020404" pitchFamily="49" charset="0"/>
              </a:rPr>
              <a:t> },</a:t>
            </a:r>
          </a:p>
          <a:p>
            <a:endParaRPr lang="en-US" sz="1600" b="1" dirty="0">
              <a:latin typeface="Courier New" panose="02070309020205020404" pitchFamily="49" charset="0"/>
              <a:cs typeface="Courier New" panose="02070309020205020404" pitchFamily="49" charset="0"/>
            </a:endParaRPr>
          </a:p>
          <a:p>
            <a:r>
              <a:rPr lang="en-US" sz="1600" b="1" dirty="0">
                <a:latin typeface="Courier New" panose="02070309020205020404" pitchFamily="49" charset="0"/>
                <a:cs typeface="Courier New" panose="02070309020205020404" pitchFamily="49" charset="0"/>
              </a:rPr>
              <a:t>   { </a:t>
            </a:r>
            <a:r>
              <a:rPr lang="en-US" sz="1600" b="1" dirty="0">
                <a:effectLst/>
                <a:latin typeface="Courier New" panose="02070309020205020404" pitchFamily="49" charset="0"/>
                <a:cs typeface="Courier New" panose="02070309020205020404" pitchFamily="49" charset="0"/>
              </a:rPr>
              <a:t>"name"</a:t>
            </a:r>
            <a:r>
              <a:rPr lang="en-US" sz="1600" b="1" dirty="0">
                <a:latin typeface="Courier New" panose="02070309020205020404" pitchFamily="49" charset="0"/>
                <a:cs typeface="Courier New" panose="02070309020205020404" pitchFamily="49" charset="0"/>
              </a:rPr>
              <a:t> : </a:t>
            </a:r>
            <a:r>
              <a:rPr lang="en-US" sz="1600" b="1" dirty="0">
                <a:effectLst/>
                <a:latin typeface="Courier New" panose="02070309020205020404" pitchFamily="49" charset="0"/>
                <a:cs typeface="Courier New" panose="02070309020205020404" pitchFamily="49" charset="0"/>
              </a:rPr>
              <a:t>"FITS"</a:t>
            </a:r>
            <a:r>
              <a:rPr lang="en-US" sz="1600" b="1" dirty="0">
                <a:latin typeface="Courier New" panose="02070309020205020404" pitchFamily="49" charset="0"/>
                <a:cs typeface="Courier New" panose="02070309020205020404" pitchFamily="49" charset="0"/>
              </a:rPr>
              <a:t>,</a:t>
            </a:r>
          </a:p>
          <a:p>
            <a:r>
              <a:rPr lang="en-US" sz="1600" b="1" dirty="0">
                <a:latin typeface="Courier New" panose="02070309020205020404" pitchFamily="49" charset="0"/>
                <a:cs typeface="Courier New" panose="02070309020205020404" pitchFamily="49" charset="0"/>
              </a:rPr>
              <a:t>     </a:t>
            </a:r>
            <a:r>
              <a:rPr lang="en-US" sz="1600" b="1" dirty="0">
                <a:effectLst/>
                <a:latin typeface="Courier New" panose="02070309020205020404" pitchFamily="49" charset="0"/>
                <a:cs typeface="Courier New" panose="02070309020205020404" pitchFamily="49" charset="0"/>
              </a:rPr>
              <a:t>"content"</a:t>
            </a:r>
            <a:r>
              <a:rPr lang="en-US" sz="1600" b="1" dirty="0">
                <a:latin typeface="Courier New" panose="02070309020205020404" pitchFamily="49" charset="0"/>
                <a:cs typeface="Courier New" panose="02070309020205020404" pitchFamily="49" charset="0"/>
              </a:rPr>
              <a:t>: { </a:t>
            </a:r>
            <a:r>
              <a:rPr lang="en-US" sz="1600" b="1" dirty="0">
                <a:effectLst/>
                <a:latin typeface="Courier New" panose="02070309020205020404" pitchFamily="49" charset="0"/>
                <a:cs typeface="Courier New" panose="02070309020205020404" pitchFamily="49" charset="0"/>
              </a:rPr>
              <a:t>"fits_header_keyword1"</a:t>
            </a:r>
            <a:r>
              <a:rPr lang="en-US" sz="1600" b="1" dirty="0">
                <a:latin typeface="Courier New" panose="02070309020205020404" pitchFamily="49" charset="0"/>
                <a:cs typeface="Courier New" panose="02070309020205020404" pitchFamily="49" charset="0"/>
              </a:rPr>
              <a:t> : </a:t>
            </a:r>
            <a:r>
              <a:rPr lang="en-US" sz="1600" b="1" dirty="0">
                <a:effectLst/>
                <a:latin typeface="Courier New" panose="02070309020205020404" pitchFamily="49" charset="0"/>
                <a:cs typeface="Courier New" panose="02070309020205020404" pitchFamily="49" charset="0"/>
              </a:rPr>
              <a:t>"value1"</a:t>
            </a:r>
            <a:r>
              <a:rPr lang="en-US" sz="1600" b="1" dirty="0">
                <a:latin typeface="Courier New" panose="02070309020205020404" pitchFamily="49" charset="0"/>
                <a:cs typeface="Courier New" panose="02070309020205020404" pitchFamily="49" charset="0"/>
              </a:rPr>
              <a:t>, </a:t>
            </a:r>
            <a:r>
              <a:rPr lang="en-US" sz="1600" b="1" dirty="0">
                <a:effectLst/>
                <a:latin typeface="Courier New" panose="02070309020205020404" pitchFamily="49" charset="0"/>
                <a:cs typeface="Courier New" panose="02070309020205020404" pitchFamily="49" charset="0"/>
              </a:rPr>
              <a:t>"fits_header_keyword2"</a:t>
            </a:r>
            <a:r>
              <a:rPr lang="en-US" sz="1600" b="1" dirty="0">
                <a:latin typeface="Courier New" panose="02070309020205020404" pitchFamily="49" charset="0"/>
                <a:cs typeface="Courier New" panose="02070309020205020404" pitchFamily="49" charset="0"/>
              </a:rPr>
              <a:t>: </a:t>
            </a:r>
            <a:r>
              <a:rPr lang="en-US" sz="1600" b="1" dirty="0">
                <a:effectLst/>
                <a:latin typeface="Courier New" panose="02070309020205020404" pitchFamily="49" charset="0"/>
                <a:cs typeface="Courier New" panose="02070309020205020404" pitchFamily="49" charset="0"/>
              </a:rPr>
              <a:t>"value2"</a:t>
            </a:r>
            <a:r>
              <a:rPr lang="en-US" sz="1600" b="1" dirty="0">
                <a:latin typeface="Courier New" panose="02070309020205020404" pitchFamily="49" charset="0"/>
                <a:cs typeface="Courier New" panose="02070309020205020404" pitchFamily="49" charset="0"/>
              </a:rPr>
              <a:t> },</a:t>
            </a:r>
          </a:p>
          <a:p>
            <a:r>
              <a:rPr lang="en-US" sz="1600" b="1" dirty="0">
                <a:effectLst/>
                <a:latin typeface="Courier New" panose="02070309020205020404" pitchFamily="49" charset="0"/>
                <a:cs typeface="Courier New" panose="02070309020205020404" pitchFamily="49" charset="0"/>
              </a:rPr>
              <a:t>     "</a:t>
            </a:r>
            <a:r>
              <a:rPr lang="en-US" sz="1600" b="1" dirty="0" err="1">
                <a:effectLst/>
                <a:latin typeface="Courier New" panose="02070309020205020404" pitchFamily="49" charset="0"/>
                <a:cs typeface="Courier New" panose="02070309020205020404" pitchFamily="49" charset="0"/>
              </a:rPr>
              <a:t>aboutURL</a:t>
            </a:r>
            <a:r>
              <a:rPr lang="en-US" sz="1600" b="1" dirty="0">
                <a:effectLst/>
                <a:latin typeface="Courier New" panose="02070309020205020404" pitchFamily="49" charset="0"/>
                <a:cs typeface="Courier New" panose="02070309020205020404" pitchFamily="49" charset="0"/>
              </a:rPr>
              <a:t>"</a:t>
            </a:r>
            <a:r>
              <a:rPr lang="en-US" sz="1600" b="1" dirty="0">
                <a:latin typeface="Courier New" panose="02070309020205020404" pitchFamily="49" charset="0"/>
                <a:cs typeface="Courier New" panose="02070309020205020404" pitchFamily="49" charset="0"/>
              </a:rPr>
              <a:t>: </a:t>
            </a:r>
            <a:r>
              <a:rPr lang="en-US" sz="1600" b="1" dirty="0">
                <a:effectLst/>
                <a:latin typeface="Courier New" panose="02070309020205020404" pitchFamily="49" charset="0"/>
                <a:cs typeface="Courier New" panose="02070309020205020404" pitchFamily="49" charset="0"/>
              </a:rPr>
              <a:t>"http://</a:t>
            </a:r>
            <a:r>
              <a:rPr lang="en-US" sz="1600" b="1" dirty="0" err="1">
                <a:effectLst/>
                <a:latin typeface="Courier New" panose="02070309020205020404" pitchFamily="49" charset="0"/>
                <a:cs typeface="Courier New" panose="02070309020205020404" pitchFamily="49" charset="0"/>
              </a:rPr>
              <a:t>fits.gsfc.nasa.gov</a:t>
            </a:r>
            <a:r>
              <a:rPr lang="en-US" sz="1600" b="1" dirty="0">
                <a:effectLst/>
                <a:latin typeface="Courier New" panose="02070309020205020404" pitchFamily="49" charset="0"/>
                <a:cs typeface="Courier New" panose="02070309020205020404" pitchFamily="49" charset="0"/>
              </a:rPr>
              <a:t>"</a:t>
            </a:r>
            <a:r>
              <a:rPr lang="en-US" sz="1600" b="1" dirty="0">
                <a:latin typeface="Courier New" panose="02070309020205020404" pitchFamily="49" charset="0"/>
                <a:cs typeface="Courier New" panose="02070309020205020404" pitchFamily="49" charset="0"/>
              </a:rPr>
              <a:t> }</a:t>
            </a:r>
          </a:p>
          <a:p>
            <a:r>
              <a:rPr lang="en-US" sz="1600" b="1" dirty="0">
                <a:latin typeface="Courier New" panose="02070309020205020404" pitchFamily="49" charset="0"/>
                <a:cs typeface="Courier New" panose="02070309020205020404" pitchFamily="49" charset="0"/>
              </a:rPr>
              <a:t>  ]</a:t>
            </a:r>
          </a:p>
          <a:p>
            <a:r>
              <a:rPr lang="en-US" sz="1600" b="1" dirty="0">
                <a:latin typeface="Courier New" panose="02070309020205020404" pitchFamily="49" charset="0"/>
                <a:cs typeface="Courier New" panose="02070309020205020404" pitchFamily="49" charset="0"/>
              </a:rPr>
              <a:t>}</a:t>
            </a:r>
            <a:endParaRPr lang="en-US" sz="1600" b="1" dirty="0">
              <a:solidFill>
                <a:schemeClr val="tx2">
                  <a:lumMod val="75000"/>
                </a:schemeClr>
              </a:solidFill>
              <a:latin typeface="Courier New" panose="02070309020205020404" pitchFamily="49" charset="0"/>
              <a:cs typeface="Courier New" panose="02070309020205020404" pitchFamily="49" charset="0"/>
            </a:endParaRPr>
          </a:p>
        </p:txBody>
      </p:sp>
    </p:spTree>
    <p:extLst>
      <p:ext uri="{BB962C8B-B14F-4D97-AF65-F5344CB8AC3E}">
        <p14:creationId xmlns:p14="http://schemas.microsoft.com/office/powerpoint/2010/main" val="317741858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88F92F-64AB-4D34-AF42-5D3B3E68AD3A}"/>
              </a:ext>
            </a:extLst>
          </p:cNvPr>
          <p:cNvSpPr>
            <a:spLocks noGrp="1"/>
          </p:cNvSpPr>
          <p:nvPr>
            <p:ph type="title"/>
          </p:nvPr>
        </p:nvSpPr>
        <p:spPr/>
        <p:txBody>
          <a:bodyPr>
            <a:normAutofit/>
          </a:bodyPr>
          <a:lstStyle/>
          <a:p>
            <a:r>
              <a:rPr lang="en-US" dirty="0"/>
              <a:t>Harvest HAPI metadata to create SPASE records</a:t>
            </a:r>
          </a:p>
        </p:txBody>
      </p:sp>
      <p:sp>
        <p:nvSpPr>
          <p:cNvPr id="3" name="Content Placeholder 2">
            <a:extLst>
              <a:ext uri="{FF2B5EF4-FFF2-40B4-BE49-F238E27FC236}">
                <a16:creationId xmlns:a16="http://schemas.microsoft.com/office/drawing/2014/main" id="{386B77CA-816C-D38C-174F-5017875D9E97}"/>
              </a:ext>
            </a:extLst>
          </p:cNvPr>
          <p:cNvSpPr>
            <a:spLocks noGrp="1"/>
          </p:cNvSpPr>
          <p:nvPr>
            <p:ph sz="quarter" idx="13"/>
          </p:nvPr>
        </p:nvSpPr>
        <p:spPr>
          <a:xfrm>
            <a:off x="737347" y="3792071"/>
            <a:ext cx="10287000" cy="2616351"/>
          </a:xfrm>
        </p:spPr>
        <p:txBody>
          <a:bodyPr>
            <a:normAutofit/>
          </a:bodyPr>
          <a:lstStyle/>
          <a:p>
            <a:r>
              <a:rPr lang="en-US" dirty="0"/>
              <a:t>If your HAPI server has enough metadata (much is optional), it would be possible to transform the HAPI metadata (info response) into a SPASE record</a:t>
            </a:r>
          </a:p>
          <a:p>
            <a:pPr marL="0" indent="0">
              <a:buNone/>
            </a:pPr>
            <a:endParaRPr lang="en-US" dirty="0"/>
          </a:p>
          <a:p>
            <a:r>
              <a:rPr lang="en-US" dirty="0"/>
              <a:t>Some people will not really be migrating to SPASE</a:t>
            </a:r>
          </a:p>
          <a:p>
            <a:pPr lvl="1"/>
            <a:r>
              <a:rPr lang="en-US" dirty="0"/>
              <a:t>for example: communities such as NSF CEDAR folks, </a:t>
            </a:r>
            <a:r>
              <a:rPr lang="en-US" dirty="0" err="1"/>
              <a:t>SuperDARN</a:t>
            </a:r>
            <a:r>
              <a:rPr lang="en-US" dirty="0"/>
              <a:t>, </a:t>
            </a:r>
            <a:r>
              <a:rPr lang="en-US" dirty="0" err="1"/>
              <a:t>SuperMAG</a:t>
            </a:r>
            <a:r>
              <a:rPr lang="en-US" dirty="0"/>
              <a:t>, MADRIGAL</a:t>
            </a:r>
          </a:p>
          <a:p>
            <a:pPr lvl="1"/>
            <a:r>
              <a:rPr lang="en-US" dirty="0"/>
              <a:t>The best pathway to capturing these systems is through a HAPI -&gt; SPASE path</a:t>
            </a:r>
          </a:p>
        </p:txBody>
      </p:sp>
      <p:sp>
        <p:nvSpPr>
          <p:cNvPr id="6" name="Slide Number Placeholder 5">
            <a:extLst>
              <a:ext uri="{FF2B5EF4-FFF2-40B4-BE49-F238E27FC236}">
                <a16:creationId xmlns:a16="http://schemas.microsoft.com/office/drawing/2014/main" id="{A509CAF4-EBB3-03C1-4B54-8C2881C8759D}"/>
              </a:ext>
            </a:extLst>
          </p:cNvPr>
          <p:cNvSpPr>
            <a:spLocks noGrp="1"/>
          </p:cNvSpPr>
          <p:nvPr>
            <p:ph type="sldNum" sz="quarter" idx="16"/>
          </p:nvPr>
        </p:nvSpPr>
        <p:spPr/>
        <p:txBody>
          <a:bodyPr/>
          <a:lstStyle/>
          <a:p>
            <a:fld id="{4EBCDCBD-78E1-0D41-A999-31B5EBF8E02C}" type="slidenum">
              <a:rPr lang="en-US" smtClean="0"/>
              <a:pPr/>
              <a:t>37</a:t>
            </a:fld>
            <a:endParaRPr lang="en-US" dirty="0"/>
          </a:p>
        </p:txBody>
      </p:sp>
      <p:sp>
        <p:nvSpPr>
          <p:cNvPr id="7" name="Date Placeholder 6">
            <a:extLst>
              <a:ext uri="{FF2B5EF4-FFF2-40B4-BE49-F238E27FC236}">
                <a16:creationId xmlns:a16="http://schemas.microsoft.com/office/drawing/2014/main" id="{72B895FE-6A69-2E7C-8B2E-188386421431}"/>
              </a:ext>
            </a:extLst>
          </p:cNvPr>
          <p:cNvSpPr>
            <a:spLocks noGrp="1"/>
          </p:cNvSpPr>
          <p:nvPr>
            <p:ph type="dt" sz="half" idx="14"/>
          </p:nvPr>
        </p:nvSpPr>
        <p:spPr/>
        <p:txBody>
          <a:bodyPr/>
          <a:lstStyle/>
          <a:p>
            <a:r>
              <a:rPr lang="en-US"/>
              <a:t>Oct 12-13, 2023</a:t>
            </a:r>
            <a:endParaRPr lang="en-US" dirty="0"/>
          </a:p>
        </p:txBody>
      </p:sp>
      <p:sp>
        <p:nvSpPr>
          <p:cNvPr id="8" name="Footer Placeholder 7">
            <a:extLst>
              <a:ext uri="{FF2B5EF4-FFF2-40B4-BE49-F238E27FC236}">
                <a16:creationId xmlns:a16="http://schemas.microsoft.com/office/drawing/2014/main" id="{2A3B9BE0-5205-2406-AF25-6A735251AF23}"/>
              </a:ext>
            </a:extLst>
          </p:cNvPr>
          <p:cNvSpPr>
            <a:spLocks noGrp="1"/>
          </p:cNvSpPr>
          <p:nvPr>
            <p:ph type="ftr" sz="quarter" idx="15"/>
          </p:nvPr>
        </p:nvSpPr>
        <p:spPr/>
        <p:txBody>
          <a:bodyPr/>
          <a:lstStyle/>
          <a:p>
            <a:r>
              <a:rPr lang="en-US"/>
              <a:t>How HAPI Relates to Access and Discoverability</a:t>
            </a:r>
            <a:endParaRPr lang="en-US" dirty="0"/>
          </a:p>
        </p:txBody>
      </p:sp>
      <p:grpSp>
        <p:nvGrpSpPr>
          <p:cNvPr id="41" name="Group 40">
            <a:extLst>
              <a:ext uri="{FF2B5EF4-FFF2-40B4-BE49-F238E27FC236}">
                <a16:creationId xmlns:a16="http://schemas.microsoft.com/office/drawing/2014/main" id="{D1F904B7-1CF4-E952-6E4A-D2367D182771}"/>
              </a:ext>
            </a:extLst>
          </p:cNvPr>
          <p:cNvGrpSpPr/>
          <p:nvPr/>
        </p:nvGrpSpPr>
        <p:grpSpPr>
          <a:xfrm>
            <a:off x="1758467" y="1651382"/>
            <a:ext cx="8803343" cy="1540427"/>
            <a:chOff x="663387" y="1353325"/>
            <a:chExt cx="8803343" cy="1540427"/>
          </a:xfrm>
        </p:grpSpPr>
        <p:grpSp>
          <p:nvGrpSpPr>
            <p:cNvPr id="35" name="Group 34">
              <a:extLst>
                <a:ext uri="{FF2B5EF4-FFF2-40B4-BE49-F238E27FC236}">
                  <a16:creationId xmlns:a16="http://schemas.microsoft.com/office/drawing/2014/main" id="{2CE035EA-AE5E-7367-43FB-A5AD0331B7D2}"/>
                </a:ext>
              </a:extLst>
            </p:cNvPr>
            <p:cNvGrpSpPr/>
            <p:nvPr/>
          </p:nvGrpSpPr>
          <p:grpSpPr>
            <a:xfrm>
              <a:off x="663387" y="1568527"/>
              <a:ext cx="1998657" cy="1155827"/>
              <a:chOff x="439479" y="4464127"/>
              <a:chExt cx="1998657" cy="1155827"/>
            </a:xfrm>
          </p:grpSpPr>
          <p:sp>
            <p:nvSpPr>
              <p:cNvPr id="19" name="Rectangle 18">
                <a:extLst>
                  <a:ext uri="{FF2B5EF4-FFF2-40B4-BE49-F238E27FC236}">
                    <a16:creationId xmlns:a16="http://schemas.microsoft.com/office/drawing/2014/main" id="{C959DAF5-E338-DBD2-B8E4-828C7035B6FA}"/>
                  </a:ext>
                </a:extLst>
              </p:cNvPr>
              <p:cNvSpPr/>
              <p:nvPr/>
            </p:nvSpPr>
            <p:spPr>
              <a:xfrm>
                <a:off x="439479" y="4464127"/>
                <a:ext cx="1157845" cy="935268"/>
              </a:xfrm>
              <a:prstGeom prst="rect">
                <a:avLst/>
              </a:prstGeom>
              <a:solidFill>
                <a:schemeClr val="accent2"/>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p>
                <a:pPr algn="ctr"/>
                <a:r>
                  <a:rPr lang="en-US" sz="2000" dirty="0" err="1"/>
                  <a:t>VirES</a:t>
                </a:r>
                <a:r>
                  <a:rPr lang="en-US" sz="2000" dirty="0"/>
                  <a:t> / SWARM</a:t>
                </a:r>
              </a:p>
            </p:txBody>
          </p:sp>
          <p:sp>
            <p:nvSpPr>
              <p:cNvPr id="24" name="Rectangle 23">
                <a:extLst>
                  <a:ext uri="{FF2B5EF4-FFF2-40B4-BE49-F238E27FC236}">
                    <a16:creationId xmlns:a16="http://schemas.microsoft.com/office/drawing/2014/main" id="{49CA7A45-066F-E837-7C6D-43B3CF829BA8}"/>
                  </a:ext>
                </a:extLst>
              </p:cNvPr>
              <p:cNvSpPr/>
              <p:nvPr/>
            </p:nvSpPr>
            <p:spPr>
              <a:xfrm>
                <a:off x="1532128" y="5070368"/>
                <a:ext cx="826663" cy="549586"/>
              </a:xfrm>
              <a:prstGeom prst="rect">
                <a:avLst/>
              </a:prstGeom>
              <a:solidFill>
                <a:schemeClr val="accent4">
                  <a:lumMod val="7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45720" rIns="0" bIns="45720" numCol="1" spcCol="0" rtlCol="0" fromWordArt="0" anchor="ctr" anchorCtr="0" forceAA="0" compatLnSpc="1">
                <a:prstTxWarp prst="textNoShape">
                  <a:avLst/>
                </a:prstTxWarp>
                <a:normAutofit fontScale="85000" lnSpcReduction="10000"/>
              </a:bodyPr>
              <a:lstStyle/>
              <a:p>
                <a:pPr algn="ctr"/>
                <a:r>
                  <a:rPr lang="en-US" sz="2000" dirty="0">
                    <a:solidFill>
                      <a:schemeClr val="bg1"/>
                    </a:solidFill>
                  </a:rPr>
                  <a:t>Custom</a:t>
                </a:r>
              </a:p>
            </p:txBody>
          </p:sp>
          <p:sp>
            <p:nvSpPr>
              <p:cNvPr id="32" name="Rectangle 31">
                <a:extLst>
                  <a:ext uri="{FF2B5EF4-FFF2-40B4-BE49-F238E27FC236}">
                    <a16:creationId xmlns:a16="http://schemas.microsoft.com/office/drawing/2014/main" id="{37F53D7F-D784-543A-D1DB-C0280ED12AE9}"/>
                  </a:ext>
                </a:extLst>
              </p:cNvPr>
              <p:cNvSpPr/>
              <p:nvPr/>
            </p:nvSpPr>
            <p:spPr>
              <a:xfrm>
                <a:off x="1586799" y="4542879"/>
                <a:ext cx="851337" cy="388882"/>
              </a:xfrm>
              <a:prstGeom prst="rect">
                <a:avLst/>
              </a:prstGeom>
              <a:solidFill>
                <a:schemeClr val="accent5">
                  <a:lumMod val="7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lnSpcReduction="10000"/>
              </a:bodyPr>
              <a:lstStyle/>
              <a:p>
                <a:pPr algn="ctr"/>
                <a:r>
                  <a:rPr lang="en-US" sz="2000" dirty="0">
                    <a:solidFill>
                      <a:schemeClr val="bg1"/>
                    </a:solidFill>
                  </a:rPr>
                  <a:t>HAPI</a:t>
                </a:r>
              </a:p>
            </p:txBody>
          </p:sp>
        </p:grpSp>
        <p:sp>
          <p:nvSpPr>
            <p:cNvPr id="36" name="Right Arrow 35">
              <a:extLst>
                <a:ext uri="{FF2B5EF4-FFF2-40B4-BE49-F238E27FC236}">
                  <a16:creationId xmlns:a16="http://schemas.microsoft.com/office/drawing/2014/main" id="{FA5A3FE2-7E70-2B13-681A-C5BB9F3C4582}"/>
                </a:ext>
              </a:extLst>
            </p:cNvPr>
            <p:cNvSpPr/>
            <p:nvPr/>
          </p:nvSpPr>
          <p:spPr>
            <a:xfrm>
              <a:off x="2831840" y="1738626"/>
              <a:ext cx="591670" cy="206188"/>
            </a:xfrm>
            <a:prstGeom prst="rightArrow">
              <a:avLst/>
            </a:prstGeom>
            <a:solidFill>
              <a:schemeClr val="accent2"/>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fontScale="25000" lnSpcReduction="20000"/>
            </a:bodyPr>
            <a:lstStyle/>
            <a:p>
              <a:pPr algn="ctr"/>
              <a:endParaRPr lang="en-US" sz="2000" dirty="0" err="1"/>
            </a:p>
          </p:txBody>
        </p:sp>
        <p:sp>
          <p:nvSpPr>
            <p:cNvPr id="37" name="TextBox 36">
              <a:extLst>
                <a:ext uri="{FF2B5EF4-FFF2-40B4-BE49-F238E27FC236}">
                  <a16:creationId xmlns:a16="http://schemas.microsoft.com/office/drawing/2014/main" id="{F273932F-68DF-CE10-C93F-FBC275601D79}"/>
                </a:ext>
              </a:extLst>
            </p:cNvPr>
            <p:cNvSpPr txBox="1"/>
            <p:nvPr/>
          </p:nvSpPr>
          <p:spPr>
            <a:xfrm>
              <a:off x="3423511" y="1416424"/>
              <a:ext cx="1558732" cy="1477328"/>
            </a:xfrm>
            <a:prstGeom prst="rect">
              <a:avLst/>
            </a:prstGeom>
            <a:solidFill>
              <a:schemeClr val="bg1">
                <a:lumMod val="85000"/>
              </a:schemeClr>
            </a:solidFill>
            <a:ln w="19050">
              <a:noFill/>
            </a:ln>
          </p:spPr>
          <p:txBody>
            <a:bodyPr wrap="square" rtlCol="0">
              <a:spAutoFit/>
            </a:bodyPr>
            <a:lstStyle/>
            <a:p>
              <a:r>
                <a:rPr lang="en-US" b="1" dirty="0">
                  <a:solidFill>
                    <a:schemeClr val="tx2">
                      <a:lumMod val="75000"/>
                    </a:schemeClr>
                  </a:solidFill>
                  <a:latin typeface="Courier New" panose="02070309020205020404" pitchFamily="49" charset="0"/>
                  <a:cs typeface="Courier New" panose="02070309020205020404" pitchFamily="49" charset="0"/>
                </a:rPr>
                <a:t>{</a:t>
              </a:r>
            </a:p>
            <a:p>
              <a:r>
                <a:rPr lang="en-US" b="1" dirty="0">
                  <a:solidFill>
                    <a:schemeClr val="tx2">
                      <a:lumMod val="75000"/>
                    </a:schemeClr>
                  </a:solidFill>
                  <a:latin typeface="Courier New" panose="02070309020205020404" pitchFamily="49" charset="0"/>
                  <a:cs typeface="Courier New" panose="02070309020205020404" pitchFamily="49" charset="0"/>
                </a:rPr>
                <a:t>  info</a:t>
              </a:r>
              <a:br>
                <a:rPr lang="en-US" b="1" dirty="0">
                  <a:solidFill>
                    <a:schemeClr val="tx2">
                      <a:lumMod val="75000"/>
                    </a:schemeClr>
                  </a:solidFill>
                  <a:latin typeface="Courier New" panose="02070309020205020404" pitchFamily="49" charset="0"/>
                  <a:cs typeface="Courier New" panose="02070309020205020404" pitchFamily="49" charset="0"/>
                </a:rPr>
              </a:br>
              <a:r>
                <a:rPr lang="en-US" b="1" dirty="0">
                  <a:solidFill>
                    <a:schemeClr val="tx2">
                      <a:lumMod val="75000"/>
                    </a:schemeClr>
                  </a:solidFill>
                  <a:latin typeface="Courier New" panose="02070309020205020404" pitchFamily="49" charset="0"/>
                  <a:cs typeface="Courier New" panose="02070309020205020404" pitchFamily="49" charset="0"/>
                </a:rPr>
                <a:t>  response</a:t>
              </a:r>
            </a:p>
            <a:p>
              <a:r>
                <a:rPr lang="en-US" b="1" dirty="0">
                  <a:solidFill>
                    <a:schemeClr val="tx2">
                      <a:lumMod val="75000"/>
                    </a:schemeClr>
                  </a:solidFill>
                  <a:latin typeface="Courier New" panose="02070309020205020404" pitchFamily="49" charset="0"/>
                  <a:cs typeface="Courier New" panose="02070309020205020404" pitchFamily="49" charset="0"/>
                </a:rPr>
                <a:t>  as JSON</a:t>
              </a:r>
            </a:p>
            <a:p>
              <a:r>
                <a:rPr lang="en-US" b="1" dirty="0">
                  <a:solidFill>
                    <a:schemeClr val="tx2">
                      <a:lumMod val="75000"/>
                    </a:schemeClr>
                  </a:solidFill>
                  <a:latin typeface="Courier New" panose="02070309020205020404" pitchFamily="49" charset="0"/>
                  <a:cs typeface="Courier New" panose="02070309020205020404" pitchFamily="49" charset="0"/>
                </a:rPr>
                <a:t>}</a:t>
              </a:r>
            </a:p>
          </p:txBody>
        </p:sp>
        <p:sp>
          <p:nvSpPr>
            <p:cNvPr id="38" name="Right Arrow 37">
              <a:extLst>
                <a:ext uri="{FF2B5EF4-FFF2-40B4-BE49-F238E27FC236}">
                  <a16:creationId xmlns:a16="http://schemas.microsoft.com/office/drawing/2014/main" id="{483F957F-4402-E40D-2217-854A432C579B}"/>
                </a:ext>
              </a:extLst>
            </p:cNvPr>
            <p:cNvSpPr/>
            <p:nvPr/>
          </p:nvSpPr>
          <p:spPr>
            <a:xfrm>
              <a:off x="5237377" y="1353325"/>
              <a:ext cx="2338247" cy="1466875"/>
            </a:xfrm>
            <a:prstGeom prst="rightArrow">
              <a:avLst/>
            </a:prstGeom>
            <a:solidFill>
              <a:schemeClr val="accent6">
                <a:lumMod val="40000"/>
                <a:lumOff val="6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b="1" dirty="0">
                  <a:solidFill>
                    <a:schemeClr val="tx1"/>
                  </a:solidFill>
                </a:rPr>
                <a:t>transform</a:t>
              </a:r>
            </a:p>
            <a:p>
              <a:pPr algn="ctr"/>
              <a:r>
                <a:rPr lang="en-US" b="1" dirty="0">
                  <a:solidFill>
                    <a:schemeClr val="tx1"/>
                  </a:solidFill>
                </a:rPr>
                <a:t>(and augment?)</a:t>
              </a:r>
            </a:p>
          </p:txBody>
        </p:sp>
        <p:sp>
          <p:nvSpPr>
            <p:cNvPr id="39" name="TextBox 38">
              <a:extLst>
                <a:ext uri="{FF2B5EF4-FFF2-40B4-BE49-F238E27FC236}">
                  <a16:creationId xmlns:a16="http://schemas.microsoft.com/office/drawing/2014/main" id="{30B6F320-0CA9-6D41-404D-67D080BBCE61}"/>
                </a:ext>
              </a:extLst>
            </p:cNvPr>
            <p:cNvSpPr txBox="1"/>
            <p:nvPr/>
          </p:nvSpPr>
          <p:spPr>
            <a:xfrm>
              <a:off x="7741112" y="1425582"/>
              <a:ext cx="1725618" cy="1323439"/>
            </a:xfrm>
            <a:prstGeom prst="rect">
              <a:avLst/>
            </a:prstGeom>
            <a:solidFill>
              <a:schemeClr val="bg1">
                <a:lumMod val="85000"/>
              </a:schemeClr>
            </a:solidFill>
            <a:ln w="19050">
              <a:noFill/>
            </a:ln>
          </p:spPr>
          <p:txBody>
            <a:bodyPr wrap="square" rtlCol="0">
              <a:spAutoFit/>
            </a:bodyPr>
            <a:lstStyle/>
            <a:p>
              <a:r>
                <a:rPr lang="en-US" sz="2000" b="1" dirty="0">
                  <a:solidFill>
                    <a:schemeClr val="tx2">
                      <a:lumMod val="75000"/>
                    </a:schemeClr>
                  </a:solidFill>
                  <a:latin typeface="Courier New" panose="02070309020205020404" pitchFamily="49" charset="0"/>
                  <a:cs typeface="Courier New" panose="02070309020205020404" pitchFamily="49" charset="0"/>
                </a:rPr>
                <a:t>&lt;xml&gt;</a:t>
              </a:r>
            </a:p>
            <a:p>
              <a:r>
                <a:rPr lang="en-US" sz="2000" b="1" dirty="0">
                  <a:solidFill>
                    <a:schemeClr val="tx2">
                      <a:lumMod val="75000"/>
                    </a:schemeClr>
                  </a:solidFill>
                  <a:latin typeface="Courier New" panose="02070309020205020404" pitchFamily="49" charset="0"/>
                  <a:cs typeface="Courier New" panose="02070309020205020404" pitchFamily="49" charset="0"/>
                </a:rPr>
                <a:t>  SPASE</a:t>
              </a:r>
            </a:p>
            <a:p>
              <a:r>
                <a:rPr lang="en-US" sz="2000" b="1" dirty="0">
                  <a:solidFill>
                    <a:schemeClr val="tx2">
                      <a:lumMod val="75000"/>
                    </a:schemeClr>
                  </a:solidFill>
                  <a:latin typeface="Courier New" panose="02070309020205020404" pitchFamily="49" charset="0"/>
                  <a:cs typeface="Courier New" panose="02070309020205020404" pitchFamily="49" charset="0"/>
                </a:rPr>
                <a:t>   record</a:t>
              </a:r>
            </a:p>
            <a:p>
              <a:r>
                <a:rPr lang="en-US" sz="2000" b="1" dirty="0">
                  <a:solidFill>
                    <a:schemeClr val="tx2">
                      <a:lumMod val="75000"/>
                    </a:schemeClr>
                  </a:solidFill>
                  <a:latin typeface="Courier New" panose="02070309020205020404" pitchFamily="49" charset="0"/>
                  <a:cs typeface="Courier New" panose="02070309020205020404" pitchFamily="49" charset="0"/>
                </a:rPr>
                <a:t>&lt;/xml&gt;</a:t>
              </a:r>
            </a:p>
          </p:txBody>
        </p:sp>
      </p:grpSp>
    </p:spTree>
    <p:extLst>
      <p:ext uri="{BB962C8B-B14F-4D97-AF65-F5344CB8AC3E}">
        <p14:creationId xmlns:p14="http://schemas.microsoft.com/office/powerpoint/2010/main" val="328130931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88F92F-64AB-4D34-AF42-5D3B3E68AD3A}"/>
              </a:ext>
            </a:extLst>
          </p:cNvPr>
          <p:cNvSpPr>
            <a:spLocks noGrp="1"/>
          </p:cNvSpPr>
          <p:nvPr>
            <p:ph type="title"/>
          </p:nvPr>
        </p:nvSpPr>
        <p:spPr/>
        <p:txBody>
          <a:bodyPr>
            <a:normAutofit/>
          </a:bodyPr>
          <a:lstStyle/>
          <a:p>
            <a:r>
              <a:rPr lang="en-US" dirty="0"/>
              <a:t>Harvest HAPI metadata to create SPASE records</a:t>
            </a:r>
          </a:p>
        </p:txBody>
      </p:sp>
      <p:sp>
        <p:nvSpPr>
          <p:cNvPr id="3" name="Content Placeholder 2">
            <a:extLst>
              <a:ext uri="{FF2B5EF4-FFF2-40B4-BE49-F238E27FC236}">
                <a16:creationId xmlns:a16="http://schemas.microsoft.com/office/drawing/2014/main" id="{386B77CA-816C-D38C-174F-5017875D9E97}"/>
              </a:ext>
            </a:extLst>
          </p:cNvPr>
          <p:cNvSpPr>
            <a:spLocks noGrp="1"/>
          </p:cNvSpPr>
          <p:nvPr>
            <p:ph sz="quarter" idx="13"/>
          </p:nvPr>
        </p:nvSpPr>
        <p:spPr>
          <a:xfrm>
            <a:off x="737347" y="3792071"/>
            <a:ext cx="10287000" cy="2616351"/>
          </a:xfrm>
        </p:spPr>
        <p:txBody>
          <a:bodyPr>
            <a:normAutofit/>
          </a:bodyPr>
          <a:lstStyle/>
          <a:p>
            <a:r>
              <a:rPr lang="en-US" dirty="0"/>
              <a:t>If your HAPI server has enough metadata (much is optional), it would be possible to transform the HAPI metadata (info response) into a SPASE record</a:t>
            </a:r>
          </a:p>
          <a:p>
            <a:pPr marL="0" indent="0">
              <a:buNone/>
            </a:pPr>
            <a:endParaRPr lang="en-US" dirty="0"/>
          </a:p>
          <a:p>
            <a:r>
              <a:rPr lang="en-US" dirty="0"/>
              <a:t>Some people will not really be migrating to SPASE</a:t>
            </a:r>
          </a:p>
          <a:p>
            <a:pPr lvl="1"/>
            <a:r>
              <a:rPr lang="en-US" dirty="0"/>
              <a:t>for example: communities such as NSF CEDAR folks, </a:t>
            </a:r>
            <a:r>
              <a:rPr lang="en-US" dirty="0" err="1"/>
              <a:t>SuperDARN</a:t>
            </a:r>
            <a:r>
              <a:rPr lang="en-US" dirty="0"/>
              <a:t>, </a:t>
            </a:r>
            <a:r>
              <a:rPr lang="en-US" dirty="0" err="1"/>
              <a:t>SuperMAG</a:t>
            </a:r>
            <a:r>
              <a:rPr lang="en-US" dirty="0"/>
              <a:t>, MADRIGAL</a:t>
            </a:r>
          </a:p>
          <a:p>
            <a:pPr lvl="1"/>
            <a:r>
              <a:rPr lang="en-US" dirty="0"/>
              <a:t>The best pathway to capturing these systems is through a HAPI -&gt; SPASE path</a:t>
            </a:r>
          </a:p>
        </p:txBody>
      </p:sp>
      <p:sp>
        <p:nvSpPr>
          <p:cNvPr id="6" name="Slide Number Placeholder 5">
            <a:extLst>
              <a:ext uri="{FF2B5EF4-FFF2-40B4-BE49-F238E27FC236}">
                <a16:creationId xmlns:a16="http://schemas.microsoft.com/office/drawing/2014/main" id="{A509CAF4-EBB3-03C1-4B54-8C2881C8759D}"/>
              </a:ext>
            </a:extLst>
          </p:cNvPr>
          <p:cNvSpPr>
            <a:spLocks noGrp="1"/>
          </p:cNvSpPr>
          <p:nvPr>
            <p:ph type="sldNum" sz="quarter" idx="16"/>
          </p:nvPr>
        </p:nvSpPr>
        <p:spPr/>
        <p:txBody>
          <a:bodyPr/>
          <a:lstStyle/>
          <a:p>
            <a:fld id="{4EBCDCBD-78E1-0D41-A999-31B5EBF8E02C}" type="slidenum">
              <a:rPr lang="en-US" smtClean="0"/>
              <a:pPr/>
              <a:t>38</a:t>
            </a:fld>
            <a:endParaRPr lang="en-US" dirty="0"/>
          </a:p>
        </p:txBody>
      </p:sp>
      <p:sp>
        <p:nvSpPr>
          <p:cNvPr id="7" name="Date Placeholder 6">
            <a:extLst>
              <a:ext uri="{FF2B5EF4-FFF2-40B4-BE49-F238E27FC236}">
                <a16:creationId xmlns:a16="http://schemas.microsoft.com/office/drawing/2014/main" id="{72B895FE-6A69-2E7C-8B2E-188386421431}"/>
              </a:ext>
            </a:extLst>
          </p:cNvPr>
          <p:cNvSpPr>
            <a:spLocks noGrp="1"/>
          </p:cNvSpPr>
          <p:nvPr>
            <p:ph type="dt" sz="half" idx="14"/>
          </p:nvPr>
        </p:nvSpPr>
        <p:spPr/>
        <p:txBody>
          <a:bodyPr/>
          <a:lstStyle/>
          <a:p>
            <a:r>
              <a:rPr lang="en-US"/>
              <a:t>Oct 12-13, 2023</a:t>
            </a:r>
            <a:endParaRPr lang="en-US" dirty="0"/>
          </a:p>
        </p:txBody>
      </p:sp>
      <p:sp>
        <p:nvSpPr>
          <p:cNvPr id="8" name="Footer Placeholder 7">
            <a:extLst>
              <a:ext uri="{FF2B5EF4-FFF2-40B4-BE49-F238E27FC236}">
                <a16:creationId xmlns:a16="http://schemas.microsoft.com/office/drawing/2014/main" id="{2A3B9BE0-5205-2406-AF25-6A735251AF23}"/>
              </a:ext>
            </a:extLst>
          </p:cNvPr>
          <p:cNvSpPr>
            <a:spLocks noGrp="1"/>
          </p:cNvSpPr>
          <p:nvPr>
            <p:ph type="ftr" sz="quarter" idx="15"/>
          </p:nvPr>
        </p:nvSpPr>
        <p:spPr/>
        <p:txBody>
          <a:bodyPr/>
          <a:lstStyle/>
          <a:p>
            <a:r>
              <a:rPr lang="en-US"/>
              <a:t>How HAPI Relates to Access and Discoverability</a:t>
            </a:r>
            <a:endParaRPr lang="en-US" dirty="0"/>
          </a:p>
        </p:txBody>
      </p:sp>
      <p:grpSp>
        <p:nvGrpSpPr>
          <p:cNvPr id="41" name="Group 40">
            <a:extLst>
              <a:ext uri="{FF2B5EF4-FFF2-40B4-BE49-F238E27FC236}">
                <a16:creationId xmlns:a16="http://schemas.microsoft.com/office/drawing/2014/main" id="{D1F904B7-1CF4-E952-6E4A-D2367D182771}"/>
              </a:ext>
            </a:extLst>
          </p:cNvPr>
          <p:cNvGrpSpPr/>
          <p:nvPr/>
        </p:nvGrpSpPr>
        <p:grpSpPr>
          <a:xfrm>
            <a:off x="1758467" y="1651382"/>
            <a:ext cx="8803343" cy="1540427"/>
            <a:chOff x="663387" y="1353325"/>
            <a:chExt cx="8803343" cy="1540427"/>
          </a:xfrm>
        </p:grpSpPr>
        <p:grpSp>
          <p:nvGrpSpPr>
            <p:cNvPr id="35" name="Group 34">
              <a:extLst>
                <a:ext uri="{FF2B5EF4-FFF2-40B4-BE49-F238E27FC236}">
                  <a16:creationId xmlns:a16="http://schemas.microsoft.com/office/drawing/2014/main" id="{2CE035EA-AE5E-7367-43FB-A5AD0331B7D2}"/>
                </a:ext>
              </a:extLst>
            </p:cNvPr>
            <p:cNvGrpSpPr/>
            <p:nvPr/>
          </p:nvGrpSpPr>
          <p:grpSpPr>
            <a:xfrm>
              <a:off x="663387" y="1568527"/>
              <a:ext cx="1998657" cy="1155827"/>
              <a:chOff x="439479" y="4464127"/>
              <a:chExt cx="1998657" cy="1155827"/>
            </a:xfrm>
          </p:grpSpPr>
          <p:sp>
            <p:nvSpPr>
              <p:cNvPr id="19" name="Rectangle 18">
                <a:extLst>
                  <a:ext uri="{FF2B5EF4-FFF2-40B4-BE49-F238E27FC236}">
                    <a16:creationId xmlns:a16="http://schemas.microsoft.com/office/drawing/2014/main" id="{C959DAF5-E338-DBD2-B8E4-828C7035B6FA}"/>
                  </a:ext>
                </a:extLst>
              </p:cNvPr>
              <p:cNvSpPr/>
              <p:nvPr/>
            </p:nvSpPr>
            <p:spPr>
              <a:xfrm>
                <a:off x="439479" y="4464127"/>
                <a:ext cx="1157845" cy="935268"/>
              </a:xfrm>
              <a:prstGeom prst="rect">
                <a:avLst/>
              </a:prstGeom>
              <a:solidFill>
                <a:schemeClr val="accent2"/>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p>
                <a:pPr algn="ctr"/>
                <a:r>
                  <a:rPr lang="en-US" sz="2000" dirty="0" err="1"/>
                  <a:t>VirES</a:t>
                </a:r>
                <a:r>
                  <a:rPr lang="en-US" sz="2000" dirty="0"/>
                  <a:t> / SWARM</a:t>
                </a:r>
              </a:p>
            </p:txBody>
          </p:sp>
          <p:sp>
            <p:nvSpPr>
              <p:cNvPr id="24" name="Rectangle 23">
                <a:extLst>
                  <a:ext uri="{FF2B5EF4-FFF2-40B4-BE49-F238E27FC236}">
                    <a16:creationId xmlns:a16="http://schemas.microsoft.com/office/drawing/2014/main" id="{49CA7A45-066F-E837-7C6D-43B3CF829BA8}"/>
                  </a:ext>
                </a:extLst>
              </p:cNvPr>
              <p:cNvSpPr/>
              <p:nvPr/>
            </p:nvSpPr>
            <p:spPr>
              <a:xfrm>
                <a:off x="1532128" y="5070368"/>
                <a:ext cx="826663" cy="549586"/>
              </a:xfrm>
              <a:prstGeom prst="rect">
                <a:avLst/>
              </a:prstGeom>
              <a:solidFill>
                <a:schemeClr val="accent4">
                  <a:lumMod val="7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45720" rIns="0" bIns="45720" numCol="1" spcCol="0" rtlCol="0" fromWordArt="0" anchor="ctr" anchorCtr="0" forceAA="0" compatLnSpc="1">
                <a:prstTxWarp prst="textNoShape">
                  <a:avLst/>
                </a:prstTxWarp>
                <a:normAutofit fontScale="85000" lnSpcReduction="10000"/>
              </a:bodyPr>
              <a:lstStyle/>
              <a:p>
                <a:pPr algn="ctr"/>
                <a:r>
                  <a:rPr lang="en-US" sz="2000" dirty="0">
                    <a:solidFill>
                      <a:schemeClr val="bg1"/>
                    </a:solidFill>
                  </a:rPr>
                  <a:t>Custom</a:t>
                </a:r>
              </a:p>
            </p:txBody>
          </p:sp>
          <p:sp>
            <p:nvSpPr>
              <p:cNvPr id="32" name="Rectangle 31">
                <a:extLst>
                  <a:ext uri="{FF2B5EF4-FFF2-40B4-BE49-F238E27FC236}">
                    <a16:creationId xmlns:a16="http://schemas.microsoft.com/office/drawing/2014/main" id="{37F53D7F-D784-543A-D1DB-C0280ED12AE9}"/>
                  </a:ext>
                </a:extLst>
              </p:cNvPr>
              <p:cNvSpPr/>
              <p:nvPr/>
            </p:nvSpPr>
            <p:spPr>
              <a:xfrm>
                <a:off x="1586799" y="4542879"/>
                <a:ext cx="851337" cy="388882"/>
              </a:xfrm>
              <a:prstGeom prst="rect">
                <a:avLst/>
              </a:prstGeom>
              <a:solidFill>
                <a:schemeClr val="accent5">
                  <a:lumMod val="7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lnSpcReduction="10000"/>
              </a:bodyPr>
              <a:lstStyle/>
              <a:p>
                <a:pPr algn="ctr"/>
                <a:r>
                  <a:rPr lang="en-US" sz="2000" dirty="0">
                    <a:solidFill>
                      <a:schemeClr val="bg1"/>
                    </a:solidFill>
                  </a:rPr>
                  <a:t>HAPI</a:t>
                </a:r>
              </a:p>
            </p:txBody>
          </p:sp>
        </p:grpSp>
        <p:sp>
          <p:nvSpPr>
            <p:cNvPr id="36" name="Right Arrow 35">
              <a:extLst>
                <a:ext uri="{FF2B5EF4-FFF2-40B4-BE49-F238E27FC236}">
                  <a16:creationId xmlns:a16="http://schemas.microsoft.com/office/drawing/2014/main" id="{FA5A3FE2-7E70-2B13-681A-C5BB9F3C4582}"/>
                </a:ext>
              </a:extLst>
            </p:cNvPr>
            <p:cNvSpPr/>
            <p:nvPr/>
          </p:nvSpPr>
          <p:spPr>
            <a:xfrm>
              <a:off x="2831840" y="1738626"/>
              <a:ext cx="591670" cy="206188"/>
            </a:xfrm>
            <a:prstGeom prst="rightArrow">
              <a:avLst/>
            </a:prstGeom>
            <a:solidFill>
              <a:schemeClr val="accent2"/>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fontScale="25000" lnSpcReduction="20000"/>
            </a:bodyPr>
            <a:lstStyle/>
            <a:p>
              <a:pPr algn="ctr"/>
              <a:endParaRPr lang="en-US" sz="2000" dirty="0" err="1"/>
            </a:p>
          </p:txBody>
        </p:sp>
        <p:sp>
          <p:nvSpPr>
            <p:cNvPr id="37" name="TextBox 36">
              <a:extLst>
                <a:ext uri="{FF2B5EF4-FFF2-40B4-BE49-F238E27FC236}">
                  <a16:creationId xmlns:a16="http://schemas.microsoft.com/office/drawing/2014/main" id="{F273932F-68DF-CE10-C93F-FBC275601D79}"/>
                </a:ext>
              </a:extLst>
            </p:cNvPr>
            <p:cNvSpPr txBox="1"/>
            <p:nvPr/>
          </p:nvSpPr>
          <p:spPr>
            <a:xfrm>
              <a:off x="3423511" y="1416424"/>
              <a:ext cx="1558732" cy="1477328"/>
            </a:xfrm>
            <a:prstGeom prst="rect">
              <a:avLst/>
            </a:prstGeom>
            <a:solidFill>
              <a:schemeClr val="bg1">
                <a:lumMod val="85000"/>
              </a:schemeClr>
            </a:solidFill>
            <a:ln w="19050">
              <a:noFill/>
            </a:ln>
          </p:spPr>
          <p:txBody>
            <a:bodyPr wrap="square" rtlCol="0">
              <a:spAutoFit/>
            </a:bodyPr>
            <a:lstStyle/>
            <a:p>
              <a:r>
                <a:rPr lang="en-US" b="1" dirty="0">
                  <a:solidFill>
                    <a:schemeClr val="tx2">
                      <a:lumMod val="75000"/>
                    </a:schemeClr>
                  </a:solidFill>
                  <a:latin typeface="Courier New" panose="02070309020205020404" pitchFamily="49" charset="0"/>
                  <a:cs typeface="Courier New" panose="02070309020205020404" pitchFamily="49" charset="0"/>
                </a:rPr>
                <a:t>{</a:t>
              </a:r>
            </a:p>
            <a:p>
              <a:r>
                <a:rPr lang="en-US" b="1" dirty="0">
                  <a:solidFill>
                    <a:schemeClr val="tx2">
                      <a:lumMod val="75000"/>
                    </a:schemeClr>
                  </a:solidFill>
                  <a:latin typeface="Courier New" panose="02070309020205020404" pitchFamily="49" charset="0"/>
                  <a:cs typeface="Courier New" panose="02070309020205020404" pitchFamily="49" charset="0"/>
                </a:rPr>
                <a:t>  info</a:t>
              </a:r>
              <a:br>
                <a:rPr lang="en-US" b="1" dirty="0">
                  <a:solidFill>
                    <a:schemeClr val="tx2">
                      <a:lumMod val="75000"/>
                    </a:schemeClr>
                  </a:solidFill>
                  <a:latin typeface="Courier New" panose="02070309020205020404" pitchFamily="49" charset="0"/>
                  <a:cs typeface="Courier New" panose="02070309020205020404" pitchFamily="49" charset="0"/>
                </a:rPr>
              </a:br>
              <a:r>
                <a:rPr lang="en-US" b="1" dirty="0">
                  <a:solidFill>
                    <a:schemeClr val="tx2">
                      <a:lumMod val="75000"/>
                    </a:schemeClr>
                  </a:solidFill>
                  <a:latin typeface="Courier New" panose="02070309020205020404" pitchFamily="49" charset="0"/>
                  <a:cs typeface="Courier New" panose="02070309020205020404" pitchFamily="49" charset="0"/>
                </a:rPr>
                <a:t>  response</a:t>
              </a:r>
            </a:p>
            <a:p>
              <a:r>
                <a:rPr lang="en-US" b="1" dirty="0">
                  <a:solidFill>
                    <a:schemeClr val="tx2">
                      <a:lumMod val="75000"/>
                    </a:schemeClr>
                  </a:solidFill>
                  <a:latin typeface="Courier New" panose="02070309020205020404" pitchFamily="49" charset="0"/>
                  <a:cs typeface="Courier New" panose="02070309020205020404" pitchFamily="49" charset="0"/>
                </a:rPr>
                <a:t>  as JSON</a:t>
              </a:r>
            </a:p>
            <a:p>
              <a:r>
                <a:rPr lang="en-US" b="1" dirty="0">
                  <a:solidFill>
                    <a:schemeClr val="tx2">
                      <a:lumMod val="75000"/>
                    </a:schemeClr>
                  </a:solidFill>
                  <a:latin typeface="Courier New" panose="02070309020205020404" pitchFamily="49" charset="0"/>
                  <a:cs typeface="Courier New" panose="02070309020205020404" pitchFamily="49" charset="0"/>
                </a:rPr>
                <a:t>}</a:t>
              </a:r>
            </a:p>
          </p:txBody>
        </p:sp>
        <p:sp>
          <p:nvSpPr>
            <p:cNvPr id="38" name="Right Arrow 37">
              <a:extLst>
                <a:ext uri="{FF2B5EF4-FFF2-40B4-BE49-F238E27FC236}">
                  <a16:creationId xmlns:a16="http://schemas.microsoft.com/office/drawing/2014/main" id="{483F957F-4402-E40D-2217-854A432C579B}"/>
                </a:ext>
              </a:extLst>
            </p:cNvPr>
            <p:cNvSpPr/>
            <p:nvPr/>
          </p:nvSpPr>
          <p:spPr>
            <a:xfrm>
              <a:off x="5237377" y="1353325"/>
              <a:ext cx="2338247" cy="1466875"/>
            </a:xfrm>
            <a:prstGeom prst="rightArrow">
              <a:avLst/>
            </a:prstGeom>
            <a:solidFill>
              <a:schemeClr val="accent6">
                <a:lumMod val="40000"/>
                <a:lumOff val="6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b="1" dirty="0">
                  <a:solidFill>
                    <a:schemeClr val="tx1"/>
                  </a:solidFill>
                </a:rPr>
                <a:t>transform</a:t>
              </a:r>
            </a:p>
            <a:p>
              <a:pPr algn="ctr"/>
              <a:r>
                <a:rPr lang="en-US" b="1" dirty="0">
                  <a:solidFill>
                    <a:schemeClr val="tx1"/>
                  </a:solidFill>
                </a:rPr>
                <a:t>(and augment?)</a:t>
              </a:r>
            </a:p>
          </p:txBody>
        </p:sp>
        <p:sp>
          <p:nvSpPr>
            <p:cNvPr id="39" name="TextBox 38">
              <a:extLst>
                <a:ext uri="{FF2B5EF4-FFF2-40B4-BE49-F238E27FC236}">
                  <a16:creationId xmlns:a16="http://schemas.microsoft.com/office/drawing/2014/main" id="{30B6F320-0CA9-6D41-404D-67D080BBCE61}"/>
                </a:ext>
              </a:extLst>
            </p:cNvPr>
            <p:cNvSpPr txBox="1"/>
            <p:nvPr/>
          </p:nvSpPr>
          <p:spPr>
            <a:xfrm>
              <a:off x="7741112" y="1425582"/>
              <a:ext cx="1725618" cy="1323439"/>
            </a:xfrm>
            <a:prstGeom prst="rect">
              <a:avLst/>
            </a:prstGeom>
            <a:solidFill>
              <a:schemeClr val="bg1">
                <a:lumMod val="85000"/>
              </a:schemeClr>
            </a:solidFill>
            <a:ln w="19050">
              <a:noFill/>
            </a:ln>
          </p:spPr>
          <p:txBody>
            <a:bodyPr wrap="square" rtlCol="0">
              <a:spAutoFit/>
            </a:bodyPr>
            <a:lstStyle/>
            <a:p>
              <a:r>
                <a:rPr lang="en-US" sz="2000" b="1" dirty="0">
                  <a:solidFill>
                    <a:schemeClr val="tx2">
                      <a:lumMod val="75000"/>
                    </a:schemeClr>
                  </a:solidFill>
                  <a:latin typeface="Courier New" panose="02070309020205020404" pitchFamily="49" charset="0"/>
                  <a:cs typeface="Courier New" panose="02070309020205020404" pitchFamily="49" charset="0"/>
                </a:rPr>
                <a:t>&lt;xml&gt;</a:t>
              </a:r>
            </a:p>
            <a:p>
              <a:r>
                <a:rPr lang="en-US" sz="2000" b="1" dirty="0">
                  <a:solidFill>
                    <a:schemeClr val="tx2">
                      <a:lumMod val="75000"/>
                    </a:schemeClr>
                  </a:solidFill>
                  <a:latin typeface="Courier New" panose="02070309020205020404" pitchFamily="49" charset="0"/>
                  <a:cs typeface="Courier New" panose="02070309020205020404" pitchFamily="49" charset="0"/>
                </a:rPr>
                <a:t>  SPASE</a:t>
              </a:r>
            </a:p>
            <a:p>
              <a:r>
                <a:rPr lang="en-US" sz="2000" b="1" dirty="0">
                  <a:solidFill>
                    <a:schemeClr val="tx2">
                      <a:lumMod val="75000"/>
                    </a:schemeClr>
                  </a:solidFill>
                  <a:latin typeface="Courier New" panose="02070309020205020404" pitchFamily="49" charset="0"/>
                  <a:cs typeface="Courier New" panose="02070309020205020404" pitchFamily="49" charset="0"/>
                </a:rPr>
                <a:t>   record</a:t>
              </a:r>
            </a:p>
            <a:p>
              <a:r>
                <a:rPr lang="en-US" sz="2000" b="1" dirty="0">
                  <a:solidFill>
                    <a:schemeClr val="tx2">
                      <a:lumMod val="75000"/>
                    </a:schemeClr>
                  </a:solidFill>
                  <a:latin typeface="Courier New" panose="02070309020205020404" pitchFamily="49" charset="0"/>
                  <a:cs typeface="Courier New" panose="02070309020205020404" pitchFamily="49" charset="0"/>
                </a:rPr>
                <a:t>&lt;/xml&gt;</a:t>
              </a:r>
            </a:p>
          </p:txBody>
        </p:sp>
      </p:grpSp>
      <p:sp>
        <p:nvSpPr>
          <p:cNvPr id="42" name="TextBox 41">
            <a:extLst>
              <a:ext uri="{FF2B5EF4-FFF2-40B4-BE49-F238E27FC236}">
                <a16:creationId xmlns:a16="http://schemas.microsoft.com/office/drawing/2014/main" id="{4E1E2801-F46A-E85D-6CDA-C16D5A46C192}"/>
              </a:ext>
            </a:extLst>
          </p:cNvPr>
          <p:cNvSpPr txBox="1"/>
          <p:nvPr/>
        </p:nvSpPr>
        <p:spPr>
          <a:xfrm>
            <a:off x="657678" y="1082768"/>
            <a:ext cx="9158675" cy="2554545"/>
          </a:xfrm>
          <a:prstGeom prst="rect">
            <a:avLst/>
          </a:prstGeom>
          <a:noFill/>
          <a:ln w="19050">
            <a:noFill/>
          </a:ln>
        </p:spPr>
        <p:txBody>
          <a:bodyPr wrap="square" rtlCol="0">
            <a:spAutoFit/>
          </a:bodyPr>
          <a:lstStyle/>
          <a:p>
            <a:r>
              <a:rPr lang="en-US" sz="3200" b="1" dirty="0">
                <a:solidFill>
                  <a:schemeClr val="accent6"/>
                </a:solidFill>
                <a:latin typeface="Courier New" panose="02070309020205020404" pitchFamily="49" charset="0"/>
                <a:cs typeface="Courier New" panose="02070309020205020404" pitchFamily="49" charset="0"/>
              </a:rPr>
              <a:t>foreach dataset in HAPI catalog  { </a:t>
            </a:r>
          </a:p>
          <a:p>
            <a:endParaRPr lang="en-US" sz="3200" b="1" dirty="0">
              <a:solidFill>
                <a:schemeClr val="accent6"/>
              </a:solidFill>
              <a:latin typeface="Courier New" panose="02070309020205020404" pitchFamily="49" charset="0"/>
              <a:cs typeface="Courier New" panose="02070309020205020404" pitchFamily="49" charset="0"/>
            </a:endParaRPr>
          </a:p>
          <a:p>
            <a:endParaRPr lang="en-US" sz="3200" b="1" dirty="0">
              <a:solidFill>
                <a:schemeClr val="accent6"/>
              </a:solidFill>
              <a:latin typeface="Courier New" panose="02070309020205020404" pitchFamily="49" charset="0"/>
              <a:cs typeface="Courier New" panose="02070309020205020404" pitchFamily="49" charset="0"/>
            </a:endParaRPr>
          </a:p>
          <a:p>
            <a:endParaRPr lang="en-US" sz="3200" b="1" dirty="0">
              <a:solidFill>
                <a:schemeClr val="accent6"/>
              </a:solidFill>
              <a:latin typeface="Courier New" panose="02070309020205020404" pitchFamily="49" charset="0"/>
              <a:cs typeface="Courier New" panose="02070309020205020404" pitchFamily="49" charset="0"/>
            </a:endParaRPr>
          </a:p>
          <a:p>
            <a:r>
              <a:rPr lang="en-US" sz="3200" b="1" dirty="0">
                <a:solidFill>
                  <a:schemeClr val="accent6"/>
                </a:solidFill>
                <a:latin typeface="Courier New" panose="02070309020205020404" pitchFamily="49" charset="0"/>
                <a:cs typeface="Courier New" panose="02070309020205020404" pitchFamily="49" charset="0"/>
              </a:rPr>
              <a:t>}</a:t>
            </a:r>
          </a:p>
        </p:txBody>
      </p:sp>
    </p:spTree>
    <p:extLst>
      <p:ext uri="{BB962C8B-B14F-4D97-AF65-F5344CB8AC3E}">
        <p14:creationId xmlns:p14="http://schemas.microsoft.com/office/powerpoint/2010/main" val="273018486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66A477-4C16-6D93-47AB-D0551EA5D9C4}"/>
              </a:ext>
            </a:extLst>
          </p:cNvPr>
          <p:cNvSpPr>
            <a:spLocks noGrp="1"/>
          </p:cNvSpPr>
          <p:nvPr>
            <p:ph type="title"/>
          </p:nvPr>
        </p:nvSpPr>
        <p:spPr>
          <a:xfrm>
            <a:off x="457200" y="239771"/>
            <a:ext cx="11277600" cy="762000"/>
          </a:xfrm>
        </p:spPr>
        <p:txBody>
          <a:bodyPr>
            <a:normAutofit fontScale="90000"/>
          </a:bodyPr>
          <a:lstStyle/>
          <a:p>
            <a:r>
              <a:rPr lang="en-US" dirty="0"/>
              <a:t>Can SPASE records inform users about HAPI servers?</a:t>
            </a:r>
          </a:p>
        </p:txBody>
      </p:sp>
      <p:sp>
        <p:nvSpPr>
          <p:cNvPr id="3" name="Content Placeholder 2">
            <a:extLst>
              <a:ext uri="{FF2B5EF4-FFF2-40B4-BE49-F238E27FC236}">
                <a16:creationId xmlns:a16="http://schemas.microsoft.com/office/drawing/2014/main" id="{99F6C46D-E0EE-7B87-B0E6-C98D69925C04}"/>
              </a:ext>
            </a:extLst>
          </p:cNvPr>
          <p:cNvSpPr>
            <a:spLocks noGrp="1"/>
          </p:cNvSpPr>
          <p:nvPr>
            <p:ph sz="quarter" idx="13"/>
          </p:nvPr>
        </p:nvSpPr>
        <p:spPr>
          <a:xfrm>
            <a:off x="783590" y="991265"/>
            <a:ext cx="10287000" cy="355600"/>
          </a:xfrm>
        </p:spPr>
        <p:txBody>
          <a:bodyPr/>
          <a:lstStyle/>
          <a:p>
            <a:pPr marL="0" indent="0">
              <a:buNone/>
            </a:pPr>
            <a:r>
              <a:rPr lang="en-US" dirty="0"/>
              <a:t> Within the SPASE </a:t>
            </a:r>
            <a:r>
              <a:rPr lang="en-US" b="1" dirty="0" err="1">
                <a:latin typeface="Courier New" panose="02070309020205020404" pitchFamily="49" charset="0"/>
                <a:cs typeface="Courier New" panose="02070309020205020404" pitchFamily="49" charset="0"/>
              </a:rPr>
              <a:t>AccessURL</a:t>
            </a:r>
            <a:r>
              <a:rPr lang="en-US" dirty="0"/>
              <a:t> there is a HAPI Style:</a:t>
            </a:r>
          </a:p>
        </p:txBody>
      </p:sp>
      <p:sp>
        <p:nvSpPr>
          <p:cNvPr id="4" name="Date Placeholder 3">
            <a:extLst>
              <a:ext uri="{FF2B5EF4-FFF2-40B4-BE49-F238E27FC236}">
                <a16:creationId xmlns:a16="http://schemas.microsoft.com/office/drawing/2014/main" id="{53CFE878-9BF8-E6F3-635F-C1A9F9EC82CD}"/>
              </a:ext>
            </a:extLst>
          </p:cNvPr>
          <p:cNvSpPr>
            <a:spLocks noGrp="1"/>
          </p:cNvSpPr>
          <p:nvPr>
            <p:ph type="dt" sz="half" idx="14"/>
          </p:nvPr>
        </p:nvSpPr>
        <p:spPr/>
        <p:txBody>
          <a:bodyPr/>
          <a:lstStyle/>
          <a:p>
            <a:r>
              <a:rPr lang="en-US"/>
              <a:t>Oct 12-13, 2023</a:t>
            </a:r>
            <a:endParaRPr lang="en-US" dirty="0"/>
          </a:p>
        </p:txBody>
      </p:sp>
      <p:sp>
        <p:nvSpPr>
          <p:cNvPr id="5" name="Footer Placeholder 4">
            <a:extLst>
              <a:ext uri="{FF2B5EF4-FFF2-40B4-BE49-F238E27FC236}">
                <a16:creationId xmlns:a16="http://schemas.microsoft.com/office/drawing/2014/main" id="{0A59F479-0B3D-D579-053A-12397AA4BA70}"/>
              </a:ext>
            </a:extLst>
          </p:cNvPr>
          <p:cNvSpPr>
            <a:spLocks noGrp="1"/>
          </p:cNvSpPr>
          <p:nvPr>
            <p:ph type="ftr" sz="quarter" idx="15"/>
          </p:nvPr>
        </p:nvSpPr>
        <p:spPr/>
        <p:txBody>
          <a:bodyPr/>
          <a:lstStyle/>
          <a:p>
            <a:r>
              <a:rPr lang="en-US"/>
              <a:t>How HAPI Relates to Access and Discoverability</a:t>
            </a:r>
            <a:endParaRPr lang="en-US" dirty="0"/>
          </a:p>
        </p:txBody>
      </p:sp>
      <p:sp>
        <p:nvSpPr>
          <p:cNvPr id="6" name="Slide Number Placeholder 5">
            <a:extLst>
              <a:ext uri="{FF2B5EF4-FFF2-40B4-BE49-F238E27FC236}">
                <a16:creationId xmlns:a16="http://schemas.microsoft.com/office/drawing/2014/main" id="{58D991FF-BEC8-CD24-1B82-F9B6F766AB24}"/>
              </a:ext>
            </a:extLst>
          </p:cNvPr>
          <p:cNvSpPr>
            <a:spLocks noGrp="1"/>
          </p:cNvSpPr>
          <p:nvPr>
            <p:ph type="sldNum" sz="quarter" idx="16"/>
          </p:nvPr>
        </p:nvSpPr>
        <p:spPr/>
        <p:txBody>
          <a:bodyPr/>
          <a:lstStyle/>
          <a:p>
            <a:fld id="{4EBCDCBD-78E1-0D41-A999-31B5EBF8E02C}" type="slidenum">
              <a:rPr lang="en-US" smtClean="0"/>
              <a:pPr/>
              <a:t>39</a:t>
            </a:fld>
            <a:endParaRPr lang="en-US" dirty="0"/>
          </a:p>
        </p:txBody>
      </p:sp>
      <p:sp>
        <p:nvSpPr>
          <p:cNvPr id="7" name="TextBox 6">
            <a:extLst>
              <a:ext uri="{FF2B5EF4-FFF2-40B4-BE49-F238E27FC236}">
                <a16:creationId xmlns:a16="http://schemas.microsoft.com/office/drawing/2014/main" id="{70F0CC82-1371-B7C8-0304-D5D4B09B1A87}"/>
              </a:ext>
            </a:extLst>
          </p:cNvPr>
          <p:cNvSpPr txBox="1"/>
          <p:nvPr/>
        </p:nvSpPr>
        <p:spPr>
          <a:xfrm>
            <a:off x="1468653" y="1346865"/>
            <a:ext cx="9834744" cy="3647152"/>
          </a:xfrm>
          <a:prstGeom prst="rect">
            <a:avLst/>
          </a:prstGeom>
          <a:noFill/>
          <a:ln w="19050">
            <a:noFill/>
          </a:ln>
        </p:spPr>
        <p:txBody>
          <a:bodyPr wrap="none" rtlCol="0">
            <a:spAutoFit/>
          </a:bodyPr>
          <a:lstStyle/>
          <a:p>
            <a:pPr algn="l"/>
            <a:r>
              <a:rPr lang="en-US" sz="1500" b="0" i="0" u="none" strike="noStrike" dirty="0">
                <a:solidFill>
                  <a:srgbClr val="881280"/>
                </a:solidFill>
                <a:effectLst/>
                <a:latin typeface="Courier New" panose="02070309020205020404" pitchFamily="49" charset="0"/>
              </a:rPr>
              <a:t>&lt;</a:t>
            </a:r>
            <a:r>
              <a:rPr lang="en-US" sz="1500" b="0" i="0" u="none" strike="noStrike" dirty="0" err="1">
                <a:solidFill>
                  <a:srgbClr val="881280"/>
                </a:solidFill>
                <a:effectLst/>
                <a:latin typeface="Courier New" panose="02070309020205020404" pitchFamily="49" charset="0"/>
              </a:rPr>
              <a:t>AccessInformation</a:t>
            </a:r>
            <a:r>
              <a:rPr lang="en-US" sz="1500" b="0" i="0" u="none" strike="noStrike" dirty="0">
                <a:solidFill>
                  <a:srgbClr val="881280"/>
                </a:solidFill>
                <a:effectLst/>
                <a:latin typeface="Courier New" panose="02070309020205020404" pitchFamily="49" charset="0"/>
              </a:rPr>
              <a:t>&gt;</a:t>
            </a:r>
            <a:endParaRPr lang="en-US" sz="1500" b="0" i="0" u="none" strike="noStrike" dirty="0">
              <a:solidFill>
                <a:srgbClr val="000000"/>
              </a:solidFill>
              <a:effectLst/>
              <a:latin typeface="Courier New" panose="02070309020205020404" pitchFamily="49" charset="0"/>
            </a:endParaRPr>
          </a:p>
          <a:p>
            <a:pPr algn="l"/>
            <a:r>
              <a:rPr lang="en-US" sz="1500" b="0" i="0" u="none" strike="noStrike" dirty="0">
                <a:solidFill>
                  <a:srgbClr val="881280"/>
                </a:solidFill>
                <a:effectLst/>
                <a:latin typeface="Courier New" panose="02070309020205020404" pitchFamily="49" charset="0"/>
              </a:rPr>
              <a:t>   &lt;</a:t>
            </a:r>
            <a:r>
              <a:rPr lang="en-US" sz="1500" b="0" i="0" u="none" strike="noStrike" dirty="0" err="1">
                <a:solidFill>
                  <a:srgbClr val="881280"/>
                </a:solidFill>
                <a:effectLst/>
                <a:latin typeface="Courier New" panose="02070309020205020404" pitchFamily="49" charset="0"/>
              </a:rPr>
              <a:t>RepositoryID</a:t>
            </a:r>
            <a:r>
              <a:rPr lang="en-US" sz="1500" b="0" i="0" u="none" strike="noStrike" dirty="0">
                <a:solidFill>
                  <a:srgbClr val="881280"/>
                </a:solidFill>
                <a:effectLst/>
                <a:latin typeface="Courier New" panose="02070309020205020404" pitchFamily="49" charset="0"/>
              </a:rPr>
              <a:t>&gt;</a:t>
            </a:r>
            <a:r>
              <a:rPr lang="en-US" sz="1500" b="0" i="0" u="none" strike="noStrike" dirty="0" err="1">
                <a:solidFill>
                  <a:srgbClr val="000000"/>
                </a:solidFill>
                <a:effectLst/>
                <a:latin typeface="Courier New" panose="02070309020205020404" pitchFamily="49" charset="0"/>
              </a:rPr>
              <a:t>spase</a:t>
            </a:r>
            <a:r>
              <a:rPr lang="en-US" sz="1500" b="0" i="0" u="none" strike="noStrike" dirty="0">
                <a:solidFill>
                  <a:srgbClr val="000000"/>
                </a:solidFill>
                <a:effectLst/>
                <a:latin typeface="Courier New" panose="02070309020205020404" pitchFamily="49" charset="0"/>
              </a:rPr>
              <a:t>://SMWG/Repository/NASA/GSFC/SPDF</a:t>
            </a:r>
            <a:r>
              <a:rPr lang="en-US" sz="1500" b="0" i="0" u="none" strike="noStrike" dirty="0">
                <a:solidFill>
                  <a:srgbClr val="881280"/>
                </a:solidFill>
                <a:effectLst/>
                <a:latin typeface="Courier New" panose="02070309020205020404" pitchFamily="49" charset="0"/>
              </a:rPr>
              <a:t>&lt;/</a:t>
            </a:r>
            <a:r>
              <a:rPr lang="en-US" sz="1500" b="0" i="0" u="none" strike="noStrike" dirty="0" err="1">
                <a:solidFill>
                  <a:srgbClr val="881280"/>
                </a:solidFill>
                <a:effectLst/>
                <a:latin typeface="Courier New" panose="02070309020205020404" pitchFamily="49" charset="0"/>
              </a:rPr>
              <a:t>RepositoryID</a:t>
            </a:r>
            <a:r>
              <a:rPr lang="en-US" sz="1500" b="0" i="0" u="none" strike="noStrike" dirty="0">
                <a:solidFill>
                  <a:srgbClr val="881280"/>
                </a:solidFill>
                <a:effectLst/>
                <a:latin typeface="Courier New" panose="02070309020205020404" pitchFamily="49" charset="0"/>
              </a:rPr>
              <a:t>&gt;</a:t>
            </a:r>
            <a:endParaRPr lang="en-US" sz="1500" b="0" i="0" u="none" strike="noStrike" dirty="0">
              <a:solidFill>
                <a:srgbClr val="000000"/>
              </a:solidFill>
              <a:effectLst/>
              <a:latin typeface="Courier New" panose="02070309020205020404" pitchFamily="49" charset="0"/>
            </a:endParaRPr>
          </a:p>
          <a:p>
            <a:pPr algn="l"/>
            <a:r>
              <a:rPr lang="en-US" sz="1500" b="0" i="0" u="none" strike="noStrike" dirty="0">
                <a:solidFill>
                  <a:srgbClr val="881280"/>
                </a:solidFill>
                <a:effectLst/>
                <a:latin typeface="Courier New" panose="02070309020205020404" pitchFamily="49" charset="0"/>
              </a:rPr>
              <a:t>   &lt;Availability&gt;</a:t>
            </a:r>
            <a:r>
              <a:rPr lang="en-US" sz="1500" b="0" i="0" u="none" strike="noStrike" dirty="0">
                <a:solidFill>
                  <a:srgbClr val="000000"/>
                </a:solidFill>
                <a:effectLst/>
                <a:latin typeface="Courier New" panose="02070309020205020404" pitchFamily="49" charset="0"/>
              </a:rPr>
              <a:t>Online</a:t>
            </a:r>
            <a:r>
              <a:rPr lang="en-US" sz="1500" b="0" i="0" u="none" strike="noStrike" dirty="0">
                <a:solidFill>
                  <a:srgbClr val="881280"/>
                </a:solidFill>
                <a:effectLst/>
                <a:latin typeface="Courier New" panose="02070309020205020404" pitchFamily="49" charset="0"/>
              </a:rPr>
              <a:t>&lt;/Availability&gt;</a:t>
            </a:r>
            <a:endParaRPr lang="en-US" sz="1500" b="0" i="0" u="none" strike="noStrike" dirty="0">
              <a:solidFill>
                <a:srgbClr val="000000"/>
              </a:solidFill>
              <a:effectLst/>
              <a:latin typeface="Courier New" panose="02070309020205020404" pitchFamily="49" charset="0"/>
            </a:endParaRPr>
          </a:p>
          <a:p>
            <a:pPr algn="l"/>
            <a:r>
              <a:rPr lang="en-US" sz="1500" b="0" i="0" u="none" strike="noStrike" dirty="0">
                <a:solidFill>
                  <a:srgbClr val="881280"/>
                </a:solidFill>
                <a:effectLst/>
                <a:latin typeface="Courier New" panose="02070309020205020404" pitchFamily="49" charset="0"/>
              </a:rPr>
              <a:t>   &lt;</a:t>
            </a:r>
            <a:r>
              <a:rPr lang="en-US" sz="1500" b="0" i="0" u="none" strike="noStrike" dirty="0" err="1">
                <a:solidFill>
                  <a:srgbClr val="881280"/>
                </a:solidFill>
                <a:effectLst/>
                <a:latin typeface="Courier New" panose="02070309020205020404" pitchFamily="49" charset="0"/>
              </a:rPr>
              <a:t>AccessRights</a:t>
            </a:r>
            <a:r>
              <a:rPr lang="en-US" sz="1500" b="0" i="0" u="none" strike="noStrike" dirty="0">
                <a:solidFill>
                  <a:srgbClr val="881280"/>
                </a:solidFill>
                <a:effectLst/>
                <a:latin typeface="Courier New" panose="02070309020205020404" pitchFamily="49" charset="0"/>
              </a:rPr>
              <a:t>&gt;</a:t>
            </a:r>
            <a:r>
              <a:rPr lang="en-US" sz="1500" b="0" i="0" u="none" strike="noStrike" dirty="0">
                <a:solidFill>
                  <a:srgbClr val="000000"/>
                </a:solidFill>
                <a:effectLst/>
                <a:latin typeface="Courier New" panose="02070309020205020404" pitchFamily="49" charset="0"/>
              </a:rPr>
              <a:t>Open</a:t>
            </a:r>
            <a:r>
              <a:rPr lang="en-US" sz="1500" b="0" i="0" u="none" strike="noStrike" dirty="0">
                <a:solidFill>
                  <a:srgbClr val="881280"/>
                </a:solidFill>
                <a:effectLst/>
                <a:latin typeface="Courier New" panose="02070309020205020404" pitchFamily="49" charset="0"/>
              </a:rPr>
              <a:t>&lt;/</a:t>
            </a:r>
            <a:r>
              <a:rPr lang="en-US" sz="1500" b="0" i="0" u="none" strike="noStrike" dirty="0" err="1">
                <a:solidFill>
                  <a:srgbClr val="881280"/>
                </a:solidFill>
                <a:effectLst/>
                <a:latin typeface="Courier New" panose="02070309020205020404" pitchFamily="49" charset="0"/>
              </a:rPr>
              <a:t>AccessRights</a:t>
            </a:r>
            <a:r>
              <a:rPr lang="en-US" sz="1500" b="0" i="0" u="none" strike="noStrike" dirty="0">
                <a:solidFill>
                  <a:srgbClr val="881280"/>
                </a:solidFill>
                <a:effectLst/>
                <a:latin typeface="Courier New" panose="02070309020205020404" pitchFamily="49" charset="0"/>
              </a:rPr>
              <a:t>&gt;</a:t>
            </a:r>
            <a:endParaRPr lang="en-US" sz="1500" b="0" i="0" u="none" strike="noStrike" dirty="0">
              <a:solidFill>
                <a:srgbClr val="000000"/>
              </a:solidFill>
              <a:effectLst/>
              <a:latin typeface="Courier New" panose="02070309020205020404" pitchFamily="49" charset="0"/>
            </a:endParaRPr>
          </a:p>
          <a:p>
            <a:pPr algn="l"/>
            <a:r>
              <a:rPr lang="en-US" b="0" i="0" u="none" strike="noStrike" dirty="0">
                <a:solidFill>
                  <a:srgbClr val="881280"/>
                </a:solidFill>
                <a:effectLst/>
                <a:latin typeface="Courier New" panose="02070309020205020404" pitchFamily="49" charset="0"/>
              </a:rPr>
              <a:t>   &lt;</a:t>
            </a:r>
            <a:r>
              <a:rPr lang="en-US" b="0" i="0" u="none" strike="noStrike" dirty="0" err="1">
                <a:solidFill>
                  <a:srgbClr val="881280"/>
                </a:solidFill>
                <a:effectLst/>
                <a:latin typeface="Courier New" panose="02070309020205020404" pitchFamily="49" charset="0"/>
              </a:rPr>
              <a:t>AccessURL</a:t>
            </a:r>
            <a:r>
              <a:rPr lang="en-US" b="0" i="0" u="none" strike="noStrike" dirty="0">
                <a:solidFill>
                  <a:srgbClr val="881280"/>
                </a:solidFill>
                <a:effectLst/>
                <a:latin typeface="Courier New" panose="02070309020205020404" pitchFamily="49" charset="0"/>
              </a:rPr>
              <a:t>&gt;</a:t>
            </a:r>
            <a:endParaRPr lang="en-US" b="0" i="0" u="none" strike="noStrike" dirty="0">
              <a:solidFill>
                <a:srgbClr val="000000"/>
              </a:solidFill>
              <a:effectLst/>
              <a:latin typeface="Courier New" panose="02070309020205020404" pitchFamily="49" charset="0"/>
            </a:endParaRPr>
          </a:p>
          <a:p>
            <a:pPr algn="l"/>
            <a:r>
              <a:rPr lang="en-US" b="0" i="0" u="none" strike="noStrike" dirty="0">
                <a:solidFill>
                  <a:srgbClr val="881280"/>
                </a:solidFill>
                <a:effectLst/>
                <a:latin typeface="Courier New" panose="02070309020205020404" pitchFamily="49" charset="0"/>
              </a:rPr>
              <a:t>      &lt;Name&gt;</a:t>
            </a:r>
            <a:r>
              <a:rPr lang="en-US" b="0" i="0" u="none" strike="noStrike" dirty="0">
                <a:solidFill>
                  <a:srgbClr val="000000"/>
                </a:solidFill>
                <a:effectLst/>
                <a:latin typeface="Courier New" panose="02070309020205020404" pitchFamily="49" charset="0"/>
              </a:rPr>
              <a:t>CDAWeb HAPI Server</a:t>
            </a:r>
            <a:r>
              <a:rPr lang="en-US" b="0" i="0" u="none" strike="noStrike" dirty="0">
                <a:solidFill>
                  <a:srgbClr val="881280"/>
                </a:solidFill>
                <a:effectLst/>
                <a:latin typeface="Courier New" panose="02070309020205020404" pitchFamily="49" charset="0"/>
              </a:rPr>
              <a:t>&lt;/Name&gt;</a:t>
            </a:r>
            <a:endParaRPr lang="en-US" b="0" i="0" u="none" strike="noStrike" dirty="0">
              <a:solidFill>
                <a:srgbClr val="000000"/>
              </a:solidFill>
              <a:effectLst/>
              <a:latin typeface="Courier New" panose="02070309020205020404" pitchFamily="49" charset="0"/>
            </a:endParaRPr>
          </a:p>
          <a:p>
            <a:pPr algn="l"/>
            <a:r>
              <a:rPr lang="en-US" b="1" i="0" u="none" strike="noStrike" dirty="0">
                <a:solidFill>
                  <a:srgbClr val="881280"/>
                </a:solidFill>
                <a:effectLst/>
                <a:latin typeface="Courier New" panose="02070309020205020404" pitchFamily="49" charset="0"/>
              </a:rPr>
              <a:t>      &lt;URL&gt;</a:t>
            </a:r>
            <a:r>
              <a:rPr lang="en-US" b="1" i="0" u="none" strike="noStrike" dirty="0">
                <a:solidFill>
                  <a:srgbClr val="000000"/>
                </a:solidFill>
                <a:effectLst/>
                <a:latin typeface="Courier New" panose="02070309020205020404" pitchFamily="49" charset="0"/>
              </a:rPr>
              <a:t>https://</a:t>
            </a:r>
            <a:r>
              <a:rPr lang="en-US" b="1" i="0" u="none" strike="noStrike" dirty="0" err="1">
                <a:solidFill>
                  <a:srgbClr val="000000"/>
                </a:solidFill>
                <a:effectLst/>
                <a:latin typeface="Courier New" panose="02070309020205020404" pitchFamily="49" charset="0"/>
              </a:rPr>
              <a:t>cdaweb.gsfc.nasa.gov</a:t>
            </a:r>
            <a:r>
              <a:rPr lang="en-US" b="1" i="0" u="none" strike="noStrike" dirty="0">
                <a:solidFill>
                  <a:srgbClr val="000000"/>
                </a:solidFill>
                <a:effectLst/>
                <a:latin typeface="Courier New" panose="02070309020205020404" pitchFamily="49" charset="0"/>
              </a:rPr>
              <a:t>/</a:t>
            </a:r>
            <a:r>
              <a:rPr lang="en-US" b="1" i="0" u="none" strike="noStrike" dirty="0" err="1">
                <a:solidFill>
                  <a:srgbClr val="000000"/>
                </a:solidFill>
                <a:effectLst/>
                <a:latin typeface="Courier New" panose="02070309020205020404" pitchFamily="49" charset="0"/>
              </a:rPr>
              <a:t>hapi</a:t>
            </a:r>
            <a:r>
              <a:rPr lang="en-US" b="1" i="0" u="none" strike="noStrike" dirty="0">
                <a:solidFill>
                  <a:srgbClr val="881280"/>
                </a:solidFill>
                <a:effectLst/>
                <a:latin typeface="Courier New" panose="02070309020205020404" pitchFamily="49" charset="0"/>
              </a:rPr>
              <a:t>&lt;/URL&gt;</a:t>
            </a:r>
            <a:endParaRPr lang="en-US" b="1" i="0" u="none" strike="noStrike" dirty="0">
              <a:solidFill>
                <a:srgbClr val="000000"/>
              </a:solidFill>
              <a:effectLst/>
              <a:latin typeface="Courier New" panose="02070309020205020404" pitchFamily="49" charset="0"/>
            </a:endParaRPr>
          </a:p>
          <a:p>
            <a:pPr algn="l"/>
            <a:r>
              <a:rPr lang="en-US" b="1" i="0" u="none" strike="noStrike" dirty="0">
                <a:solidFill>
                  <a:srgbClr val="881280"/>
                </a:solidFill>
                <a:effectLst/>
                <a:latin typeface="Courier New" panose="02070309020205020404" pitchFamily="49" charset="0"/>
              </a:rPr>
              <a:t>      &lt;Style&gt;</a:t>
            </a:r>
            <a:r>
              <a:rPr lang="en-US" b="1" i="0" u="none" strike="noStrike" dirty="0">
                <a:solidFill>
                  <a:srgbClr val="000000"/>
                </a:solidFill>
                <a:effectLst/>
                <a:latin typeface="Courier New" panose="02070309020205020404" pitchFamily="49" charset="0"/>
              </a:rPr>
              <a:t>HAPI</a:t>
            </a:r>
            <a:r>
              <a:rPr lang="en-US" b="1" i="0" u="none" strike="noStrike" dirty="0">
                <a:solidFill>
                  <a:srgbClr val="881280"/>
                </a:solidFill>
                <a:effectLst/>
                <a:latin typeface="Courier New" panose="02070309020205020404" pitchFamily="49" charset="0"/>
              </a:rPr>
              <a:t>&lt;/Style&gt;</a:t>
            </a:r>
            <a:endParaRPr lang="en-US" b="1" i="0" u="none" strike="noStrike" dirty="0">
              <a:solidFill>
                <a:srgbClr val="000000"/>
              </a:solidFill>
              <a:effectLst/>
              <a:latin typeface="Courier New" panose="02070309020205020404" pitchFamily="49" charset="0"/>
            </a:endParaRPr>
          </a:p>
          <a:p>
            <a:pPr algn="l"/>
            <a:r>
              <a:rPr lang="en-US" b="1" i="0" u="none" strike="noStrike" dirty="0">
                <a:solidFill>
                  <a:srgbClr val="881280"/>
                </a:solidFill>
                <a:effectLst/>
                <a:latin typeface="Courier New" panose="02070309020205020404" pitchFamily="49" charset="0"/>
              </a:rPr>
              <a:t>      &lt;</a:t>
            </a:r>
            <a:r>
              <a:rPr lang="en-US" b="1" i="0" u="none" strike="noStrike" dirty="0" err="1">
                <a:solidFill>
                  <a:srgbClr val="881280"/>
                </a:solidFill>
                <a:effectLst/>
                <a:latin typeface="Courier New" panose="02070309020205020404" pitchFamily="49" charset="0"/>
              </a:rPr>
              <a:t>ProductKey</a:t>
            </a:r>
            <a:r>
              <a:rPr lang="en-US" b="1" i="0" u="none" strike="noStrike" dirty="0">
                <a:solidFill>
                  <a:srgbClr val="881280"/>
                </a:solidFill>
                <a:effectLst/>
                <a:latin typeface="Courier New" panose="02070309020205020404" pitchFamily="49" charset="0"/>
              </a:rPr>
              <a:t>&gt;</a:t>
            </a:r>
            <a:r>
              <a:rPr lang="en-US" b="1" i="0" u="none" strike="noStrike" dirty="0">
                <a:solidFill>
                  <a:srgbClr val="000000"/>
                </a:solidFill>
                <a:effectLst/>
                <a:latin typeface="Courier New" panose="02070309020205020404" pitchFamily="49" charset="0"/>
              </a:rPr>
              <a:t>AC_H2_EPM</a:t>
            </a:r>
            <a:r>
              <a:rPr lang="en-US" b="1" i="0" u="none" strike="noStrike" dirty="0">
                <a:solidFill>
                  <a:srgbClr val="881280"/>
                </a:solidFill>
                <a:effectLst/>
                <a:latin typeface="Courier New" panose="02070309020205020404" pitchFamily="49" charset="0"/>
              </a:rPr>
              <a:t>&lt;/</a:t>
            </a:r>
            <a:r>
              <a:rPr lang="en-US" b="1" i="0" u="none" strike="noStrike" dirty="0" err="1">
                <a:solidFill>
                  <a:srgbClr val="881280"/>
                </a:solidFill>
                <a:effectLst/>
                <a:latin typeface="Courier New" panose="02070309020205020404" pitchFamily="49" charset="0"/>
              </a:rPr>
              <a:t>ProductKey</a:t>
            </a:r>
            <a:r>
              <a:rPr lang="en-US" b="1" i="0" u="none" strike="noStrike" dirty="0">
                <a:solidFill>
                  <a:srgbClr val="881280"/>
                </a:solidFill>
                <a:effectLst/>
                <a:latin typeface="Courier New" panose="02070309020205020404" pitchFamily="49" charset="0"/>
              </a:rPr>
              <a:t>&gt;</a:t>
            </a:r>
            <a:endParaRPr lang="en-US" b="1" i="0" u="none" strike="noStrike" dirty="0">
              <a:solidFill>
                <a:srgbClr val="000000"/>
              </a:solidFill>
              <a:effectLst/>
              <a:latin typeface="Courier New" panose="02070309020205020404" pitchFamily="49" charset="0"/>
            </a:endParaRPr>
          </a:p>
          <a:p>
            <a:pPr algn="l"/>
            <a:r>
              <a:rPr lang="en-US" b="0" i="0" u="none" strike="noStrike" dirty="0">
                <a:solidFill>
                  <a:srgbClr val="881280"/>
                </a:solidFill>
                <a:effectLst/>
                <a:latin typeface="Courier New" panose="02070309020205020404" pitchFamily="49" charset="0"/>
              </a:rPr>
              <a:t>      &lt;Description&gt;</a:t>
            </a:r>
            <a:r>
              <a:rPr lang="en-US" b="0" i="0" u="none" strike="noStrike" dirty="0">
                <a:solidFill>
                  <a:srgbClr val="000000"/>
                </a:solidFill>
                <a:effectLst/>
                <a:latin typeface="Courier New" panose="02070309020205020404" pitchFamily="49" charset="0"/>
              </a:rPr>
              <a:t>Web Service using the HAPI interface.</a:t>
            </a:r>
            <a:r>
              <a:rPr lang="en-US" b="0" i="0" u="none" strike="noStrike" dirty="0">
                <a:solidFill>
                  <a:srgbClr val="881280"/>
                </a:solidFill>
                <a:effectLst/>
                <a:latin typeface="Courier New" panose="02070309020205020404" pitchFamily="49" charset="0"/>
              </a:rPr>
              <a:t>&lt;/Description&gt;</a:t>
            </a:r>
            <a:endParaRPr lang="en-US" b="0" i="0" u="none" strike="noStrike" dirty="0">
              <a:solidFill>
                <a:srgbClr val="000000"/>
              </a:solidFill>
              <a:effectLst/>
              <a:latin typeface="Courier New" panose="02070309020205020404" pitchFamily="49" charset="0"/>
            </a:endParaRPr>
          </a:p>
          <a:p>
            <a:pPr algn="l"/>
            <a:r>
              <a:rPr lang="en-US" b="0" i="0" u="none" strike="noStrike" dirty="0">
                <a:solidFill>
                  <a:srgbClr val="881280"/>
                </a:solidFill>
                <a:effectLst/>
                <a:latin typeface="Courier New" panose="02070309020205020404" pitchFamily="49" charset="0"/>
              </a:rPr>
              <a:t>   &lt;/</a:t>
            </a:r>
            <a:r>
              <a:rPr lang="en-US" b="0" i="0" u="none" strike="noStrike" dirty="0" err="1">
                <a:solidFill>
                  <a:srgbClr val="881280"/>
                </a:solidFill>
                <a:effectLst/>
                <a:latin typeface="Courier New" panose="02070309020205020404" pitchFamily="49" charset="0"/>
              </a:rPr>
              <a:t>AccessURL</a:t>
            </a:r>
            <a:r>
              <a:rPr lang="en-US" b="0" i="0" u="none" strike="noStrike" dirty="0">
                <a:solidFill>
                  <a:srgbClr val="881280"/>
                </a:solidFill>
                <a:effectLst/>
                <a:latin typeface="Courier New" panose="02070309020205020404" pitchFamily="49" charset="0"/>
              </a:rPr>
              <a:t>&gt;</a:t>
            </a:r>
            <a:endParaRPr lang="en-US" b="0" i="0" u="none" strike="noStrike" dirty="0">
              <a:solidFill>
                <a:srgbClr val="000000"/>
              </a:solidFill>
              <a:effectLst/>
              <a:latin typeface="Courier New" panose="02070309020205020404" pitchFamily="49" charset="0"/>
            </a:endParaRPr>
          </a:p>
          <a:p>
            <a:pPr algn="l"/>
            <a:r>
              <a:rPr lang="en-US" sz="1500" b="0" i="0" u="none" strike="noStrike" dirty="0">
                <a:solidFill>
                  <a:srgbClr val="881280"/>
                </a:solidFill>
                <a:effectLst/>
                <a:latin typeface="Courier New" panose="02070309020205020404" pitchFamily="49" charset="0"/>
              </a:rPr>
              <a:t>   &lt;Format&gt;</a:t>
            </a:r>
            <a:r>
              <a:rPr lang="en-US" sz="1500" b="0" i="0" u="none" strike="noStrike" dirty="0">
                <a:solidFill>
                  <a:srgbClr val="000000"/>
                </a:solidFill>
                <a:effectLst/>
                <a:latin typeface="Courier New" panose="02070309020205020404" pitchFamily="49" charset="0"/>
              </a:rPr>
              <a:t>CSV</a:t>
            </a:r>
            <a:r>
              <a:rPr lang="en-US" sz="1500" b="0" i="0" u="none" strike="noStrike" dirty="0">
                <a:solidFill>
                  <a:srgbClr val="881280"/>
                </a:solidFill>
                <a:effectLst/>
                <a:latin typeface="Courier New" panose="02070309020205020404" pitchFamily="49" charset="0"/>
              </a:rPr>
              <a:t>&lt;/Format&gt;</a:t>
            </a:r>
            <a:endParaRPr lang="en-US" sz="1500" b="0" i="0" u="none" strike="noStrike" dirty="0">
              <a:solidFill>
                <a:srgbClr val="000000"/>
              </a:solidFill>
              <a:effectLst/>
              <a:latin typeface="Courier New" panose="02070309020205020404" pitchFamily="49" charset="0"/>
            </a:endParaRPr>
          </a:p>
          <a:p>
            <a:pPr algn="l"/>
            <a:r>
              <a:rPr lang="en-US" sz="1500" b="0" i="0" u="none" strike="noStrike" dirty="0">
                <a:solidFill>
                  <a:srgbClr val="881280"/>
                </a:solidFill>
                <a:effectLst/>
                <a:latin typeface="Courier New" panose="02070309020205020404" pitchFamily="49" charset="0"/>
              </a:rPr>
              <a:t>   &lt;Acknowledgement&gt;</a:t>
            </a:r>
            <a:r>
              <a:rPr lang="en-US" sz="1500" b="0" i="0" u="none" strike="noStrike" dirty="0">
                <a:solidFill>
                  <a:srgbClr val="000000"/>
                </a:solidFill>
                <a:effectLst/>
                <a:latin typeface="Courier New" panose="02070309020205020404" pitchFamily="49" charset="0"/>
              </a:rPr>
              <a:t>Please acknowledge the ACE/EPAM team...</a:t>
            </a:r>
            <a:r>
              <a:rPr lang="en-US" sz="1500" b="0" i="0" u="none" strike="noStrike" dirty="0">
                <a:solidFill>
                  <a:srgbClr val="881280"/>
                </a:solidFill>
                <a:effectLst/>
                <a:latin typeface="Courier New" panose="02070309020205020404" pitchFamily="49" charset="0"/>
              </a:rPr>
              <a:t>&lt;/Acknowledgement&gt;</a:t>
            </a:r>
            <a:endParaRPr lang="en-US" sz="1500" b="0" i="0" u="none" strike="noStrike" dirty="0">
              <a:solidFill>
                <a:srgbClr val="000000"/>
              </a:solidFill>
              <a:effectLst/>
              <a:latin typeface="Courier New" panose="02070309020205020404" pitchFamily="49" charset="0"/>
            </a:endParaRPr>
          </a:p>
          <a:p>
            <a:pPr algn="l"/>
            <a:r>
              <a:rPr lang="en-US" sz="1500" b="0" i="0" u="none" strike="noStrike" dirty="0">
                <a:solidFill>
                  <a:srgbClr val="881280"/>
                </a:solidFill>
                <a:effectLst/>
                <a:latin typeface="Courier New" panose="02070309020205020404" pitchFamily="49" charset="0"/>
              </a:rPr>
              <a:t>&lt;/</a:t>
            </a:r>
            <a:r>
              <a:rPr lang="en-US" sz="1500" b="0" i="0" u="none" strike="noStrike" dirty="0" err="1">
                <a:solidFill>
                  <a:srgbClr val="881280"/>
                </a:solidFill>
                <a:effectLst/>
                <a:latin typeface="Courier New" panose="02070309020205020404" pitchFamily="49" charset="0"/>
              </a:rPr>
              <a:t>AccessInformation</a:t>
            </a:r>
            <a:r>
              <a:rPr lang="en-US" sz="1500" b="0" i="0" u="none" strike="noStrike" dirty="0">
                <a:solidFill>
                  <a:srgbClr val="881280"/>
                </a:solidFill>
                <a:effectLst/>
                <a:latin typeface="Courier New" panose="02070309020205020404" pitchFamily="49" charset="0"/>
              </a:rPr>
              <a:t>&gt;</a:t>
            </a:r>
            <a:endParaRPr lang="en-US" sz="1500" b="0" i="0" u="none" strike="noStrike" dirty="0">
              <a:solidFill>
                <a:srgbClr val="000000"/>
              </a:solidFill>
              <a:effectLst/>
              <a:latin typeface="Courier New" panose="02070309020205020404" pitchFamily="49" charset="0"/>
            </a:endParaRPr>
          </a:p>
        </p:txBody>
      </p:sp>
      <p:sp>
        <p:nvSpPr>
          <p:cNvPr id="8" name="Rectangle 7">
            <a:extLst>
              <a:ext uri="{FF2B5EF4-FFF2-40B4-BE49-F238E27FC236}">
                <a16:creationId xmlns:a16="http://schemas.microsoft.com/office/drawing/2014/main" id="{6F92AB6C-5F5E-A210-12E5-DB90361DF8A6}"/>
              </a:ext>
            </a:extLst>
          </p:cNvPr>
          <p:cNvSpPr/>
          <p:nvPr/>
        </p:nvSpPr>
        <p:spPr>
          <a:xfrm>
            <a:off x="1761531" y="2275983"/>
            <a:ext cx="9410645" cy="1927415"/>
          </a:xfrm>
          <a:prstGeom prst="rect">
            <a:avLst/>
          </a:prstGeom>
          <a:solidFill>
            <a:srgbClr val="B0B5B5">
              <a:alpha val="32157"/>
            </a:srgb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p>
            <a:pPr algn="ctr"/>
            <a:endParaRPr lang="en-US" sz="2000" dirty="0" err="1"/>
          </a:p>
        </p:txBody>
      </p:sp>
      <p:sp>
        <p:nvSpPr>
          <p:cNvPr id="9" name="TextBox 8">
            <a:extLst>
              <a:ext uri="{FF2B5EF4-FFF2-40B4-BE49-F238E27FC236}">
                <a16:creationId xmlns:a16="http://schemas.microsoft.com/office/drawing/2014/main" id="{EE57B4AA-E97A-A2A1-CB64-4513B8539310}"/>
              </a:ext>
            </a:extLst>
          </p:cNvPr>
          <p:cNvSpPr txBox="1"/>
          <p:nvPr/>
        </p:nvSpPr>
        <p:spPr>
          <a:xfrm>
            <a:off x="901971" y="5208636"/>
            <a:ext cx="7406964" cy="1077218"/>
          </a:xfrm>
          <a:prstGeom prst="rect">
            <a:avLst/>
          </a:prstGeom>
          <a:noFill/>
          <a:ln w="19050">
            <a:noFill/>
          </a:ln>
        </p:spPr>
        <p:txBody>
          <a:bodyPr wrap="none" rtlCol="0">
            <a:spAutoFit/>
          </a:bodyPr>
          <a:lstStyle/>
          <a:p>
            <a:r>
              <a:rPr lang="en-US" sz="1600" dirty="0">
                <a:solidFill>
                  <a:schemeClr val="tx2">
                    <a:lumMod val="75000"/>
                  </a:schemeClr>
                </a:solidFill>
              </a:rPr>
              <a:t>Note: it is not a callable HAPI URL:</a:t>
            </a:r>
          </a:p>
          <a:p>
            <a:pPr marL="800100" lvl="1" indent="-342900">
              <a:buFont typeface="Arial" panose="020B0604020202020204" pitchFamily="34" charset="0"/>
              <a:buChar char="•"/>
            </a:pPr>
            <a:r>
              <a:rPr lang="en-US" sz="1600" dirty="0">
                <a:solidFill>
                  <a:schemeClr val="tx2">
                    <a:lumMod val="75000"/>
                  </a:schemeClr>
                </a:solidFill>
              </a:rPr>
              <a:t>a SPASE client would need to understand how to construct a HAPI call</a:t>
            </a:r>
          </a:p>
          <a:p>
            <a:pPr marL="800100" lvl="1" indent="-342900">
              <a:buFont typeface="Arial" panose="020B0604020202020204" pitchFamily="34" charset="0"/>
              <a:buChar char="•"/>
            </a:pPr>
            <a:r>
              <a:rPr lang="en-US" sz="1600" dirty="0">
                <a:solidFill>
                  <a:schemeClr val="tx2">
                    <a:lumMod val="75000"/>
                  </a:schemeClr>
                </a:solidFill>
              </a:rPr>
              <a:t>it needs to understand HAPI anyway to make sense of the response!</a:t>
            </a:r>
          </a:p>
          <a:p>
            <a:pPr marL="800100" lvl="1" indent="-342900">
              <a:buFont typeface="Arial" panose="020B0604020202020204" pitchFamily="34" charset="0"/>
              <a:buChar char="•"/>
            </a:pPr>
            <a:r>
              <a:rPr lang="en-US" sz="1600" dirty="0">
                <a:solidFill>
                  <a:schemeClr val="tx2">
                    <a:lumMod val="75000"/>
                  </a:schemeClr>
                </a:solidFill>
              </a:rPr>
              <a:t>insulates against any future HAPI changes</a:t>
            </a:r>
          </a:p>
        </p:txBody>
      </p:sp>
    </p:spTree>
    <p:extLst>
      <p:ext uri="{BB962C8B-B14F-4D97-AF65-F5344CB8AC3E}">
        <p14:creationId xmlns:p14="http://schemas.microsoft.com/office/powerpoint/2010/main" val="306817165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B4F27631-E934-D468-121B-56AC295D5070}"/>
              </a:ext>
            </a:extLst>
          </p:cNvPr>
          <p:cNvSpPr/>
          <p:nvPr/>
        </p:nvSpPr>
        <p:spPr>
          <a:xfrm>
            <a:off x="512870" y="1955571"/>
            <a:ext cx="3644664" cy="3224920"/>
          </a:xfrm>
          <a:prstGeom prst="rect">
            <a:avLst/>
          </a:prstGeom>
          <a:solidFill>
            <a:schemeClr val="accent2">
              <a:lumMod val="60000"/>
              <a:lumOff val="4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p>
            <a:pPr algn="ctr"/>
            <a:endParaRPr lang="en-US" sz="2000" dirty="0" err="1"/>
          </a:p>
        </p:txBody>
      </p:sp>
      <p:sp>
        <p:nvSpPr>
          <p:cNvPr id="2" name="Title 1">
            <a:extLst>
              <a:ext uri="{FF2B5EF4-FFF2-40B4-BE49-F238E27FC236}">
                <a16:creationId xmlns:a16="http://schemas.microsoft.com/office/drawing/2014/main" id="{A9154C79-F5AB-4A16-7077-64DBF1E255C1}"/>
              </a:ext>
            </a:extLst>
          </p:cNvPr>
          <p:cNvSpPr>
            <a:spLocks noGrp="1"/>
          </p:cNvSpPr>
          <p:nvPr>
            <p:ph type="title"/>
          </p:nvPr>
        </p:nvSpPr>
        <p:spPr>
          <a:xfrm>
            <a:off x="457200" y="172442"/>
            <a:ext cx="11277600" cy="762000"/>
          </a:xfrm>
        </p:spPr>
        <p:txBody>
          <a:bodyPr/>
          <a:lstStyle/>
          <a:p>
            <a:r>
              <a:rPr lang="en-US" dirty="0"/>
              <a:t>HAPI is a specification</a:t>
            </a:r>
          </a:p>
        </p:txBody>
      </p:sp>
      <p:sp>
        <p:nvSpPr>
          <p:cNvPr id="3" name="Rounded Rectangle 2">
            <a:extLst>
              <a:ext uri="{FF2B5EF4-FFF2-40B4-BE49-F238E27FC236}">
                <a16:creationId xmlns:a16="http://schemas.microsoft.com/office/drawing/2014/main" id="{A66F4267-4612-BACB-2A69-09C792D113A0}"/>
              </a:ext>
            </a:extLst>
          </p:cNvPr>
          <p:cNvSpPr/>
          <p:nvPr/>
        </p:nvSpPr>
        <p:spPr>
          <a:xfrm>
            <a:off x="2933323" y="2372020"/>
            <a:ext cx="3449370" cy="2227153"/>
          </a:xfrm>
          <a:custGeom>
            <a:avLst/>
            <a:gdLst>
              <a:gd name="connsiteX0" fmla="*/ 0 w 3449370"/>
              <a:gd name="connsiteY0" fmla="*/ 371200 h 2227153"/>
              <a:gd name="connsiteX1" fmla="*/ 371200 w 3449370"/>
              <a:gd name="connsiteY1" fmla="*/ 0 h 2227153"/>
              <a:gd name="connsiteX2" fmla="*/ 939664 w 3449370"/>
              <a:gd name="connsiteY2" fmla="*/ 0 h 2227153"/>
              <a:gd name="connsiteX3" fmla="*/ 1399849 w 3449370"/>
              <a:gd name="connsiteY3" fmla="*/ 0 h 2227153"/>
              <a:gd name="connsiteX4" fmla="*/ 1941243 w 3449370"/>
              <a:gd name="connsiteY4" fmla="*/ 0 h 2227153"/>
              <a:gd name="connsiteX5" fmla="*/ 2428497 w 3449370"/>
              <a:gd name="connsiteY5" fmla="*/ 0 h 2227153"/>
              <a:gd name="connsiteX6" fmla="*/ 3078170 w 3449370"/>
              <a:gd name="connsiteY6" fmla="*/ 0 h 2227153"/>
              <a:gd name="connsiteX7" fmla="*/ 3449370 w 3449370"/>
              <a:gd name="connsiteY7" fmla="*/ 371200 h 2227153"/>
              <a:gd name="connsiteX8" fmla="*/ 3449370 w 3449370"/>
              <a:gd name="connsiteY8" fmla="*/ 895813 h 2227153"/>
              <a:gd name="connsiteX9" fmla="*/ 3449370 w 3449370"/>
              <a:gd name="connsiteY9" fmla="*/ 1405578 h 2227153"/>
              <a:gd name="connsiteX10" fmla="*/ 3449370 w 3449370"/>
              <a:gd name="connsiteY10" fmla="*/ 1855953 h 2227153"/>
              <a:gd name="connsiteX11" fmla="*/ 3078170 w 3449370"/>
              <a:gd name="connsiteY11" fmla="*/ 2227153 h 2227153"/>
              <a:gd name="connsiteX12" fmla="*/ 2482637 w 3449370"/>
              <a:gd name="connsiteY12" fmla="*/ 2227153 h 2227153"/>
              <a:gd name="connsiteX13" fmla="*/ 1995382 w 3449370"/>
              <a:gd name="connsiteY13" fmla="*/ 2227153 h 2227153"/>
              <a:gd name="connsiteX14" fmla="*/ 1535197 w 3449370"/>
              <a:gd name="connsiteY14" fmla="*/ 2227153 h 2227153"/>
              <a:gd name="connsiteX15" fmla="*/ 1047942 w 3449370"/>
              <a:gd name="connsiteY15" fmla="*/ 2227153 h 2227153"/>
              <a:gd name="connsiteX16" fmla="*/ 371200 w 3449370"/>
              <a:gd name="connsiteY16" fmla="*/ 2227153 h 2227153"/>
              <a:gd name="connsiteX17" fmla="*/ 0 w 3449370"/>
              <a:gd name="connsiteY17" fmla="*/ 1855953 h 2227153"/>
              <a:gd name="connsiteX18" fmla="*/ 0 w 3449370"/>
              <a:gd name="connsiteY18" fmla="*/ 1405578 h 2227153"/>
              <a:gd name="connsiteX19" fmla="*/ 0 w 3449370"/>
              <a:gd name="connsiteY19" fmla="*/ 910660 h 2227153"/>
              <a:gd name="connsiteX20" fmla="*/ 0 w 3449370"/>
              <a:gd name="connsiteY20" fmla="*/ 371200 h 2227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449370" h="2227153" fill="none" extrusionOk="0">
                <a:moveTo>
                  <a:pt x="0" y="371200"/>
                </a:moveTo>
                <a:cubicBezTo>
                  <a:pt x="23542" y="212805"/>
                  <a:pt x="146711" y="10273"/>
                  <a:pt x="371200" y="0"/>
                </a:cubicBezTo>
                <a:cubicBezTo>
                  <a:pt x="597617" y="-60664"/>
                  <a:pt x="658540" y="39244"/>
                  <a:pt x="939664" y="0"/>
                </a:cubicBezTo>
                <a:cubicBezTo>
                  <a:pt x="1220788" y="-39244"/>
                  <a:pt x="1169925" y="7498"/>
                  <a:pt x="1399849" y="0"/>
                </a:cubicBezTo>
                <a:cubicBezTo>
                  <a:pt x="1629774" y="-7498"/>
                  <a:pt x="1719916" y="38909"/>
                  <a:pt x="1941243" y="0"/>
                </a:cubicBezTo>
                <a:cubicBezTo>
                  <a:pt x="2162570" y="-38909"/>
                  <a:pt x="2262347" y="29077"/>
                  <a:pt x="2428497" y="0"/>
                </a:cubicBezTo>
                <a:cubicBezTo>
                  <a:pt x="2594647" y="-29077"/>
                  <a:pt x="2866092" y="34110"/>
                  <a:pt x="3078170" y="0"/>
                </a:cubicBezTo>
                <a:cubicBezTo>
                  <a:pt x="3307490" y="-5333"/>
                  <a:pt x="3455655" y="171370"/>
                  <a:pt x="3449370" y="371200"/>
                </a:cubicBezTo>
                <a:cubicBezTo>
                  <a:pt x="3474727" y="496807"/>
                  <a:pt x="3399979" y="695214"/>
                  <a:pt x="3449370" y="895813"/>
                </a:cubicBezTo>
                <a:cubicBezTo>
                  <a:pt x="3498761" y="1096412"/>
                  <a:pt x="3391081" y="1264326"/>
                  <a:pt x="3449370" y="1405578"/>
                </a:cubicBezTo>
                <a:cubicBezTo>
                  <a:pt x="3507659" y="1546831"/>
                  <a:pt x="3445442" y="1722439"/>
                  <a:pt x="3449370" y="1855953"/>
                </a:cubicBezTo>
                <a:cubicBezTo>
                  <a:pt x="3406977" y="2084732"/>
                  <a:pt x="3291935" y="2250879"/>
                  <a:pt x="3078170" y="2227153"/>
                </a:cubicBezTo>
                <a:cubicBezTo>
                  <a:pt x="2868965" y="2261519"/>
                  <a:pt x="2721434" y="2214301"/>
                  <a:pt x="2482637" y="2227153"/>
                </a:cubicBezTo>
                <a:cubicBezTo>
                  <a:pt x="2243840" y="2240005"/>
                  <a:pt x="2182594" y="2209554"/>
                  <a:pt x="1995382" y="2227153"/>
                </a:cubicBezTo>
                <a:cubicBezTo>
                  <a:pt x="1808171" y="2244752"/>
                  <a:pt x="1692389" y="2203536"/>
                  <a:pt x="1535197" y="2227153"/>
                </a:cubicBezTo>
                <a:cubicBezTo>
                  <a:pt x="1378006" y="2250770"/>
                  <a:pt x="1155280" y="2207790"/>
                  <a:pt x="1047942" y="2227153"/>
                </a:cubicBezTo>
                <a:cubicBezTo>
                  <a:pt x="940605" y="2246516"/>
                  <a:pt x="514269" y="2200453"/>
                  <a:pt x="371200" y="2227153"/>
                </a:cubicBezTo>
                <a:cubicBezTo>
                  <a:pt x="121393" y="2232524"/>
                  <a:pt x="25330" y="2087567"/>
                  <a:pt x="0" y="1855953"/>
                </a:cubicBezTo>
                <a:cubicBezTo>
                  <a:pt x="-19795" y="1745908"/>
                  <a:pt x="39916" y="1575003"/>
                  <a:pt x="0" y="1405578"/>
                </a:cubicBezTo>
                <a:cubicBezTo>
                  <a:pt x="-39916" y="1236154"/>
                  <a:pt x="13195" y="1080512"/>
                  <a:pt x="0" y="910660"/>
                </a:cubicBezTo>
                <a:cubicBezTo>
                  <a:pt x="-13195" y="740808"/>
                  <a:pt x="64599" y="562006"/>
                  <a:pt x="0" y="371200"/>
                </a:cubicBezTo>
                <a:close/>
              </a:path>
              <a:path w="3449370" h="2227153" stroke="0" extrusionOk="0">
                <a:moveTo>
                  <a:pt x="0" y="371200"/>
                </a:moveTo>
                <a:cubicBezTo>
                  <a:pt x="-35358" y="144382"/>
                  <a:pt x="152136" y="5276"/>
                  <a:pt x="371200" y="0"/>
                </a:cubicBezTo>
                <a:cubicBezTo>
                  <a:pt x="567201" y="-7225"/>
                  <a:pt x="814477" y="13182"/>
                  <a:pt x="966733" y="0"/>
                </a:cubicBezTo>
                <a:cubicBezTo>
                  <a:pt x="1118989" y="-13182"/>
                  <a:pt x="1308720" y="3494"/>
                  <a:pt x="1481058" y="0"/>
                </a:cubicBezTo>
                <a:cubicBezTo>
                  <a:pt x="1653397" y="-3494"/>
                  <a:pt x="1743562" y="22761"/>
                  <a:pt x="1968312" y="0"/>
                </a:cubicBezTo>
                <a:cubicBezTo>
                  <a:pt x="2193062" y="-22761"/>
                  <a:pt x="2274829" y="53411"/>
                  <a:pt x="2536776" y="0"/>
                </a:cubicBezTo>
                <a:cubicBezTo>
                  <a:pt x="2798723" y="-53411"/>
                  <a:pt x="2919003" y="14213"/>
                  <a:pt x="3078170" y="0"/>
                </a:cubicBezTo>
                <a:cubicBezTo>
                  <a:pt x="3310891" y="-45099"/>
                  <a:pt x="3406779" y="203621"/>
                  <a:pt x="3449370" y="371200"/>
                </a:cubicBezTo>
                <a:cubicBezTo>
                  <a:pt x="3455259" y="480442"/>
                  <a:pt x="3441954" y="635234"/>
                  <a:pt x="3449370" y="866118"/>
                </a:cubicBezTo>
                <a:cubicBezTo>
                  <a:pt x="3456786" y="1097002"/>
                  <a:pt x="3411088" y="1097051"/>
                  <a:pt x="3449370" y="1316493"/>
                </a:cubicBezTo>
                <a:cubicBezTo>
                  <a:pt x="3487652" y="1535935"/>
                  <a:pt x="3442259" y="1682670"/>
                  <a:pt x="3449370" y="1855953"/>
                </a:cubicBezTo>
                <a:cubicBezTo>
                  <a:pt x="3473716" y="2097203"/>
                  <a:pt x="3288398" y="2281216"/>
                  <a:pt x="3078170" y="2227153"/>
                </a:cubicBezTo>
                <a:cubicBezTo>
                  <a:pt x="2925216" y="2232636"/>
                  <a:pt x="2785845" y="2202010"/>
                  <a:pt x="2617985" y="2227153"/>
                </a:cubicBezTo>
                <a:cubicBezTo>
                  <a:pt x="2450125" y="2252296"/>
                  <a:pt x="2240388" y="2158676"/>
                  <a:pt x="2022452" y="2227153"/>
                </a:cubicBezTo>
                <a:cubicBezTo>
                  <a:pt x="1804516" y="2295630"/>
                  <a:pt x="1778137" y="2225545"/>
                  <a:pt x="1535197" y="2227153"/>
                </a:cubicBezTo>
                <a:cubicBezTo>
                  <a:pt x="1292257" y="2228761"/>
                  <a:pt x="1208711" y="2220655"/>
                  <a:pt x="993803" y="2227153"/>
                </a:cubicBezTo>
                <a:cubicBezTo>
                  <a:pt x="778895" y="2233651"/>
                  <a:pt x="575401" y="2213365"/>
                  <a:pt x="371200" y="2227153"/>
                </a:cubicBezTo>
                <a:cubicBezTo>
                  <a:pt x="163155" y="2218016"/>
                  <a:pt x="35040" y="2053843"/>
                  <a:pt x="0" y="1855953"/>
                </a:cubicBezTo>
                <a:cubicBezTo>
                  <a:pt x="-31772" y="1759928"/>
                  <a:pt x="34708" y="1612489"/>
                  <a:pt x="0" y="1405578"/>
                </a:cubicBezTo>
                <a:cubicBezTo>
                  <a:pt x="-34708" y="1198668"/>
                  <a:pt x="3720" y="1104302"/>
                  <a:pt x="0" y="880965"/>
                </a:cubicBezTo>
                <a:cubicBezTo>
                  <a:pt x="-3720" y="657628"/>
                  <a:pt x="16978" y="560181"/>
                  <a:pt x="0" y="371200"/>
                </a:cubicBezTo>
                <a:close/>
              </a:path>
            </a:pathLst>
          </a:custGeom>
          <a:solidFill>
            <a:srgbClr val="AFABAB">
              <a:alpha val="27059"/>
            </a:srgbClr>
          </a:solidFill>
          <a:ln w="38100">
            <a:solidFill>
              <a:schemeClr val="accent1"/>
            </a:solidFill>
            <a:extLst>
              <a:ext uri="{C807C97D-BFC1-408E-A445-0C87EB9F89A2}">
                <ask:lineSketchStyleProps xmlns:ask="http://schemas.microsoft.com/office/drawing/2018/sketchyshapes" sd="1219033472">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p>
            <a:pPr algn="ctr"/>
            <a:endParaRPr lang="en-US" sz="2000" dirty="0" err="1"/>
          </a:p>
        </p:txBody>
      </p:sp>
      <p:sp>
        <p:nvSpPr>
          <p:cNvPr id="6" name="Slide Number Placeholder 5">
            <a:extLst>
              <a:ext uri="{FF2B5EF4-FFF2-40B4-BE49-F238E27FC236}">
                <a16:creationId xmlns:a16="http://schemas.microsoft.com/office/drawing/2014/main" id="{62868DEF-1FA1-CD0D-2683-E0C0591143A5}"/>
              </a:ext>
            </a:extLst>
          </p:cNvPr>
          <p:cNvSpPr>
            <a:spLocks noGrp="1"/>
          </p:cNvSpPr>
          <p:nvPr>
            <p:ph type="sldNum" sz="quarter" idx="16"/>
          </p:nvPr>
        </p:nvSpPr>
        <p:spPr/>
        <p:txBody>
          <a:bodyPr/>
          <a:lstStyle/>
          <a:p>
            <a:fld id="{4EBCDCBD-78E1-0D41-A999-31B5EBF8E02C}" type="slidenum">
              <a:rPr lang="en-US" smtClean="0"/>
              <a:pPr/>
              <a:t>4</a:t>
            </a:fld>
            <a:endParaRPr lang="en-US" dirty="0"/>
          </a:p>
        </p:txBody>
      </p:sp>
      <p:sp>
        <p:nvSpPr>
          <p:cNvPr id="14" name="Can 13">
            <a:extLst>
              <a:ext uri="{FF2B5EF4-FFF2-40B4-BE49-F238E27FC236}">
                <a16:creationId xmlns:a16="http://schemas.microsoft.com/office/drawing/2014/main" id="{796D08F9-A796-97AF-F45B-501C2C74C03A}"/>
              </a:ext>
            </a:extLst>
          </p:cNvPr>
          <p:cNvSpPr/>
          <p:nvPr/>
        </p:nvSpPr>
        <p:spPr>
          <a:xfrm>
            <a:off x="692975" y="3214688"/>
            <a:ext cx="745435" cy="1160334"/>
          </a:xfrm>
          <a:prstGeom prst="can">
            <a:avLst/>
          </a:prstGeom>
          <a:solidFill>
            <a:schemeClr val="bg1">
              <a:lumMod val="5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p>
            <a:pPr algn="ctr"/>
            <a:r>
              <a:rPr lang="en-US" sz="2000" dirty="0"/>
              <a:t>data</a:t>
            </a:r>
          </a:p>
        </p:txBody>
      </p:sp>
      <p:sp>
        <p:nvSpPr>
          <p:cNvPr id="17" name="Rounded Rectangle 16">
            <a:extLst>
              <a:ext uri="{FF2B5EF4-FFF2-40B4-BE49-F238E27FC236}">
                <a16:creationId xmlns:a16="http://schemas.microsoft.com/office/drawing/2014/main" id="{8503F734-A20C-97FD-2384-F12C1217F58A}"/>
              </a:ext>
            </a:extLst>
          </p:cNvPr>
          <p:cNvSpPr/>
          <p:nvPr/>
        </p:nvSpPr>
        <p:spPr>
          <a:xfrm>
            <a:off x="1909689" y="2677883"/>
            <a:ext cx="939681" cy="2233943"/>
          </a:xfrm>
          <a:prstGeom prst="roundRect">
            <a:avLst/>
          </a:prstGeom>
          <a:solidFill>
            <a:schemeClr val="accent5">
              <a:lumMod val="40000"/>
              <a:lumOff val="6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45720" rIns="0" bIns="45720" numCol="1" spcCol="0" rtlCol="0" fromWordArt="0" anchor="ctr" anchorCtr="0" forceAA="0" compatLnSpc="1">
            <a:prstTxWarp prst="textNoShape">
              <a:avLst/>
            </a:prstTxWarp>
            <a:normAutofit/>
          </a:bodyPr>
          <a:lstStyle/>
          <a:p>
            <a:pPr algn="ctr"/>
            <a:r>
              <a:rPr lang="en-US" sz="1600" dirty="0">
                <a:solidFill>
                  <a:schemeClr val="tx1"/>
                </a:solidFill>
              </a:rPr>
              <a:t>server code for reading data from</a:t>
            </a:r>
          </a:p>
          <a:p>
            <a:pPr algn="ctr"/>
            <a:r>
              <a:rPr lang="en-US" sz="1600" dirty="0">
                <a:solidFill>
                  <a:schemeClr val="tx1"/>
                </a:solidFill>
              </a:rPr>
              <a:t>disk</a:t>
            </a:r>
          </a:p>
        </p:txBody>
      </p:sp>
      <p:cxnSp>
        <p:nvCxnSpPr>
          <p:cNvPr id="20" name="Straight Arrow Connector 19">
            <a:extLst>
              <a:ext uri="{FF2B5EF4-FFF2-40B4-BE49-F238E27FC236}">
                <a16:creationId xmlns:a16="http://schemas.microsoft.com/office/drawing/2014/main" id="{DB0DBDAE-28AD-7D47-6E79-C9194CF99590}"/>
              </a:ext>
            </a:extLst>
          </p:cNvPr>
          <p:cNvCxnSpPr>
            <a:cxnSpLocks/>
          </p:cNvCxnSpPr>
          <p:nvPr/>
        </p:nvCxnSpPr>
        <p:spPr>
          <a:xfrm>
            <a:off x="1396116" y="3835108"/>
            <a:ext cx="563561" cy="0"/>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BA5EBB31-1950-C2B2-294F-43CA68FFECC0}"/>
              </a:ext>
            </a:extLst>
          </p:cNvPr>
          <p:cNvCxnSpPr>
            <a:cxnSpLocks/>
          </p:cNvCxnSpPr>
          <p:nvPr/>
        </p:nvCxnSpPr>
        <p:spPr>
          <a:xfrm>
            <a:off x="4157534" y="3835108"/>
            <a:ext cx="1987811" cy="0"/>
          </a:xfrm>
          <a:prstGeom prst="straightConnector1">
            <a:avLst/>
          </a:prstGeom>
          <a:ln w="38100">
            <a:solidFill>
              <a:schemeClr val="accent6">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2" name="Rounded Rectangle 21">
            <a:extLst>
              <a:ext uri="{FF2B5EF4-FFF2-40B4-BE49-F238E27FC236}">
                <a16:creationId xmlns:a16="http://schemas.microsoft.com/office/drawing/2014/main" id="{F7EA93A8-246B-126C-A92B-CA0B53C2D8EC}"/>
              </a:ext>
            </a:extLst>
          </p:cNvPr>
          <p:cNvSpPr/>
          <p:nvPr/>
        </p:nvSpPr>
        <p:spPr>
          <a:xfrm>
            <a:off x="3052383" y="2677883"/>
            <a:ext cx="851026" cy="1566492"/>
          </a:xfrm>
          <a:prstGeom prst="roundRect">
            <a:avLst/>
          </a:prstGeom>
          <a:solidFill>
            <a:schemeClr val="accent6">
              <a:lumMod val="60000"/>
              <a:lumOff val="4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45720" rIns="0" bIns="45720" numCol="1" spcCol="0" rtlCol="0" fromWordArt="0" anchor="ctr" anchorCtr="0" forceAA="0" compatLnSpc="1">
            <a:prstTxWarp prst="textNoShape">
              <a:avLst/>
            </a:prstTxWarp>
            <a:normAutofit/>
          </a:bodyPr>
          <a:lstStyle/>
          <a:p>
            <a:pPr algn="ctr"/>
            <a:r>
              <a:rPr lang="en-US" dirty="0">
                <a:solidFill>
                  <a:schemeClr val="tx1"/>
                </a:solidFill>
              </a:rPr>
              <a:t>HAPI</a:t>
            </a:r>
          </a:p>
          <a:p>
            <a:pPr algn="ctr"/>
            <a:r>
              <a:rPr lang="en-US" dirty="0">
                <a:solidFill>
                  <a:schemeClr val="tx1"/>
                </a:solidFill>
              </a:rPr>
              <a:t>access </a:t>
            </a:r>
            <a:r>
              <a:rPr lang="en-US" dirty="0" err="1">
                <a:solidFill>
                  <a:schemeClr val="tx1"/>
                </a:solidFill>
              </a:rPr>
              <a:t>specifi</a:t>
            </a:r>
            <a:r>
              <a:rPr lang="en-US" dirty="0">
                <a:solidFill>
                  <a:schemeClr val="tx1"/>
                </a:solidFill>
              </a:rPr>
              <a:t>-cation</a:t>
            </a:r>
          </a:p>
        </p:txBody>
      </p:sp>
      <p:sp>
        <p:nvSpPr>
          <p:cNvPr id="23" name="TextBox 22">
            <a:extLst>
              <a:ext uri="{FF2B5EF4-FFF2-40B4-BE49-F238E27FC236}">
                <a16:creationId xmlns:a16="http://schemas.microsoft.com/office/drawing/2014/main" id="{B994042A-83BC-528C-65DE-ADA85BB197D2}"/>
              </a:ext>
            </a:extLst>
          </p:cNvPr>
          <p:cNvSpPr txBox="1"/>
          <p:nvPr/>
        </p:nvSpPr>
        <p:spPr>
          <a:xfrm>
            <a:off x="1845054" y="2037707"/>
            <a:ext cx="939681" cy="400110"/>
          </a:xfrm>
          <a:prstGeom prst="rect">
            <a:avLst/>
          </a:prstGeom>
          <a:noFill/>
          <a:ln w="19050">
            <a:noFill/>
          </a:ln>
        </p:spPr>
        <p:txBody>
          <a:bodyPr wrap="none" rtlCol="0">
            <a:spAutoFit/>
          </a:bodyPr>
          <a:lstStyle/>
          <a:p>
            <a:r>
              <a:rPr lang="en-US" sz="2000" dirty="0">
                <a:solidFill>
                  <a:schemeClr val="tx2">
                    <a:lumMod val="75000"/>
                  </a:schemeClr>
                </a:solidFill>
              </a:rPr>
              <a:t>Server</a:t>
            </a:r>
          </a:p>
        </p:txBody>
      </p:sp>
      <p:sp>
        <p:nvSpPr>
          <p:cNvPr id="24" name="Rectangle 23">
            <a:extLst>
              <a:ext uri="{FF2B5EF4-FFF2-40B4-BE49-F238E27FC236}">
                <a16:creationId xmlns:a16="http://schemas.microsoft.com/office/drawing/2014/main" id="{1D7C9EE4-FC87-4689-BE88-AEAA500EE04D}"/>
              </a:ext>
            </a:extLst>
          </p:cNvPr>
          <p:cNvSpPr/>
          <p:nvPr/>
        </p:nvSpPr>
        <p:spPr>
          <a:xfrm>
            <a:off x="6637647" y="1955571"/>
            <a:ext cx="4861378" cy="3224920"/>
          </a:xfrm>
          <a:prstGeom prst="rect">
            <a:avLst/>
          </a:prstGeom>
          <a:solidFill>
            <a:schemeClr val="accent2">
              <a:lumMod val="60000"/>
              <a:lumOff val="4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p>
            <a:pPr algn="ctr"/>
            <a:endParaRPr lang="en-US" sz="2000" dirty="0" err="1"/>
          </a:p>
        </p:txBody>
      </p:sp>
      <p:sp>
        <p:nvSpPr>
          <p:cNvPr id="25" name="TextBox 24">
            <a:extLst>
              <a:ext uri="{FF2B5EF4-FFF2-40B4-BE49-F238E27FC236}">
                <a16:creationId xmlns:a16="http://schemas.microsoft.com/office/drawing/2014/main" id="{674951CE-F013-E302-8B72-6BA9B010E330}"/>
              </a:ext>
            </a:extLst>
          </p:cNvPr>
          <p:cNvSpPr txBox="1"/>
          <p:nvPr/>
        </p:nvSpPr>
        <p:spPr>
          <a:xfrm>
            <a:off x="7969831" y="2037707"/>
            <a:ext cx="841897" cy="400110"/>
          </a:xfrm>
          <a:prstGeom prst="rect">
            <a:avLst/>
          </a:prstGeom>
          <a:noFill/>
          <a:ln w="19050">
            <a:noFill/>
          </a:ln>
        </p:spPr>
        <p:txBody>
          <a:bodyPr wrap="none" rtlCol="0">
            <a:spAutoFit/>
          </a:bodyPr>
          <a:lstStyle/>
          <a:p>
            <a:r>
              <a:rPr lang="en-US" sz="2000" dirty="0">
                <a:solidFill>
                  <a:schemeClr val="tx2">
                    <a:lumMod val="75000"/>
                  </a:schemeClr>
                </a:solidFill>
              </a:rPr>
              <a:t>Client</a:t>
            </a:r>
          </a:p>
        </p:txBody>
      </p:sp>
      <p:sp>
        <p:nvSpPr>
          <p:cNvPr id="26" name="Rounded Rectangle 25">
            <a:extLst>
              <a:ext uri="{FF2B5EF4-FFF2-40B4-BE49-F238E27FC236}">
                <a16:creationId xmlns:a16="http://schemas.microsoft.com/office/drawing/2014/main" id="{90020569-91B5-23AF-3CF7-66ECBB2E5206}"/>
              </a:ext>
            </a:extLst>
          </p:cNvPr>
          <p:cNvSpPr/>
          <p:nvPr/>
        </p:nvSpPr>
        <p:spPr>
          <a:xfrm>
            <a:off x="6724432" y="2564104"/>
            <a:ext cx="851025" cy="1680272"/>
          </a:xfrm>
          <a:prstGeom prst="roundRect">
            <a:avLst/>
          </a:prstGeom>
          <a:solidFill>
            <a:schemeClr val="accent5">
              <a:lumMod val="40000"/>
              <a:lumOff val="6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45720" rIns="0" bIns="45720" numCol="1" spcCol="0" rtlCol="0" fromWordArt="0" anchor="ctr" anchorCtr="0" forceAA="0" compatLnSpc="1">
            <a:prstTxWarp prst="textNoShape">
              <a:avLst/>
            </a:prstTxWarp>
            <a:normAutofit/>
          </a:bodyPr>
          <a:lstStyle/>
          <a:p>
            <a:pPr algn="ctr"/>
            <a:r>
              <a:rPr lang="en-US" sz="1600" dirty="0">
                <a:solidFill>
                  <a:schemeClr val="tx1"/>
                </a:solidFill>
              </a:rPr>
              <a:t>client code for reading data from server</a:t>
            </a:r>
          </a:p>
        </p:txBody>
      </p:sp>
      <p:sp>
        <p:nvSpPr>
          <p:cNvPr id="27" name="Rounded Rectangle 26">
            <a:extLst>
              <a:ext uri="{FF2B5EF4-FFF2-40B4-BE49-F238E27FC236}">
                <a16:creationId xmlns:a16="http://schemas.microsoft.com/office/drawing/2014/main" id="{7E341745-90CB-3247-A005-C76925948E50}"/>
              </a:ext>
            </a:extLst>
          </p:cNvPr>
          <p:cNvSpPr/>
          <p:nvPr/>
        </p:nvSpPr>
        <p:spPr>
          <a:xfrm>
            <a:off x="7771916" y="2566978"/>
            <a:ext cx="851025" cy="2233943"/>
          </a:xfrm>
          <a:prstGeom prst="roundRect">
            <a:avLst/>
          </a:prstGeom>
          <a:solidFill>
            <a:schemeClr val="accent5">
              <a:lumMod val="40000"/>
              <a:lumOff val="6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45720" rIns="0" bIns="45720" numCol="1" spcCol="0" rtlCol="0" fromWordArt="0" anchor="ctr" anchorCtr="0" forceAA="0" compatLnSpc="1">
            <a:prstTxWarp prst="textNoShape">
              <a:avLst/>
            </a:prstTxWarp>
            <a:normAutofit/>
          </a:bodyPr>
          <a:lstStyle/>
          <a:p>
            <a:pPr algn="ctr"/>
            <a:r>
              <a:rPr lang="en-US" sz="1600" dirty="0">
                <a:solidFill>
                  <a:schemeClr val="tx1"/>
                </a:solidFill>
              </a:rPr>
              <a:t>analysis program using reader library for data access</a:t>
            </a:r>
          </a:p>
        </p:txBody>
      </p:sp>
      <p:pic>
        <p:nvPicPr>
          <p:cNvPr id="28" name="Picture 27">
            <a:extLst>
              <a:ext uri="{FF2B5EF4-FFF2-40B4-BE49-F238E27FC236}">
                <a16:creationId xmlns:a16="http://schemas.microsoft.com/office/drawing/2014/main" id="{D3C4E627-0C5F-2638-630E-449D1710B3F3}"/>
              </a:ext>
            </a:extLst>
          </p:cNvPr>
          <p:cNvPicPr>
            <a:picLocks noChangeAspect="1"/>
          </p:cNvPicPr>
          <p:nvPr/>
        </p:nvPicPr>
        <p:blipFill>
          <a:blip r:embed="rId2"/>
          <a:stretch>
            <a:fillRect/>
          </a:stretch>
        </p:blipFill>
        <p:spPr>
          <a:xfrm>
            <a:off x="9313509" y="2548484"/>
            <a:ext cx="1937604" cy="1914808"/>
          </a:xfrm>
          <a:prstGeom prst="rect">
            <a:avLst/>
          </a:prstGeom>
        </p:spPr>
      </p:pic>
      <p:cxnSp>
        <p:nvCxnSpPr>
          <p:cNvPr id="30" name="Straight Arrow Connector 29">
            <a:extLst>
              <a:ext uri="{FF2B5EF4-FFF2-40B4-BE49-F238E27FC236}">
                <a16:creationId xmlns:a16="http://schemas.microsoft.com/office/drawing/2014/main" id="{533B4D4C-0179-52D5-DBAD-21B5E1D6576C}"/>
              </a:ext>
            </a:extLst>
          </p:cNvPr>
          <p:cNvCxnSpPr>
            <a:cxnSpLocks/>
          </p:cNvCxnSpPr>
          <p:nvPr/>
        </p:nvCxnSpPr>
        <p:spPr>
          <a:xfrm flipH="1">
            <a:off x="4157534" y="3036894"/>
            <a:ext cx="1987811" cy="0"/>
          </a:xfrm>
          <a:prstGeom prst="straightConnector1">
            <a:avLst/>
          </a:prstGeom>
          <a:ln w="38100">
            <a:solidFill>
              <a:schemeClr val="accent6">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A241EB10-BDB9-3CCA-DBE0-FC008C5DB511}"/>
              </a:ext>
            </a:extLst>
          </p:cNvPr>
          <p:cNvSpPr txBox="1"/>
          <p:nvPr/>
        </p:nvSpPr>
        <p:spPr>
          <a:xfrm>
            <a:off x="9539934" y="4493237"/>
            <a:ext cx="1563120" cy="338554"/>
          </a:xfrm>
          <a:prstGeom prst="rect">
            <a:avLst/>
          </a:prstGeom>
          <a:noFill/>
          <a:ln w="19050">
            <a:noFill/>
          </a:ln>
        </p:spPr>
        <p:txBody>
          <a:bodyPr wrap="none" rtlCol="0">
            <a:spAutoFit/>
          </a:bodyPr>
          <a:lstStyle/>
          <a:p>
            <a:r>
              <a:rPr lang="en-US" sz="1600" dirty="0">
                <a:solidFill>
                  <a:schemeClr val="tx2">
                    <a:lumMod val="75000"/>
                  </a:schemeClr>
                </a:solidFill>
              </a:rPr>
              <a:t>Plots / Analysis</a:t>
            </a:r>
          </a:p>
        </p:txBody>
      </p:sp>
      <p:sp>
        <p:nvSpPr>
          <p:cNvPr id="32" name="TextBox 31">
            <a:extLst>
              <a:ext uri="{FF2B5EF4-FFF2-40B4-BE49-F238E27FC236}">
                <a16:creationId xmlns:a16="http://schemas.microsoft.com/office/drawing/2014/main" id="{3DBEF4D1-15EE-F05F-8DFA-20F01F2FDB10}"/>
              </a:ext>
            </a:extLst>
          </p:cNvPr>
          <p:cNvSpPr txBox="1"/>
          <p:nvPr/>
        </p:nvSpPr>
        <p:spPr>
          <a:xfrm>
            <a:off x="4196690" y="2636784"/>
            <a:ext cx="1939955" cy="338554"/>
          </a:xfrm>
          <a:prstGeom prst="rect">
            <a:avLst/>
          </a:prstGeom>
          <a:noFill/>
          <a:ln w="19050">
            <a:noFill/>
          </a:ln>
        </p:spPr>
        <p:txBody>
          <a:bodyPr wrap="none" rtlCol="0">
            <a:spAutoFit/>
          </a:bodyPr>
          <a:lstStyle/>
          <a:p>
            <a:r>
              <a:rPr lang="en-US" sz="1600" b="1" dirty="0">
                <a:solidFill>
                  <a:schemeClr val="tx2">
                    <a:lumMod val="75000"/>
                  </a:schemeClr>
                </a:solidFill>
              </a:rPr>
              <a:t>Request structure</a:t>
            </a:r>
          </a:p>
        </p:txBody>
      </p:sp>
      <p:sp>
        <p:nvSpPr>
          <p:cNvPr id="33" name="TextBox 32">
            <a:extLst>
              <a:ext uri="{FF2B5EF4-FFF2-40B4-BE49-F238E27FC236}">
                <a16:creationId xmlns:a16="http://schemas.microsoft.com/office/drawing/2014/main" id="{F66FD29F-52C5-8B01-82FE-D27134D42BBC}"/>
              </a:ext>
            </a:extLst>
          </p:cNvPr>
          <p:cNvSpPr txBox="1"/>
          <p:nvPr/>
        </p:nvSpPr>
        <p:spPr>
          <a:xfrm>
            <a:off x="4251182" y="3834662"/>
            <a:ext cx="1972015" cy="338554"/>
          </a:xfrm>
          <a:prstGeom prst="rect">
            <a:avLst/>
          </a:prstGeom>
          <a:noFill/>
          <a:ln w="19050">
            <a:noFill/>
          </a:ln>
        </p:spPr>
        <p:txBody>
          <a:bodyPr wrap="none" rtlCol="0">
            <a:spAutoFit/>
          </a:bodyPr>
          <a:lstStyle/>
          <a:p>
            <a:r>
              <a:rPr lang="en-US" sz="1600" b="1" dirty="0">
                <a:solidFill>
                  <a:schemeClr val="tx2">
                    <a:lumMod val="75000"/>
                  </a:schemeClr>
                </a:solidFill>
              </a:rPr>
              <a:t>Defined Response</a:t>
            </a:r>
          </a:p>
        </p:txBody>
      </p:sp>
      <p:sp>
        <p:nvSpPr>
          <p:cNvPr id="7" name="TextBox 6">
            <a:extLst>
              <a:ext uri="{FF2B5EF4-FFF2-40B4-BE49-F238E27FC236}">
                <a16:creationId xmlns:a16="http://schemas.microsoft.com/office/drawing/2014/main" id="{BA14CC8D-D84D-5CF2-C73E-F4C5EDC87452}"/>
              </a:ext>
            </a:extLst>
          </p:cNvPr>
          <p:cNvSpPr txBox="1"/>
          <p:nvPr/>
        </p:nvSpPr>
        <p:spPr>
          <a:xfrm>
            <a:off x="4751802" y="5588969"/>
            <a:ext cx="7109639" cy="369332"/>
          </a:xfrm>
          <a:prstGeom prst="rect">
            <a:avLst/>
          </a:prstGeom>
          <a:noFill/>
          <a:ln w="19050">
            <a:noFill/>
          </a:ln>
        </p:spPr>
        <p:txBody>
          <a:bodyPr wrap="none" rtlCol="0">
            <a:spAutoFit/>
          </a:bodyPr>
          <a:lstStyle/>
          <a:p>
            <a:r>
              <a:rPr lang="en-US" b="1" dirty="0">
                <a:solidFill>
                  <a:schemeClr val="tx2">
                    <a:lumMod val="75000"/>
                  </a:schemeClr>
                </a:solidFill>
              </a:rPr>
              <a:t>This part is the HAPI specification – just an interface definition.</a:t>
            </a:r>
          </a:p>
        </p:txBody>
      </p:sp>
      <p:sp>
        <p:nvSpPr>
          <p:cNvPr id="8" name="Bent Arrow 7">
            <a:extLst>
              <a:ext uri="{FF2B5EF4-FFF2-40B4-BE49-F238E27FC236}">
                <a16:creationId xmlns:a16="http://schemas.microsoft.com/office/drawing/2014/main" id="{02FB3E59-ABAE-65CA-1875-D12DDE08A9D4}"/>
              </a:ext>
            </a:extLst>
          </p:cNvPr>
          <p:cNvSpPr/>
          <p:nvPr/>
        </p:nvSpPr>
        <p:spPr>
          <a:xfrm flipV="1">
            <a:off x="4294844" y="4547555"/>
            <a:ext cx="516771" cy="1327147"/>
          </a:xfrm>
          <a:prstGeom prst="bentArrow">
            <a:avLst>
              <a:gd name="adj1" fmla="val 13310"/>
              <a:gd name="adj2" fmla="val 19155"/>
              <a:gd name="adj3" fmla="val 17694"/>
              <a:gd name="adj4" fmla="val 58362"/>
            </a:avLst>
          </a:prstGeom>
          <a:solidFill>
            <a:schemeClr val="accent2"/>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p>
            <a:pPr algn="ctr"/>
            <a:endParaRPr lang="en-US" sz="2000" dirty="0" err="1">
              <a:solidFill>
                <a:schemeClr val="tx1"/>
              </a:solidFill>
            </a:endParaRPr>
          </a:p>
        </p:txBody>
      </p:sp>
      <p:cxnSp>
        <p:nvCxnSpPr>
          <p:cNvPr id="12" name="Straight Arrow Connector 11">
            <a:extLst>
              <a:ext uri="{FF2B5EF4-FFF2-40B4-BE49-F238E27FC236}">
                <a16:creationId xmlns:a16="http://schemas.microsoft.com/office/drawing/2014/main" id="{608E93B7-4EEC-912D-798E-77AA934EAF1C}"/>
              </a:ext>
            </a:extLst>
          </p:cNvPr>
          <p:cNvCxnSpPr>
            <a:cxnSpLocks/>
          </p:cNvCxnSpPr>
          <p:nvPr/>
        </p:nvCxnSpPr>
        <p:spPr>
          <a:xfrm>
            <a:off x="8695365" y="3208916"/>
            <a:ext cx="563561" cy="0"/>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10" name="Date Placeholder 9">
            <a:extLst>
              <a:ext uri="{FF2B5EF4-FFF2-40B4-BE49-F238E27FC236}">
                <a16:creationId xmlns:a16="http://schemas.microsoft.com/office/drawing/2014/main" id="{20342FEA-FD9F-3160-F607-48406822E288}"/>
              </a:ext>
            </a:extLst>
          </p:cNvPr>
          <p:cNvSpPr>
            <a:spLocks noGrp="1"/>
          </p:cNvSpPr>
          <p:nvPr>
            <p:ph type="dt" sz="half" idx="14"/>
          </p:nvPr>
        </p:nvSpPr>
        <p:spPr/>
        <p:txBody>
          <a:bodyPr/>
          <a:lstStyle/>
          <a:p>
            <a:r>
              <a:rPr lang="en-US"/>
              <a:t>Oct 12-13, 2023</a:t>
            </a:r>
            <a:endParaRPr lang="en-US" dirty="0"/>
          </a:p>
        </p:txBody>
      </p:sp>
      <p:sp>
        <p:nvSpPr>
          <p:cNvPr id="11" name="Footer Placeholder 10">
            <a:extLst>
              <a:ext uri="{FF2B5EF4-FFF2-40B4-BE49-F238E27FC236}">
                <a16:creationId xmlns:a16="http://schemas.microsoft.com/office/drawing/2014/main" id="{D40B0856-C6D9-6EA7-A04A-0F9DFFD8EAB3}"/>
              </a:ext>
            </a:extLst>
          </p:cNvPr>
          <p:cNvSpPr>
            <a:spLocks noGrp="1"/>
          </p:cNvSpPr>
          <p:nvPr>
            <p:ph type="ftr" sz="quarter" idx="15"/>
          </p:nvPr>
        </p:nvSpPr>
        <p:spPr/>
        <p:txBody>
          <a:bodyPr/>
          <a:lstStyle/>
          <a:p>
            <a:r>
              <a:rPr lang="en-US"/>
              <a:t>How HAPI Relates to Access and Discoverability</a:t>
            </a:r>
            <a:endParaRPr lang="en-US" dirty="0"/>
          </a:p>
        </p:txBody>
      </p:sp>
    </p:spTree>
    <p:extLst>
      <p:ext uri="{BB962C8B-B14F-4D97-AF65-F5344CB8AC3E}">
        <p14:creationId xmlns:p14="http://schemas.microsoft.com/office/powerpoint/2010/main" val="378712195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1CED45-C7C5-F558-AE20-5E637814E65A}"/>
              </a:ext>
            </a:extLst>
          </p:cNvPr>
          <p:cNvSpPr>
            <a:spLocks noGrp="1"/>
          </p:cNvSpPr>
          <p:nvPr>
            <p:ph type="title"/>
          </p:nvPr>
        </p:nvSpPr>
        <p:spPr/>
        <p:txBody>
          <a:bodyPr>
            <a:normAutofit fontScale="90000"/>
          </a:bodyPr>
          <a:lstStyle/>
          <a:p>
            <a:r>
              <a:rPr lang="en-US" dirty="0"/>
              <a:t>Risks of relying on SPASE only for finding HAPI servers</a:t>
            </a:r>
          </a:p>
        </p:txBody>
      </p:sp>
      <p:sp>
        <p:nvSpPr>
          <p:cNvPr id="3" name="Content Placeholder 2">
            <a:extLst>
              <a:ext uri="{FF2B5EF4-FFF2-40B4-BE49-F238E27FC236}">
                <a16:creationId xmlns:a16="http://schemas.microsoft.com/office/drawing/2014/main" id="{16CEC91E-8AA0-19E5-1967-9DD465C1B813}"/>
              </a:ext>
            </a:extLst>
          </p:cNvPr>
          <p:cNvSpPr>
            <a:spLocks noGrp="1"/>
          </p:cNvSpPr>
          <p:nvPr>
            <p:ph sz="quarter" idx="13"/>
          </p:nvPr>
        </p:nvSpPr>
        <p:spPr/>
        <p:txBody>
          <a:bodyPr>
            <a:normAutofit/>
          </a:bodyPr>
          <a:lstStyle/>
          <a:p>
            <a:r>
              <a:rPr lang="en-US" b="0" i="0" u="none" strike="noStrike" dirty="0">
                <a:solidFill>
                  <a:srgbClr val="000000"/>
                </a:solidFill>
                <a:effectLst/>
                <a:latin typeface="arial" panose="020B0604020202020204" pitchFamily="34" charset="0"/>
              </a:rPr>
              <a:t>Although HAPI links are in SPASE, they are only reliable if someone is running a unit test to verify that the HAPI URL is still valid.</a:t>
            </a:r>
          </a:p>
          <a:p>
            <a:r>
              <a:rPr lang="en-US" b="0" i="0" u="none" strike="noStrike" dirty="0">
                <a:solidFill>
                  <a:srgbClr val="000000"/>
                </a:solidFill>
                <a:effectLst/>
                <a:latin typeface="arial" panose="020B0604020202020204" pitchFamily="34" charset="0"/>
              </a:rPr>
              <a:t> URLs change!</a:t>
            </a:r>
          </a:p>
          <a:p>
            <a:pPr lvl="1"/>
            <a:r>
              <a:rPr lang="en-US" b="0" i="0" u="none" strike="noStrike" dirty="0">
                <a:solidFill>
                  <a:srgbClr val="000000"/>
                </a:solidFill>
                <a:effectLst/>
                <a:latin typeface="arial" panose="020B0604020202020204" pitchFamily="34" charset="0"/>
              </a:rPr>
              <a:t>Assuming the HAPI server person will remember to tell the SPASE person the URL changed is unreliable. </a:t>
            </a:r>
          </a:p>
          <a:p>
            <a:r>
              <a:rPr lang="en-US" b="0" i="0" u="none" strike="noStrike" dirty="0">
                <a:solidFill>
                  <a:srgbClr val="000000"/>
                </a:solidFill>
                <a:effectLst/>
                <a:latin typeface="arial" panose="020B0604020202020204" pitchFamily="34" charset="0"/>
              </a:rPr>
              <a:t>Also, sometimes the server developers will change their HAPI server to have more parameters or to change parameter names.</a:t>
            </a:r>
          </a:p>
          <a:p>
            <a:r>
              <a:rPr lang="en-US" dirty="0">
                <a:solidFill>
                  <a:srgbClr val="000000"/>
                </a:solidFill>
                <a:latin typeface="arial" panose="020B0604020202020204" pitchFamily="34" charset="0"/>
              </a:rPr>
              <a:t>Therefore - </a:t>
            </a:r>
            <a:r>
              <a:rPr lang="en-US" b="0" i="0" u="none" strike="noStrike" dirty="0">
                <a:solidFill>
                  <a:srgbClr val="000000"/>
                </a:solidFill>
                <a:effectLst/>
                <a:latin typeface="arial" panose="020B0604020202020204" pitchFamily="34" charset="0"/>
              </a:rPr>
              <a:t>SPASE records would need to be updated automatically.</a:t>
            </a:r>
          </a:p>
          <a:p>
            <a:r>
              <a:rPr lang="en-US" dirty="0">
                <a:solidFill>
                  <a:srgbClr val="000000"/>
                </a:solidFill>
                <a:latin typeface="arial" panose="020B0604020202020204" pitchFamily="34" charset="0"/>
              </a:rPr>
              <a:t>The core issue:    </a:t>
            </a:r>
            <a:r>
              <a:rPr lang="en-US" b="0" i="0" u="none" strike="noStrike" dirty="0">
                <a:solidFill>
                  <a:srgbClr val="000000"/>
                </a:solidFill>
                <a:effectLst/>
                <a:latin typeface="arial" panose="020B0604020202020204" pitchFamily="34" charset="0"/>
              </a:rPr>
              <a:t>Loose coupling between the HAPI server (the data) and SPASE</a:t>
            </a:r>
          </a:p>
          <a:p>
            <a:r>
              <a:rPr lang="en-US" dirty="0">
                <a:solidFill>
                  <a:srgbClr val="000000"/>
                </a:solidFill>
                <a:latin typeface="arial" panose="020B0604020202020204" pitchFamily="34" charset="0"/>
              </a:rPr>
              <a:t>The many opportunities for “disconnection” make this a fragile system</a:t>
            </a:r>
          </a:p>
          <a:p>
            <a:r>
              <a:rPr lang="en-US" b="0" i="0" u="none" strike="noStrike" dirty="0">
                <a:solidFill>
                  <a:srgbClr val="000000"/>
                </a:solidFill>
                <a:effectLst/>
                <a:latin typeface="arial" panose="020B0604020202020204" pitchFamily="34" charset="0"/>
              </a:rPr>
              <a:t>So even if there were 100% coverage of CDAWeb in SPASE, we cannot base HAPI on that, since it will result in lots of HAPI failures that people will blame on HAPI and then stop using it. </a:t>
            </a:r>
          </a:p>
          <a:p>
            <a:r>
              <a:rPr lang="en-US" b="0" i="0" u="none" strike="noStrike" dirty="0">
                <a:solidFill>
                  <a:srgbClr val="000000"/>
                </a:solidFill>
                <a:effectLst/>
                <a:latin typeface="arial" panose="020B0604020202020204" pitchFamily="34" charset="0"/>
              </a:rPr>
              <a:t>Communication between people is not enough; </a:t>
            </a:r>
            <a:r>
              <a:rPr lang="en-US" i="0" u="none" strike="noStrike" dirty="0">
                <a:solidFill>
                  <a:srgbClr val="000000"/>
                </a:solidFill>
                <a:effectLst/>
                <a:latin typeface="arial" panose="020B0604020202020204" pitchFamily="34" charset="0"/>
              </a:rPr>
              <a:t>automation is needed.</a:t>
            </a:r>
            <a:endParaRPr lang="en-US" dirty="0"/>
          </a:p>
        </p:txBody>
      </p:sp>
      <p:sp>
        <p:nvSpPr>
          <p:cNvPr id="4" name="Date Placeholder 3">
            <a:extLst>
              <a:ext uri="{FF2B5EF4-FFF2-40B4-BE49-F238E27FC236}">
                <a16:creationId xmlns:a16="http://schemas.microsoft.com/office/drawing/2014/main" id="{B92DD802-4F89-D480-FD62-4F16BE2B73BA}"/>
              </a:ext>
            </a:extLst>
          </p:cNvPr>
          <p:cNvSpPr>
            <a:spLocks noGrp="1"/>
          </p:cNvSpPr>
          <p:nvPr>
            <p:ph type="dt" sz="half" idx="14"/>
          </p:nvPr>
        </p:nvSpPr>
        <p:spPr/>
        <p:txBody>
          <a:bodyPr/>
          <a:lstStyle/>
          <a:p>
            <a:r>
              <a:rPr lang="en-US"/>
              <a:t>Oct 12-13, 2023</a:t>
            </a:r>
            <a:endParaRPr lang="en-US" dirty="0"/>
          </a:p>
        </p:txBody>
      </p:sp>
      <p:sp>
        <p:nvSpPr>
          <p:cNvPr id="5" name="Footer Placeholder 4">
            <a:extLst>
              <a:ext uri="{FF2B5EF4-FFF2-40B4-BE49-F238E27FC236}">
                <a16:creationId xmlns:a16="http://schemas.microsoft.com/office/drawing/2014/main" id="{546866BE-5F59-2A2B-8F71-7BD25EE131DA}"/>
              </a:ext>
            </a:extLst>
          </p:cNvPr>
          <p:cNvSpPr>
            <a:spLocks noGrp="1"/>
          </p:cNvSpPr>
          <p:nvPr>
            <p:ph type="ftr" sz="quarter" idx="15"/>
          </p:nvPr>
        </p:nvSpPr>
        <p:spPr/>
        <p:txBody>
          <a:bodyPr/>
          <a:lstStyle/>
          <a:p>
            <a:r>
              <a:rPr lang="en-US"/>
              <a:t>How HAPI Relates to Access and Discoverability</a:t>
            </a:r>
            <a:endParaRPr lang="en-US" dirty="0"/>
          </a:p>
        </p:txBody>
      </p:sp>
      <p:sp>
        <p:nvSpPr>
          <p:cNvPr id="6" name="Slide Number Placeholder 5">
            <a:extLst>
              <a:ext uri="{FF2B5EF4-FFF2-40B4-BE49-F238E27FC236}">
                <a16:creationId xmlns:a16="http://schemas.microsoft.com/office/drawing/2014/main" id="{6C57AD69-3D56-8A5A-5B3A-40C905CBAAAA}"/>
              </a:ext>
            </a:extLst>
          </p:cNvPr>
          <p:cNvSpPr>
            <a:spLocks noGrp="1"/>
          </p:cNvSpPr>
          <p:nvPr>
            <p:ph type="sldNum" sz="quarter" idx="16"/>
          </p:nvPr>
        </p:nvSpPr>
        <p:spPr/>
        <p:txBody>
          <a:bodyPr/>
          <a:lstStyle/>
          <a:p>
            <a:fld id="{4EBCDCBD-78E1-0D41-A999-31B5EBF8E02C}" type="slidenum">
              <a:rPr lang="en-US" smtClean="0"/>
              <a:pPr/>
              <a:t>40</a:t>
            </a:fld>
            <a:endParaRPr lang="en-US" dirty="0"/>
          </a:p>
        </p:txBody>
      </p:sp>
    </p:spTree>
    <p:extLst>
      <p:ext uri="{BB962C8B-B14F-4D97-AF65-F5344CB8AC3E}">
        <p14:creationId xmlns:p14="http://schemas.microsoft.com/office/powerpoint/2010/main" val="62283114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6DEFD2-F803-A5DE-5966-F39CE795D4CC}"/>
              </a:ext>
            </a:extLst>
          </p:cNvPr>
          <p:cNvSpPr>
            <a:spLocks noGrp="1"/>
          </p:cNvSpPr>
          <p:nvPr>
            <p:ph type="title"/>
          </p:nvPr>
        </p:nvSpPr>
        <p:spPr/>
        <p:txBody>
          <a:bodyPr>
            <a:normAutofit fontScale="90000"/>
          </a:bodyPr>
          <a:lstStyle/>
          <a:p>
            <a:r>
              <a:rPr lang="en-US" dirty="0"/>
              <a:t>Can SPASE records be used to drive a HAPI server?</a:t>
            </a:r>
          </a:p>
        </p:txBody>
      </p:sp>
      <p:sp>
        <p:nvSpPr>
          <p:cNvPr id="4" name="Date Placeholder 3">
            <a:extLst>
              <a:ext uri="{FF2B5EF4-FFF2-40B4-BE49-F238E27FC236}">
                <a16:creationId xmlns:a16="http://schemas.microsoft.com/office/drawing/2014/main" id="{C12D24B3-E884-8583-5BA7-9F0BE8813651}"/>
              </a:ext>
            </a:extLst>
          </p:cNvPr>
          <p:cNvSpPr>
            <a:spLocks noGrp="1"/>
          </p:cNvSpPr>
          <p:nvPr>
            <p:ph type="dt" sz="half" idx="14"/>
          </p:nvPr>
        </p:nvSpPr>
        <p:spPr/>
        <p:txBody>
          <a:bodyPr/>
          <a:lstStyle/>
          <a:p>
            <a:r>
              <a:rPr lang="en-US"/>
              <a:t>Oct 12-13, 2023</a:t>
            </a:r>
            <a:endParaRPr lang="en-US" dirty="0"/>
          </a:p>
        </p:txBody>
      </p:sp>
      <p:sp>
        <p:nvSpPr>
          <p:cNvPr id="5" name="Footer Placeholder 4">
            <a:extLst>
              <a:ext uri="{FF2B5EF4-FFF2-40B4-BE49-F238E27FC236}">
                <a16:creationId xmlns:a16="http://schemas.microsoft.com/office/drawing/2014/main" id="{F9975D0E-3966-6B52-0F3C-FAD2BC7491FC}"/>
              </a:ext>
            </a:extLst>
          </p:cNvPr>
          <p:cNvSpPr>
            <a:spLocks noGrp="1"/>
          </p:cNvSpPr>
          <p:nvPr>
            <p:ph type="ftr" sz="quarter" idx="15"/>
          </p:nvPr>
        </p:nvSpPr>
        <p:spPr/>
        <p:txBody>
          <a:bodyPr/>
          <a:lstStyle/>
          <a:p>
            <a:r>
              <a:rPr lang="en-US"/>
              <a:t>How HAPI Relates to Access and Discoverability</a:t>
            </a:r>
            <a:endParaRPr lang="en-US" dirty="0"/>
          </a:p>
        </p:txBody>
      </p:sp>
      <p:sp>
        <p:nvSpPr>
          <p:cNvPr id="6" name="Slide Number Placeholder 5">
            <a:extLst>
              <a:ext uri="{FF2B5EF4-FFF2-40B4-BE49-F238E27FC236}">
                <a16:creationId xmlns:a16="http://schemas.microsoft.com/office/drawing/2014/main" id="{46CBFC08-AB38-4B69-AAFB-3E1EE79A6AE2}"/>
              </a:ext>
            </a:extLst>
          </p:cNvPr>
          <p:cNvSpPr>
            <a:spLocks noGrp="1"/>
          </p:cNvSpPr>
          <p:nvPr>
            <p:ph type="sldNum" sz="quarter" idx="16"/>
          </p:nvPr>
        </p:nvSpPr>
        <p:spPr/>
        <p:txBody>
          <a:bodyPr/>
          <a:lstStyle/>
          <a:p>
            <a:fld id="{4EBCDCBD-78E1-0D41-A999-31B5EBF8E02C}" type="slidenum">
              <a:rPr lang="en-US" smtClean="0"/>
              <a:pPr/>
              <a:t>41</a:t>
            </a:fld>
            <a:endParaRPr lang="en-US" dirty="0"/>
          </a:p>
        </p:txBody>
      </p:sp>
      <p:sp>
        <p:nvSpPr>
          <p:cNvPr id="13" name="Rectangle 12">
            <a:extLst>
              <a:ext uri="{FF2B5EF4-FFF2-40B4-BE49-F238E27FC236}">
                <a16:creationId xmlns:a16="http://schemas.microsoft.com/office/drawing/2014/main" id="{8FE9C3CD-36D2-DB88-7D51-54F47214713D}"/>
              </a:ext>
            </a:extLst>
          </p:cNvPr>
          <p:cNvSpPr/>
          <p:nvPr/>
        </p:nvSpPr>
        <p:spPr>
          <a:xfrm>
            <a:off x="3101790" y="1181100"/>
            <a:ext cx="4023063" cy="3719088"/>
          </a:xfrm>
          <a:prstGeom prst="rect">
            <a:avLst/>
          </a:prstGeom>
          <a:solidFill>
            <a:schemeClr val="accent2">
              <a:lumMod val="60000"/>
              <a:lumOff val="4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p>
            <a:pPr algn="ctr"/>
            <a:endParaRPr lang="en-US" sz="2000" dirty="0" err="1"/>
          </a:p>
        </p:txBody>
      </p:sp>
      <p:sp>
        <p:nvSpPr>
          <p:cNvPr id="14" name="Can 13">
            <a:extLst>
              <a:ext uri="{FF2B5EF4-FFF2-40B4-BE49-F238E27FC236}">
                <a16:creationId xmlns:a16="http://schemas.microsoft.com/office/drawing/2014/main" id="{533A208E-CE25-F646-82AE-FE677B0C224C}"/>
              </a:ext>
            </a:extLst>
          </p:cNvPr>
          <p:cNvSpPr/>
          <p:nvPr/>
        </p:nvSpPr>
        <p:spPr>
          <a:xfrm>
            <a:off x="3618000" y="1554557"/>
            <a:ext cx="745435" cy="1160334"/>
          </a:xfrm>
          <a:prstGeom prst="can">
            <a:avLst/>
          </a:prstGeom>
          <a:solidFill>
            <a:schemeClr val="bg1">
              <a:lumMod val="5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p>
            <a:pPr algn="ctr"/>
            <a:r>
              <a:rPr lang="en-US" sz="2000" dirty="0" err="1"/>
              <a:t>CDFdata</a:t>
            </a:r>
            <a:endParaRPr lang="en-US" sz="2000" dirty="0"/>
          </a:p>
        </p:txBody>
      </p:sp>
      <p:sp>
        <p:nvSpPr>
          <p:cNvPr id="15" name="Rounded Rectangle 14">
            <a:extLst>
              <a:ext uri="{FF2B5EF4-FFF2-40B4-BE49-F238E27FC236}">
                <a16:creationId xmlns:a16="http://schemas.microsoft.com/office/drawing/2014/main" id="{4FCDBD61-E071-E0A0-716A-898F860D7B4C}"/>
              </a:ext>
            </a:extLst>
          </p:cNvPr>
          <p:cNvSpPr/>
          <p:nvPr/>
        </p:nvSpPr>
        <p:spPr>
          <a:xfrm>
            <a:off x="4877008" y="1903412"/>
            <a:ext cx="939681" cy="2233943"/>
          </a:xfrm>
          <a:prstGeom prst="roundRect">
            <a:avLst/>
          </a:prstGeom>
          <a:solidFill>
            <a:schemeClr val="accent5">
              <a:lumMod val="40000"/>
              <a:lumOff val="6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45720" rIns="0" bIns="45720" numCol="1" spcCol="0" rtlCol="0" fromWordArt="0" anchor="ctr" anchorCtr="0" forceAA="0" compatLnSpc="1">
            <a:prstTxWarp prst="textNoShape">
              <a:avLst/>
            </a:prstTxWarp>
            <a:normAutofit fontScale="85000" lnSpcReduction="20000"/>
          </a:bodyPr>
          <a:lstStyle/>
          <a:p>
            <a:pPr algn="ctr"/>
            <a:r>
              <a:rPr lang="en-US" sz="1600" dirty="0">
                <a:solidFill>
                  <a:schemeClr val="tx1"/>
                </a:solidFill>
              </a:rPr>
              <a:t>server code</a:t>
            </a:r>
          </a:p>
          <a:p>
            <a:pPr algn="ctr"/>
            <a:endParaRPr lang="en-US" sz="1600" dirty="0">
              <a:solidFill>
                <a:schemeClr val="tx1"/>
              </a:solidFill>
            </a:endParaRPr>
          </a:p>
          <a:p>
            <a:pPr algn="ctr"/>
            <a:r>
              <a:rPr lang="en-US" sz="1600" dirty="0">
                <a:solidFill>
                  <a:schemeClr val="tx1"/>
                </a:solidFill>
              </a:rPr>
              <a:t>uses SPASE to fill out HAPI info response</a:t>
            </a:r>
          </a:p>
          <a:p>
            <a:pPr algn="ctr"/>
            <a:r>
              <a:rPr lang="en-US" sz="1600" dirty="0">
                <a:solidFill>
                  <a:schemeClr val="tx1"/>
                </a:solidFill>
              </a:rPr>
              <a:t>and CDFs to provide data</a:t>
            </a:r>
          </a:p>
        </p:txBody>
      </p:sp>
      <p:cxnSp>
        <p:nvCxnSpPr>
          <p:cNvPr id="16" name="Straight Arrow Connector 15">
            <a:extLst>
              <a:ext uri="{FF2B5EF4-FFF2-40B4-BE49-F238E27FC236}">
                <a16:creationId xmlns:a16="http://schemas.microsoft.com/office/drawing/2014/main" id="{791FD4FD-66B1-38E8-B984-0F20205E4A24}"/>
              </a:ext>
            </a:extLst>
          </p:cNvPr>
          <p:cNvCxnSpPr>
            <a:cxnSpLocks/>
          </p:cNvCxnSpPr>
          <p:nvPr/>
        </p:nvCxnSpPr>
        <p:spPr>
          <a:xfrm>
            <a:off x="4363435" y="2299389"/>
            <a:ext cx="563561" cy="0"/>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17" name="Rounded Rectangle 16">
            <a:extLst>
              <a:ext uri="{FF2B5EF4-FFF2-40B4-BE49-F238E27FC236}">
                <a16:creationId xmlns:a16="http://schemas.microsoft.com/office/drawing/2014/main" id="{33991FB3-91D4-CFEB-232F-250827F0D4DC}"/>
              </a:ext>
            </a:extLst>
          </p:cNvPr>
          <p:cNvSpPr/>
          <p:nvPr/>
        </p:nvSpPr>
        <p:spPr>
          <a:xfrm>
            <a:off x="6019701" y="1903412"/>
            <a:ext cx="1017593" cy="1566492"/>
          </a:xfrm>
          <a:prstGeom prst="roundRect">
            <a:avLst/>
          </a:prstGeom>
          <a:solidFill>
            <a:schemeClr val="accent6">
              <a:lumMod val="60000"/>
              <a:lumOff val="4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45720" rIns="0" bIns="45720" numCol="1" spcCol="0" rtlCol="0" fromWordArt="0" anchor="ctr" anchorCtr="0" forceAA="0" compatLnSpc="1">
            <a:prstTxWarp prst="textNoShape">
              <a:avLst/>
            </a:prstTxWarp>
            <a:normAutofit/>
          </a:bodyPr>
          <a:lstStyle/>
          <a:p>
            <a:pPr algn="ctr"/>
            <a:r>
              <a:rPr lang="en-US" dirty="0">
                <a:solidFill>
                  <a:schemeClr val="tx1"/>
                </a:solidFill>
              </a:rPr>
              <a:t>HAPI</a:t>
            </a:r>
          </a:p>
          <a:p>
            <a:pPr algn="ctr"/>
            <a:r>
              <a:rPr lang="en-US" dirty="0">
                <a:solidFill>
                  <a:schemeClr val="tx1"/>
                </a:solidFill>
              </a:rPr>
              <a:t>interface</a:t>
            </a:r>
          </a:p>
        </p:txBody>
      </p:sp>
      <p:sp>
        <p:nvSpPr>
          <p:cNvPr id="18" name="TextBox 17">
            <a:extLst>
              <a:ext uri="{FF2B5EF4-FFF2-40B4-BE49-F238E27FC236}">
                <a16:creationId xmlns:a16="http://schemas.microsoft.com/office/drawing/2014/main" id="{F4D6F7A6-52FC-9EAD-93E2-97534A527D4F}"/>
              </a:ext>
            </a:extLst>
          </p:cNvPr>
          <p:cNvSpPr txBox="1"/>
          <p:nvPr/>
        </p:nvSpPr>
        <p:spPr>
          <a:xfrm>
            <a:off x="4812373" y="1263236"/>
            <a:ext cx="939681" cy="400110"/>
          </a:xfrm>
          <a:prstGeom prst="rect">
            <a:avLst/>
          </a:prstGeom>
          <a:noFill/>
          <a:ln w="19050">
            <a:noFill/>
          </a:ln>
        </p:spPr>
        <p:txBody>
          <a:bodyPr wrap="none" rtlCol="0">
            <a:spAutoFit/>
          </a:bodyPr>
          <a:lstStyle/>
          <a:p>
            <a:r>
              <a:rPr lang="en-US" sz="2000" dirty="0">
                <a:solidFill>
                  <a:schemeClr val="tx2">
                    <a:lumMod val="75000"/>
                  </a:schemeClr>
                </a:solidFill>
              </a:rPr>
              <a:t>Server</a:t>
            </a:r>
          </a:p>
        </p:txBody>
      </p:sp>
      <p:grpSp>
        <p:nvGrpSpPr>
          <p:cNvPr id="19" name="Group 18">
            <a:extLst>
              <a:ext uri="{FF2B5EF4-FFF2-40B4-BE49-F238E27FC236}">
                <a16:creationId xmlns:a16="http://schemas.microsoft.com/office/drawing/2014/main" id="{F5234110-6F7A-E79C-011A-39AA733CC3D0}"/>
              </a:ext>
            </a:extLst>
          </p:cNvPr>
          <p:cNvGrpSpPr/>
          <p:nvPr/>
        </p:nvGrpSpPr>
        <p:grpSpPr>
          <a:xfrm>
            <a:off x="3263774" y="3066458"/>
            <a:ext cx="1246094" cy="1439955"/>
            <a:chOff x="637114" y="3840929"/>
            <a:chExt cx="1246094" cy="1439955"/>
          </a:xfrm>
        </p:grpSpPr>
        <p:sp>
          <p:nvSpPr>
            <p:cNvPr id="20" name="Rectangle 19">
              <a:extLst>
                <a:ext uri="{FF2B5EF4-FFF2-40B4-BE49-F238E27FC236}">
                  <a16:creationId xmlns:a16="http://schemas.microsoft.com/office/drawing/2014/main" id="{40CD8376-698E-D5F5-FF3D-3AAC08D2177C}"/>
                </a:ext>
              </a:extLst>
            </p:cNvPr>
            <p:cNvSpPr/>
            <p:nvPr/>
          </p:nvSpPr>
          <p:spPr>
            <a:xfrm>
              <a:off x="637114" y="3840929"/>
              <a:ext cx="788894" cy="982755"/>
            </a:xfrm>
            <a:prstGeom prst="rect">
              <a:avLst/>
            </a:prstGeom>
            <a:solidFill>
              <a:srgbClr val="F3EF8D"/>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p>
              <a:pPr algn="ctr"/>
              <a:endParaRPr lang="en-US" sz="2000" dirty="0" err="1"/>
            </a:p>
          </p:txBody>
        </p:sp>
        <p:sp>
          <p:nvSpPr>
            <p:cNvPr id="21" name="Rectangle 20">
              <a:extLst>
                <a:ext uri="{FF2B5EF4-FFF2-40B4-BE49-F238E27FC236}">
                  <a16:creationId xmlns:a16="http://schemas.microsoft.com/office/drawing/2014/main" id="{8AB67A92-CAAE-69EB-BA95-B4B099385D70}"/>
                </a:ext>
              </a:extLst>
            </p:cNvPr>
            <p:cNvSpPr/>
            <p:nvPr/>
          </p:nvSpPr>
          <p:spPr>
            <a:xfrm>
              <a:off x="789514" y="3993329"/>
              <a:ext cx="788894" cy="982755"/>
            </a:xfrm>
            <a:prstGeom prst="rect">
              <a:avLst/>
            </a:prstGeom>
            <a:solidFill>
              <a:srgbClr val="F3EF8D"/>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p>
              <a:pPr algn="ctr"/>
              <a:endParaRPr lang="en-US" sz="2000" dirty="0" err="1"/>
            </a:p>
          </p:txBody>
        </p:sp>
        <p:sp>
          <p:nvSpPr>
            <p:cNvPr id="22" name="Rectangle 21">
              <a:extLst>
                <a:ext uri="{FF2B5EF4-FFF2-40B4-BE49-F238E27FC236}">
                  <a16:creationId xmlns:a16="http://schemas.microsoft.com/office/drawing/2014/main" id="{0AD43295-C3DA-CE7E-5BB2-DA49735E9053}"/>
                </a:ext>
              </a:extLst>
            </p:cNvPr>
            <p:cNvSpPr/>
            <p:nvPr/>
          </p:nvSpPr>
          <p:spPr>
            <a:xfrm>
              <a:off x="941914" y="4145729"/>
              <a:ext cx="788894" cy="982755"/>
            </a:xfrm>
            <a:prstGeom prst="rect">
              <a:avLst/>
            </a:prstGeom>
            <a:solidFill>
              <a:srgbClr val="F3EF8D"/>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p>
              <a:pPr algn="ctr"/>
              <a:endParaRPr lang="en-US" sz="2000" dirty="0" err="1"/>
            </a:p>
          </p:txBody>
        </p:sp>
        <p:sp>
          <p:nvSpPr>
            <p:cNvPr id="23" name="Rectangle 22">
              <a:extLst>
                <a:ext uri="{FF2B5EF4-FFF2-40B4-BE49-F238E27FC236}">
                  <a16:creationId xmlns:a16="http://schemas.microsoft.com/office/drawing/2014/main" id="{063A3F22-0D70-8213-E5C0-92AC26FA7D33}"/>
                </a:ext>
              </a:extLst>
            </p:cNvPr>
            <p:cNvSpPr/>
            <p:nvPr/>
          </p:nvSpPr>
          <p:spPr>
            <a:xfrm>
              <a:off x="1094314" y="4298129"/>
              <a:ext cx="788894" cy="982755"/>
            </a:xfrm>
            <a:prstGeom prst="rect">
              <a:avLst/>
            </a:prstGeom>
            <a:solidFill>
              <a:srgbClr val="F3EF8D"/>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45720" rIns="0" bIns="45720" numCol="1" spcCol="0" rtlCol="0" fromWordArt="0" anchor="ctr" anchorCtr="0" forceAA="0" compatLnSpc="1">
              <a:prstTxWarp prst="textNoShape">
                <a:avLst/>
              </a:prstTxWarp>
              <a:normAutofit/>
            </a:bodyPr>
            <a:lstStyle/>
            <a:p>
              <a:pPr algn="ctr"/>
              <a:r>
                <a:rPr lang="en-US" dirty="0">
                  <a:solidFill>
                    <a:schemeClr val="tx1"/>
                  </a:solidFill>
                </a:rPr>
                <a:t>SPASE</a:t>
              </a:r>
            </a:p>
            <a:p>
              <a:pPr algn="ctr"/>
              <a:r>
                <a:rPr lang="en-US" dirty="0">
                  <a:solidFill>
                    <a:schemeClr val="tx1"/>
                  </a:solidFill>
                </a:rPr>
                <a:t>XML</a:t>
              </a:r>
            </a:p>
          </p:txBody>
        </p:sp>
      </p:grpSp>
      <p:cxnSp>
        <p:nvCxnSpPr>
          <p:cNvPr id="24" name="Straight Arrow Connector 23">
            <a:extLst>
              <a:ext uri="{FF2B5EF4-FFF2-40B4-BE49-F238E27FC236}">
                <a16:creationId xmlns:a16="http://schemas.microsoft.com/office/drawing/2014/main" id="{8B7BADEB-85D4-A6F7-F3C6-5D0761CEC04A}"/>
              </a:ext>
            </a:extLst>
          </p:cNvPr>
          <p:cNvCxnSpPr>
            <a:cxnSpLocks/>
          </p:cNvCxnSpPr>
          <p:nvPr/>
        </p:nvCxnSpPr>
        <p:spPr>
          <a:xfrm>
            <a:off x="4313447" y="3653059"/>
            <a:ext cx="563561" cy="0"/>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8910930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88F92F-64AB-4D34-AF42-5D3B3E68AD3A}"/>
              </a:ext>
            </a:extLst>
          </p:cNvPr>
          <p:cNvSpPr>
            <a:spLocks noGrp="1"/>
          </p:cNvSpPr>
          <p:nvPr>
            <p:ph type="title"/>
          </p:nvPr>
        </p:nvSpPr>
        <p:spPr/>
        <p:txBody>
          <a:bodyPr>
            <a:normAutofit fontScale="90000"/>
          </a:bodyPr>
          <a:lstStyle/>
          <a:p>
            <a:r>
              <a:rPr lang="en-US" dirty="0"/>
              <a:t>Can SPASE records be used to drive a HAPI server?</a:t>
            </a:r>
          </a:p>
        </p:txBody>
      </p:sp>
      <p:sp>
        <p:nvSpPr>
          <p:cNvPr id="3" name="Content Placeholder 2">
            <a:extLst>
              <a:ext uri="{FF2B5EF4-FFF2-40B4-BE49-F238E27FC236}">
                <a16:creationId xmlns:a16="http://schemas.microsoft.com/office/drawing/2014/main" id="{386B77CA-816C-D38C-174F-5017875D9E97}"/>
              </a:ext>
            </a:extLst>
          </p:cNvPr>
          <p:cNvSpPr>
            <a:spLocks noGrp="1"/>
          </p:cNvSpPr>
          <p:nvPr>
            <p:ph sz="quarter" idx="13"/>
          </p:nvPr>
        </p:nvSpPr>
        <p:spPr/>
        <p:txBody>
          <a:bodyPr/>
          <a:lstStyle/>
          <a:p>
            <a:r>
              <a:rPr lang="en-US" dirty="0"/>
              <a:t>If you have these four things:</a:t>
            </a:r>
          </a:p>
          <a:p>
            <a:pPr marL="790575" lvl="1" indent="-342900">
              <a:buFont typeface="+mj-lt"/>
              <a:buAutoNum type="arabicPeriod"/>
            </a:pPr>
            <a:r>
              <a:rPr lang="en-US" dirty="0"/>
              <a:t>well-formed SPASE that </a:t>
            </a:r>
            <a:r>
              <a:rPr lang="en-US" b="1" dirty="0"/>
              <a:t>maps one-to-one with data file contents</a:t>
            </a:r>
          </a:p>
          <a:p>
            <a:pPr marL="790575" lvl="1" indent="-342900">
              <a:buFont typeface="+mj-lt"/>
              <a:buAutoNum type="arabicPeriod"/>
            </a:pPr>
            <a:r>
              <a:rPr lang="en-US" dirty="0"/>
              <a:t>a self-describing data format (CDF, </a:t>
            </a:r>
            <a:r>
              <a:rPr lang="en-US" dirty="0" err="1"/>
              <a:t>netCDF</a:t>
            </a:r>
            <a:r>
              <a:rPr lang="en-US" dirty="0"/>
              <a:t>, HDF);  (not CSV, for example)</a:t>
            </a:r>
          </a:p>
          <a:p>
            <a:pPr marL="790575" lvl="1" indent="-342900">
              <a:buFont typeface="+mj-lt"/>
              <a:buAutoNum type="arabicPeriod"/>
            </a:pPr>
            <a:r>
              <a:rPr lang="en-US" dirty="0"/>
              <a:t>well-formed file names that make it easy to tell which date ranges of data are in each file</a:t>
            </a:r>
          </a:p>
          <a:p>
            <a:pPr marL="790575" lvl="1" indent="-342900">
              <a:buFont typeface="+mj-lt"/>
              <a:buAutoNum type="arabicPeriod"/>
            </a:pPr>
            <a:r>
              <a:rPr lang="en-US" dirty="0"/>
              <a:t>open data access:  no access restrictions like username, password, login, </a:t>
            </a:r>
            <a:r>
              <a:rPr lang="en-US" dirty="0" err="1"/>
              <a:t>etc</a:t>
            </a:r>
            <a:endParaRPr lang="en-US" dirty="0"/>
          </a:p>
          <a:p>
            <a:pPr marL="325437" indent="-342900"/>
            <a:r>
              <a:rPr lang="en-US" dirty="0"/>
              <a:t>Then it would be possible to make a generic HAPI server that:</a:t>
            </a:r>
          </a:p>
          <a:p>
            <a:pPr marL="790575" lvl="1" indent="-342900">
              <a:buFont typeface="+mj-lt"/>
              <a:buAutoNum type="arabicPeriod"/>
            </a:pPr>
            <a:r>
              <a:rPr lang="en-US" dirty="0"/>
              <a:t>uses the SPASE to flesh out all required HAPI metadata</a:t>
            </a:r>
          </a:p>
          <a:p>
            <a:pPr marL="790575" lvl="1" indent="-342900">
              <a:buFont typeface="+mj-lt"/>
              <a:buAutoNum type="arabicPeriod"/>
            </a:pPr>
            <a:r>
              <a:rPr lang="en-US" b="1" dirty="0"/>
              <a:t>uses the self-described format to read data into the server to the data</a:t>
            </a:r>
            <a:br>
              <a:rPr lang="en-US" b="1" dirty="0"/>
            </a:br>
            <a:r>
              <a:rPr lang="en-US" b="1" dirty="0"/>
              <a:t>	(this would actually take a lot of code to execute – it has not been written by anyone!)</a:t>
            </a:r>
          </a:p>
          <a:p>
            <a:pPr marL="790575" lvl="1" indent="-342900">
              <a:buFont typeface="+mj-lt"/>
              <a:buAutoNum type="arabicPeriod"/>
            </a:pPr>
            <a:r>
              <a:rPr lang="en-US" dirty="0"/>
              <a:t>handles all HAPI request and response details</a:t>
            </a:r>
          </a:p>
          <a:p>
            <a:pPr marL="325437" indent="-342900"/>
            <a:endParaRPr lang="en-US" dirty="0"/>
          </a:p>
          <a:p>
            <a:pPr marL="325437" indent="-342900"/>
            <a:r>
              <a:rPr lang="en-US" dirty="0"/>
              <a:t>Keeping the conditions true requires automated SPASE generation.</a:t>
            </a:r>
          </a:p>
        </p:txBody>
      </p:sp>
      <p:sp>
        <p:nvSpPr>
          <p:cNvPr id="6" name="Slide Number Placeholder 5">
            <a:extLst>
              <a:ext uri="{FF2B5EF4-FFF2-40B4-BE49-F238E27FC236}">
                <a16:creationId xmlns:a16="http://schemas.microsoft.com/office/drawing/2014/main" id="{A509CAF4-EBB3-03C1-4B54-8C2881C8759D}"/>
              </a:ext>
            </a:extLst>
          </p:cNvPr>
          <p:cNvSpPr>
            <a:spLocks noGrp="1"/>
          </p:cNvSpPr>
          <p:nvPr>
            <p:ph type="sldNum" sz="quarter" idx="16"/>
          </p:nvPr>
        </p:nvSpPr>
        <p:spPr/>
        <p:txBody>
          <a:bodyPr/>
          <a:lstStyle/>
          <a:p>
            <a:fld id="{4EBCDCBD-78E1-0D41-A999-31B5EBF8E02C}" type="slidenum">
              <a:rPr lang="en-US" smtClean="0"/>
              <a:pPr/>
              <a:t>42</a:t>
            </a:fld>
            <a:endParaRPr lang="en-US" dirty="0"/>
          </a:p>
        </p:txBody>
      </p:sp>
      <p:sp>
        <p:nvSpPr>
          <p:cNvPr id="7" name="Date Placeholder 6">
            <a:extLst>
              <a:ext uri="{FF2B5EF4-FFF2-40B4-BE49-F238E27FC236}">
                <a16:creationId xmlns:a16="http://schemas.microsoft.com/office/drawing/2014/main" id="{2A21EEA8-7196-8884-C97A-52887A921F53}"/>
              </a:ext>
            </a:extLst>
          </p:cNvPr>
          <p:cNvSpPr>
            <a:spLocks noGrp="1"/>
          </p:cNvSpPr>
          <p:nvPr>
            <p:ph type="dt" sz="half" idx="14"/>
          </p:nvPr>
        </p:nvSpPr>
        <p:spPr/>
        <p:txBody>
          <a:bodyPr/>
          <a:lstStyle/>
          <a:p>
            <a:r>
              <a:rPr lang="en-US"/>
              <a:t>Oct 12-13, 2023</a:t>
            </a:r>
            <a:endParaRPr lang="en-US" dirty="0"/>
          </a:p>
        </p:txBody>
      </p:sp>
      <p:sp>
        <p:nvSpPr>
          <p:cNvPr id="8" name="Footer Placeholder 7">
            <a:extLst>
              <a:ext uri="{FF2B5EF4-FFF2-40B4-BE49-F238E27FC236}">
                <a16:creationId xmlns:a16="http://schemas.microsoft.com/office/drawing/2014/main" id="{CC3D7769-2992-F463-61E0-44C719CFF8E0}"/>
              </a:ext>
            </a:extLst>
          </p:cNvPr>
          <p:cNvSpPr>
            <a:spLocks noGrp="1"/>
          </p:cNvSpPr>
          <p:nvPr>
            <p:ph type="ftr" sz="quarter" idx="15"/>
          </p:nvPr>
        </p:nvSpPr>
        <p:spPr/>
        <p:txBody>
          <a:bodyPr/>
          <a:lstStyle/>
          <a:p>
            <a:r>
              <a:rPr lang="en-US"/>
              <a:t>How HAPI Relates to Access and Discoverability</a:t>
            </a:r>
            <a:endParaRPr lang="en-US" dirty="0"/>
          </a:p>
        </p:txBody>
      </p:sp>
    </p:spTree>
    <p:extLst>
      <p:ext uri="{BB962C8B-B14F-4D97-AF65-F5344CB8AC3E}">
        <p14:creationId xmlns:p14="http://schemas.microsoft.com/office/powerpoint/2010/main" val="173519445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6DEFD2-F803-A5DE-5966-F39CE795D4CC}"/>
              </a:ext>
            </a:extLst>
          </p:cNvPr>
          <p:cNvSpPr>
            <a:spLocks noGrp="1"/>
          </p:cNvSpPr>
          <p:nvPr>
            <p:ph type="title"/>
          </p:nvPr>
        </p:nvSpPr>
        <p:spPr/>
        <p:txBody>
          <a:bodyPr>
            <a:normAutofit fontScale="90000"/>
          </a:bodyPr>
          <a:lstStyle/>
          <a:p>
            <a:r>
              <a:rPr lang="en-US" dirty="0"/>
              <a:t>Can SPASE records be used to drive a HAPI server?</a:t>
            </a:r>
          </a:p>
        </p:txBody>
      </p:sp>
      <p:sp>
        <p:nvSpPr>
          <p:cNvPr id="4" name="Date Placeholder 3">
            <a:extLst>
              <a:ext uri="{FF2B5EF4-FFF2-40B4-BE49-F238E27FC236}">
                <a16:creationId xmlns:a16="http://schemas.microsoft.com/office/drawing/2014/main" id="{C12D24B3-E884-8583-5BA7-9F0BE8813651}"/>
              </a:ext>
            </a:extLst>
          </p:cNvPr>
          <p:cNvSpPr>
            <a:spLocks noGrp="1"/>
          </p:cNvSpPr>
          <p:nvPr>
            <p:ph type="dt" sz="half" idx="14"/>
          </p:nvPr>
        </p:nvSpPr>
        <p:spPr/>
        <p:txBody>
          <a:bodyPr/>
          <a:lstStyle/>
          <a:p>
            <a:r>
              <a:rPr lang="en-US"/>
              <a:t>Oct 12-13, 2023</a:t>
            </a:r>
            <a:endParaRPr lang="en-US" dirty="0"/>
          </a:p>
        </p:txBody>
      </p:sp>
      <p:sp>
        <p:nvSpPr>
          <p:cNvPr id="5" name="Footer Placeholder 4">
            <a:extLst>
              <a:ext uri="{FF2B5EF4-FFF2-40B4-BE49-F238E27FC236}">
                <a16:creationId xmlns:a16="http://schemas.microsoft.com/office/drawing/2014/main" id="{F9975D0E-3966-6B52-0F3C-FAD2BC7491FC}"/>
              </a:ext>
            </a:extLst>
          </p:cNvPr>
          <p:cNvSpPr>
            <a:spLocks noGrp="1"/>
          </p:cNvSpPr>
          <p:nvPr>
            <p:ph type="ftr" sz="quarter" idx="15"/>
          </p:nvPr>
        </p:nvSpPr>
        <p:spPr/>
        <p:txBody>
          <a:bodyPr/>
          <a:lstStyle/>
          <a:p>
            <a:r>
              <a:rPr lang="en-US"/>
              <a:t>How HAPI Relates to Access and Discoverability</a:t>
            </a:r>
            <a:endParaRPr lang="en-US" dirty="0"/>
          </a:p>
        </p:txBody>
      </p:sp>
      <p:sp>
        <p:nvSpPr>
          <p:cNvPr id="6" name="Slide Number Placeholder 5">
            <a:extLst>
              <a:ext uri="{FF2B5EF4-FFF2-40B4-BE49-F238E27FC236}">
                <a16:creationId xmlns:a16="http://schemas.microsoft.com/office/drawing/2014/main" id="{46CBFC08-AB38-4B69-AAFB-3E1EE79A6AE2}"/>
              </a:ext>
            </a:extLst>
          </p:cNvPr>
          <p:cNvSpPr>
            <a:spLocks noGrp="1"/>
          </p:cNvSpPr>
          <p:nvPr>
            <p:ph type="sldNum" sz="quarter" idx="16"/>
          </p:nvPr>
        </p:nvSpPr>
        <p:spPr/>
        <p:txBody>
          <a:bodyPr/>
          <a:lstStyle/>
          <a:p>
            <a:fld id="{4EBCDCBD-78E1-0D41-A999-31B5EBF8E02C}" type="slidenum">
              <a:rPr lang="en-US" smtClean="0"/>
              <a:pPr/>
              <a:t>43</a:t>
            </a:fld>
            <a:endParaRPr lang="en-US" dirty="0"/>
          </a:p>
        </p:txBody>
      </p:sp>
      <p:sp>
        <p:nvSpPr>
          <p:cNvPr id="13" name="Rectangle 12">
            <a:extLst>
              <a:ext uri="{FF2B5EF4-FFF2-40B4-BE49-F238E27FC236}">
                <a16:creationId xmlns:a16="http://schemas.microsoft.com/office/drawing/2014/main" id="{8FE9C3CD-36D2-DB88-7D51-54F47214713D}"/>
              </a:ext>
            </a:extLst>
          </p:cNvPr>
          <p:cNvSpPr/>
          <p:nvPr/>
        </p:nvSpPr>
        <p:spPr>
          <a:xfrm>
            <a:off x="3101790" y="1181100"/>
            <a:ext cx="4023063" cy="3719088"/>
          </a:xfrm>
          <a:prstGeom prst="rect">
            <a:avLst/>
          </a:prstGeom>
          <a:solidFill>
            <a:schemeClr val="accent2">
              <a:lumMod val="60000"/>
              <a:lumOff val="4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p>
            <a:pPr algn="ctr"/>
            <a:endParaRPr lang="en-US" sz="2000" dirty="0" err="1"/>
          </a:p>
        </p:txBody>
      </p:sp>
      <p:sp>
        <p:nvSpPr>
          <p:cNvPr id="14" name="Can 13">
            <a:extLst>
              <a:ext uri="{FF2B5EF4-FFF2-40B4-BE49-F238E27FC236}">
                <a16:creationId xmlns:a16="http://schemas.microsoft.com/office/drawing/2014/main" id="{533A208E-CE25-F646-82AE-FE677B0C224C}"/>
              </a:ext>
            </a:extLst>
          </p:cNvPr>
          <p:cNvSpPr/>
          <p:nvPr/>
        </p:nvSpPr>
        <p:spPr>
          <a:xfrm>
            <a:off x="3618000" y="1554557"/>
            <a:ext cx="745435" cy="1160334"/>
          </a:xfrm>
          <a:prstGeom prst="can">
            <a:avLst/>
          </a:prstGeom>
          <a:solidFill>
            <a:schemeClr val="bg1">
              <a:lumMod val="5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p>
            <a:pPr algn="ctr"/>
            <a:r>
              <a:rPr lang="en-US" sz="2000" dirty="0" err="1"/>
              <a:t>CDFdata</a:t>
            </a:r>
            <a:endParaRPr lang="en-US" sz="2000" dirty="0"/>
          </a:p>
        </p:txBody>
      </p:sp>
      <p:sp>
        <p:nvSpPr>
          <p:cNvPr id="15" name="Rounded Rectangle 14">
            <a:extLst>
              <a:ext uri="{FF2B5EF4-FFF2-40B4-BE49-F238E27FC236}">
                <a16:creationId xmlns:a16="http://schemas.microsoft.com/office/drawing/2014/main" id="{4FCDBD61-E071-E0A0-716A-898F860D7B4C}"/>
              </a:ext>
            </a:extLst>
          </p:cNvPr>
          <p:cNvSpPr/>
          <p:nvPr/>
        </p:nvSpPr>
        <p:spPr>
          <a:xfrm>
            <a:off x="4877008" y="1903412"/>
            <a:ext cx="939681" cy="2233943"/>
          </a:xfrm>
          <a:prstGeom prst="roundRect">
            <a:avLst/>
          </a:prstGeom>
          <a:solidFill>
            <a:schemeClr val="accent5">
              <a:lumMod val="40000"/>
              <a:lumOff val="6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45720" rIns="0" bIns="45720" numCol="1" spcCol="0" rtlCol="0" fromWordArt="0" anchor="ctr" anchorCtr="0" forceAA="0" compatLnSpc="1">
            <a:prstTxWarp prst="textNoShape">
              <a:avLst/>
            </a:prstTxWarp>
            <a:normAutofit fontScale="85000" lnSpcReduction="20000"/>
          </a:bodyPr>
          <a:lstStyle/>
          <a:p>
            <a:pPr algn="ctr"/>
            <a:r>
              <a:rPr lang="en-US" sz="1600" dirty="0">
                <a:solidFill>
                  <a:schemeClr val="tx1"/>
                </a:solidFill>
              </a:rPr>
              <a:t>server code</a:t>
            </a:r>
          </a:p>
          <a:p>
            <a:pPr algn="ctr"/>
            <a:endParaRPr lang="en-US" sz="1600" dirty="0">
              <a:solidFill>
                <a:schemeClr val="tx1"/>
              </a:solidFill>
            </a:endParaRPr>
          </a:p>
          <a:p>
            <a:pPr algn="ctr"/>
            <a:r>
              <a:rPr lang="en-US" sz="1600" dirty="0">
                <a:solidFill>
                  <a:schemeClr val="tx1"/>
                </a:solidFill>
              </a:rPr>
              <a:t>uses SPASE to fill out HAPI info response</a:t>
            </a:r>
          </a:p>
          <a:p>
            <a:pPr algn="ctr"/>
            <a:r>
              <a:rPr lang="en-US" sz="1600" dirty="0">
                <a:solidFill>
                  <a:schemeClr val="tx1"/>
                </a:solidFill>
              </a:rPr>
              <a:t>and CDFs to provide data</a:t>
            </a:r>
          </a:p>
        </p:txBody>
      </p:sp>
      <p:cxnSp>
        <p:nvCxnSpPr>
          <p:cNvPr id="16" name="Straight Arrow Connector 15">
            <a:extLst>
              <a:ext uri="{FF2B5EF4-FFF2-40B4-BE49-F238E27FC236}">
                <a16:creationId xmlns:a16="http://schemas.microsoft.com/office/drawing/2014/main" id="{791FD4FD-66B1-38E8-B984-0F20205E4A24}"/>
              </a:ext>
            </a:extLst>
          </p:cNvPr>
          <p:cNvCxnSpPr>
            <a:cxnSpLocks/>
          </p:cNvCxnSpPr>
          <p:nvPr/>
        </p:nvCxnSpPr>
        <p:spPr>
          <a:xfrm>
            <a:off x="4363435" y="2299389"/>
            <a:ext cx="563561" cy="0"/>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17" name="Rounded Rectangle 16">
            <a:extLst>
              <a:ext uri="{FF2B5EF4-FFF2-40B4-BE49-F238E27FC236}">
                <a16:creationId xmlns:a16="http://schemas.microsoft.com/office/drawing/2014/main" id="{33991FB3-91D4-CFEB-232F-250827F0D4DC}"/>
              </a:ext>
            </a:extLst>
          </p:cNvPr>
          <p:cNvSpPr/>
          <p:nvPr/>
        </p:nvSpPr>
        <p:spPr>
          <a:xfrm>
            <a:off x="6019701" y="1903412"/>
            <a:ext cx="1017593" cy="1566492"/>
          </a:xfrm>
          <a:prstGeom prst="roundRect">
            <a:avLst/>
          </a:prstGeom>
          <a:solidFill>
            <a:schemeClr val="accent6">
              <a:lumMod val="60000"/>
              <a:lumOff val="4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45720" rIns="0" bIns="45720" numCol="1" spcCol="0" rtlCol="0" fromWordArt="0" anchor="ctr" anchorCtr="0" forceAA="0" compatLnSpc="1">
            <a:prstTxWarp prst="textNoShape">
              <a:avLst/>
            </a:prstTxWarp>
            <a:normAutofit/>
          </a:bodyPr>
          <a:lstStyle/>
          <a:p>
            <a:pPr algn="ctr"/>
            <a:r>
              <a:rPr lang="en-US" dirty="0">
                <a:solidFill>
                  <a:schemeClr val="tx1"/>
                </a:solidFill>
              </a:rPr>
              <a:t>HAPI</a:t>
            </a:r>
          </a:p>
          <a:p>
            <a:pPr algn="ctr"/>
            <a:r>
              <a:rPr lang="en-US" dirty="0">
                <a:solidFill>
                  <a:schemeClr val="tx1"/>
                </a:solidFill>
              </a:rPr>
              <a:t>interface</a:t>
            </a:r>
          </a:p>
        </p:txBody>
      </p:sp>
      <p:sp>
        <p:nvSpPr>
          <p:cNvPr id="18" name="TextBox 17">
            <a:extLst>
              <a:ext uri="{FF2B5EF4-FFF2-40B4-BE49-F238E27FC236}">
                <a16:creationId xmlns:a16="http://schemas.microsoft.com/office/drawing/2014/main" id="{F4D6F7A6-52FC-9EAD-93E2-97534A527D4F}"/>
              </a:ext>
            </a:extLst>
          </p:cNvPr>
          <p:cNvSpPr txBox="1"/>
          <p:nvPr/>
        </p:nvSpPr>
        <p:spPr>
          <a:xfrm>
            <a:off x="4812373" y="1263236"/>
            <a:ext cx="939681" cy="400110"/>
          </a:xfrm>
          <a:prstGeom prst="rect">
            <a:avLst/>
          </a:prstGeom>
          <a:noFill/>
          <a:ln w="19050">
            <a:noFill/>
          </a:ln>
        </p:spPr>
        <p:txBody>
          <a:bodyPr wrap="none" rtlCol="0">
            <a:spAutoFit/>
          </a:bodyPr>
          <a:lstStyle/>
          <a:p>
            <a:r>
              <a:rPr lang="en-US" sz="2000" dirty="0">
                <a:solidFill>
                  <a:schemeClr val="tx2">
                    <a:lumMod val="75000"/>
                  </a:schemeClr>
                </a:solidFill>
              </a:rPr>
              <a:t>Server</a:t>
            </a:r>
          </a:p>
        </p:txBody>
      </p:sp>
      <p:grpSp>
        <p:nvGrpSpPr>
          <p:cNvPr id="19" name="Group 18">
            <a:extLst>
              <a:ext uri="{FF2B5EF4-FFF2-40B4-BE49-F238E27FC236}">
                <a16:creationId xmlns:a16="http://schemas.microsoft.com/office/drawing/2014/main" id="{F5234110-6F7A-E79C-011A-39AA733CC3D0}"/>
              </a:ext>
            </a:extLst>
          </p:cNvPr>
          <p:cNvGrpSpPr/>
          <p:nvPr/>
        </p:nvGrpSpPr>
        <p:grpSpPr>
          <a:xfrm>
            <a:off x="852268" y="4644246"/>
            <a:ext cx="1246094" cy="1439955"/>
            <a:chOff x="637114" y="3840929"/>
            <a:chExt cx="1246094" cy="1439955"/>
          </a:xfrm>
        </p:grpSpPr>
        <p:sp>
          <p:nvSpPr>
            <p:cNvPr id="20" name="Rectangle 19">
              <a:extLst>
                <a:ext uri="{FF2B5EF4-FFF2-40B4-BE49-F238E27FC236}">
                  <a16:creationId xmlns:a16="http://schemas.microsoft.com/office/drawing/2014/main" id="{40CD8376-698E-D5F5-FF3D-3AAC08D2177C}"/>
                </a:ext>
              </a:extLst>
            </p:cNvPr>
            <p:cNvSpPr/>
            <p:nvPr/>
          </p:nvSpPr>
          <p:spPr>
            <a:xfrm>
              <a:off x="637114" y="3840929"/>
              <a:ext cx="788894" cy="982755"/>
            </a:xfrm>
            <a:prstGeom prst="rect">
              <a:avLst/>
            </a:prstGeom>
            <a:solidFill>
              <a:srgbClr val="F3EF8D"/>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p>
              <a:pPr algn="ctr"/>
              <a:endParaRPr lang="en-US" sz="2000" dirty="0" err="1"/>
            </a:p>
          </p:txBody>
        </p:sp>
        <p:sp>
          <p:nvSpPr>
            <p:cNvPr id="21" name="Rectangle 20">
              <a:extLst>
                <a:ext uri="{FF2B5EF4-FFF2-40B4-BE49-F238E27FC236}">
                  <a16:creationId xmlns:a16="http://schemas.microsoft.com/office/drawing/2014/main" id="{8AB67A92-CAAE-69EB-BA95-B4B099385D70}"/>
                </a:ext>
              </a:extLst>
            </p:cNvPr>
            <p:cNvSpPr/>
            <p:nvPr/>
          </p:nvSpPr>
          <p:spPr>
            <a:xfrm>
              <a:off x="789514" y="3993329"/>
              <a:ext cx="788894" cy="982755"/>
            </a:xfrm>
            <a:prstGeom prst="rect">
              <a:avLst/>
            </a:prstGeom>
            <a:solidFill>
              <a:srgbClr val="F3EF8D"/>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p>
              <a:pPr algn="ctr"/>
              <a:endParaRPr lang="en-US" sz="2000" dirty="0" err="1"/>
            </a:p>
          </p:txBody>
        </p:sp>
        <p:sp>
          <p:nvSpPr>
            <p:cNvPr id="22" name="Rectangle 21">
              <a:extLst>
                <a:ext uri="{FF2B5EF4-FFF2-40B4-BE49-F238E27FC236}">
                  <a16:creationId xmlns:a16="http://schemas.microsoft.com/office/drawing/2014/main" id="{0AD43295-C3DA-CE7E-5BB2-DA49735E9053}"/>
                </a:ext>
              </a:extLst>
            </p:cNvPr>
            <p:cNvSpPr/>
            <p:nvPr/>
          </p:nvSpPr>
          <p:spPr>
            <a:xfrm>
              <a:off x="941914" y="4145729"/>
              <a:ext cx="788894" cy="982755"/>
            </a:xfrm>
            <a:prstGeom prst="rect">
              <a:avLst/>
            </a:prstGeom>
            <a:solidFill>
              <a:srgbClr val="F3EF8D"/>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p>
              <a:pPr algn="ctr"/>
              <a:endParaRPr lang="en-US" sz="2000" dirty="0" err="1"/>
            </a:p>
          </p:txBody>
        </p:sp>
        <p:sp>
          <p:nvSpPr>
            <p:cNvPr id="23" name="Rectangle 22">
              <a:extLst>
                <a:ext uri="{FF2B5EF4-FFF2-40B4-BE49-F238E27FC236}">
                  <a16:creationId xmlns:a16="http://schemas.microsoft.com/office/drawing/2014/main" id="{063A3F22-0D70-8213-E5C0-92AC26FA7D33}"/>
                </a:ext>
              </a:extLst>
            </p:cNvPr>
            <p:cNvSpPr/>
            <p:nvPr/>
          </p:nvSpPr>
          <p:spPr>
            <a:xfrm>
              <a:off x="1094314" y="4298129"/>
              <a:ext cx="788894" cy="982755"/>
            </a:xfrm>
            <a:prstGeom prst="rect">
              <a:avLst/>
            </a:prstGeom>
            <a:solidFill>
              <a:srgbClr val="F3EF8D"/>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45720" rIns="0" bIns="45720" numCol="1" spcCol="0" rtlCol="0" fromWordArt="0" anchor="ctr" anchorCtr="0" forceAA="0" compatLnSpc="1">
              <a:prstTxWarp prst="textNoShape">
                <a:avLst/>
              </a:prstTxWarp>
              <a:normAutofit/>
            </a:bodyPr>
            <a:lstStyle/>
            <a:p>
              <a:pPr algn="ctr"/>
              <a:r>
                <a:rPr lang="en-US" dirty="0">
                  <a:solidFill>
                    <a:schemeClr val="tx1"/>
                  </a:solidFill>
                </a:rPr>
                <a:t>SPASE</a:t>
              </a:r>
            </a:p>
            <a:p>
              <a:pPr algn="ctr"/>
              <a:r>
                <a:rPr lang="en-US" dirty="0">
                  <a:solidFill>
                    <a:schemeClr val="tx1"/>
                  </a:solidFill>
                </a:rPr>
                <a:t>XML</a:t>
              </a:r>
            </a:p>
          </p:txBody>
        </p:sp>
      </p:grpSp>
      <p:cxnSp>
        <p:nvCxnSpPr>
          <p:cNvPr id="24" name="Straight Arrow Connector 23">
            <a:extLst>
              <a:ext uri="{FF2B5EF4-FFF2-40B4-BE49-F238E27FC236}">
                <a16:creationId xmlns:a16="http://schemas.microsoft.com/office/drawing/2014/main" id="{8B7BADEB-85D4-A6F7-F3C6-5D0761CEC04A}"/>
              </a:ext>
            </a:extLst>
          </p:cNvPr>
          <p:cNvCxnSpPr>
            <a:cxnSpLocks/>
          </p:cNvCxnSpPr>
          <p:nvPr/>
        </p:nvCxnSpPr>
        <p:spPr>
          <a:xfrm flipV="1">
            <a:off x="2098362" y="3653059"/>
            <a:ext cx="2778646" cy="1634964"/>
          </a:xfrm>
          <a:prstGeom prst="straightConnector1">
            <a:avLst/>
          </a:prstGeom>
          <a:ln w="38100">
            <a:solidFill>
              <a:schemeClr val="tx1"/>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18E4233C-4FC5-3A16-0525-DFD8AF3BD757}"/>
              </a:ext>
            </a:extLst>
          </p:cNvPr>
          <p:cNvCxnSpPr/>
          <p:nvPr/>
        </p:nvCxnSpPr>
        <p:spPr>
          <a:xfrm flipV="1">
            <a:off x="1551515" y="2408178"/>
            <a:ext cx="2007475" cy="2055945"/>
          </a:xfrm>
          <a:prstGeom prst="straightConnector1">
            <a:avLst/>
          </a:prstGeom>
          <a:ln w="57150">
            <a:solidFill>
              <a:schemeClr val="accent6"/>
            </a:solidFill>
            <a:prstDash val="dash"/>
            <a:headEnd type="triangle"/>
            <a:tailEnd type="triangle"/>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AA28C9F9-B836-59C2-2536-4F295E3ED928}"/>
              </a:ext>
            </a:extLst>
          </p:cNvPr>
          <p:cNvSpPr txBox="1"/>
          <p:nvPr/>
        </p:nvSpPr>
        <p:spPr>
          <a:xfrm>
            <a:off x="918819" y="2778912"/>
            <a:ext cx="2007474" cy="707886"/>
          </a:xfrm>
          <a:prstGeom prst="rect">
            <a:avLst/>
          </a:prstGeom>
          <a:noFill/>
          <a:ln w="19050">
            <a:noFill/>
          </a:ln>
        </p:spPr>
        <p:txBody>
          <a:bodyPr wrap="square" rtlCol="0">
            <a:spAutoFit/>
          </a:bodyPr>
          <a:lstStyle/>
          <a:p>
            <a:r>
              <a:rPr lang="en-US" sz="2000" dirty="0">
                <a:solidFill>
                  <a:schemeClr val="accent6"/>
                </a:solidFill>
              </a:rPr>
              <a:t>How solid is this connection?</a:t>
            </a:r>
          </a:p>
        </p:txBody>
      </p:sp>
      <p:sp>
        <p:nvSpPr>
          <p:cNvPr id="10" name="TextBox 9">
            <a:extLst>
              <a:ext uri="{FF2B5EF4-FFF2-40B4-BE49-F238E27FC236}">
                <a16:creationId xmlns:a16="http://schemas.microsoft.com/office/drawing/2014/main" id="{27FA9D56-57AB-7187-DFA9-60E32953BB94}"/>
              </a:ext>
            </a:extLst>
          </p:cNvPr>
          <p:cNvSpPr txBox="1"/>
          <p:nvPr/>
        </p:nvSpPr>
        <p:spPr>
          <a:xfrm>
            <a:off x="2555252" y="5444280"/>
            <a:ext cx="9113585" cy="400110"/>
          </a:xfrm>
          <a:prstGeom prst="rect">
            <a:avLst/>
          </a:prstGeom>
          <a:noFill/>
          <a:ln w="19050">
            <a:noFill/>
          </a:ln>
        </p:spPr>
        <p:txBody>
          <a:bodyPr wrap="none" rtlCol="0">
            <a:spAutoFit/>
          </a:bodyPr>
          <a:lstStyle/>
          <a:p>
            <a:r>
              <a:rPr lang="en-US" sz="2000" dirty="0">
                <a:solidFill>
                  <a:schemeClr val="tx2">
                    <a:lumMod val="75000"/>
                  </a:schemeClr>
                </a:solidFill>
              </a:rPr>
              <a:t>Show stopper if SPASE and HAPI and data are not automatically synchronized</a:t>
            </a:r>
          </a:p>
        </p:txBody>
      </p:sp>
    </p:spTree>
    <p:extLst>
      <p:ext uri="{BB962C8B-B14F-4D97-AF65-F5344CB8AC3E}">
        <p14:creationId xmlns:p14="http://schemas.microsoft.com/office/powerpoint/2010/main" val="425647092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6DEFD2-F803-A5DE-5966-F39CE795D4CC}"/>
              </a:ext>
            </a:extLst>
          </p:cNvPr>
          <p:cNvSpPr>
            <a:spLocks noGrp="1"/>
          </p:cNvSpPr>
          <p:nvPr>
            <p:ph type="title"/>
          </p:nvPr>
        </p:nvSpPr>
        <p:spPr/>
        <p:txBody>
          <a:bodyPr>
            <a:normAutofit fontScale="90000"/>
          </a:bodyPr>
          <a:lstStyle/>
          <a:p>
            <a:r>
              <a:rPr lang="en-US" dirty="0"/>
              <a:t>Can SPASE records be used to drive a HAPI server?</a:t>
            </a:r>
          </a:p>
        </p:txBody>
      </p:sp>
      <p:sp>
        <p:nvSpPr>
          <p:cNvPr id="4" name="Date Placeholder 3">
            <a:extLst>
              <a:ext uri="{FF2B5EF4-FFF2-40B4-BE49-F238E27FC236}">
                <a16:creationId xmlns:a16="http://schemas.microsoft.com/office/drawing/2014/main" id="{C12D24B3-E884-8583-5BA7-9F0BE8813651}"/>
              </a:ext>
            </a:extLst>
          </p:cNvPr>
          <p:cNvSpPr>
            <a:spLocks noGrp="1"/>
          </p:cNvSpPr>
          <p:nvPr>
            <p:ph type="dt" sz="half" idx="14"/>
          </p:nvPr>
        </p:nvSpPr>
        <p:spPr/>
        <p:txBody>
          <a:bodyPr/>
          <a:lstStyle/>
          <a:p>
            <a:r>
              <a:rPr lang="en-US"/>
              <a:t>Oct 12-13, 2023</a:t>
            </a:r>
            <a:endParaRPr lang="en-US" dirty="0"/>
          </a:p>
        </p:txBody>
      </p:sp>
      <p:sp>
        <p:nvSpPr>
          <p:cNvPr id="5" name="Footer Placeholder 4">
            <a:extLst>
              <a:ext uri="{FF2B5EF4-FFF2-40B4-BE49-F238E27FC236}">
                <a16:creationId xmlns:a16="http://schemas.microsoft.com/office/drawing/2014/main" id="{F9975D0E-3966-6B52-0F3C-FAD2BC7491FC}"/>
              </a:ext>
            </a:extLst>
          </p:cNvPr>
          <p:cNvSpPr>
            <a:spLocks noGrp="1"/>
          </p:cNvSpPr>
          <p:nvPr>
            <p:ph type="ftr" sz="quarter" idx="15"/>
          </p:nvPr>
        </p:nvSpPr>
        <p:spPr/>
        <p:txBody>
          <a:bodyPr/>
          <a:lstStyle/>
          <a:p>
            <a:r>
              <a:rPr lang="en-US"/>
              <a:t>How HAPI Relates to Access and Discoverability</a:t>
            </a:r>
            <a:endParaRPr lang="en-US" dirty="0"/>
          </a:p>
        </p:txBody>
      </p:sp>
      <p:sp>
        <p:nvSpPr>
          <p:cNvPr id="6" name="Slide Number Placeholder 5">
            <a:extLst>
              <a:ext uri="{FF2B5EF4-FFF2-40B4-BE49-F238E27FC236}">
                <a16:creationId xmlns:a16="http://schemas.microsoft.com/office/drawing/2014/main" id="{46CBFC08-AB38-4B69-AAFB-3E1EE79A6AE2}"/>
              </a:ext>
            </a:extLst>
          </p:cNvPr>
          <p:cNvSpPr>
            <a:spLocks noGrp="1"/>
          </p:cNvSpPr>
          <p:nvPr>
            <p:ph type="sldNum" sz="quarter" idx="16"/>
          </p:nvPr>
        </p:nvSpPr>
        <p:spPr/>
        <p:txBody>
          <a:bodyPr/>
          <a:lstStyle/>
          <a:p>
            <a:fld id="{4EBCDCBD-78E1-0D41-A999-31B5EBF8E02C}" type="slidenum">
              <a:rPr lang="en-US" smtClean="0"/>
              <a:pPr/>
              <a:t>44</a:t>
            </a:fld>
            <a:endParaRPr lang="en-US" dirty="0"/>
          </a:p>
        </p:txBody>
      </p:sp>
      <p:sp>
        <p:nvSpPr>
          <p:cNvPr id="13" name="Rectangle 12">
            <a:extLst>
              <a:ext uri="{FF2B5EF4-FFF2-40B4-BE49-F238E27FC236}">
                <a16:creationId xmlns:a16="http://schemas.microsoft.com/office/drawing/2014/main" id="{8FE9C3CD-36D2-DB88-7D51-54F47214713D}"/>
              </a:ext>
            </a:extLst>
          </p:cNvPr>
          <p:cNvSpPr/>
          <p:nvPr/>
        </p:nvSpPr>
        <p:spPr>
          <a:xfrm>
            <a:off x="1613648" y="1181100"/>
            <a:ext cx="2938375" cy="3719088"/>
          </a:xfrm>
          <a:prstGeom prst="rect">
            <a:avLst/>
          </a:prstGeom>
          <a:solidFill>
            <a:schemeClr val="accent2">
              <a:lumMod val="60000"/>
              <a:lumOff val="4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p>
            <a:pPr algn="ctr"/>
            <a:endParaRPr lang="en-US" sz="2000" dirty="0" err="1"/>
          </a:p>
        </p:txBody>
      </p:sp>
      <p:sp>
        <p:nvSpPr>
          <p:cNvPr id="14" name="Can 13">
            <a:extLst>
              <a:ext uri="{FF2B5EF4-FFF2-40B4-BE49-F238E27FC236}">
                <a16:creationId xmlns:a16="http://schemas.microsoft.com/office/drawing/2014/main" id="{533A208E-CE25-F646-82AE-FE677B0C224C}"/>
              </a:ext>
            </a:extLst>
          </p:cNvPr>
          <p:cNvSpPr/>
          <p:nvPr/>
        </p:nvSpPr>
        <p:spPr>
          <a:xfrm>
            <a:off x="2129858" y="1554557"/>
            <a:ext cx="745435" cy="1160334"/>
          </a:xfrm>
          <a:prstGeom prst="can">
            <a:avLst/>
          </a:prstGeom>
          <a:solidFill>
            <a:schemeClr val="bg1">
              <a:lumMod val="5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p>
            <a:pPr algn="ctr"/>
            <a:r>
              <a:rPr lang="en-US" sz="2000" dirty="0" err="1"/>
              <a:t>CDFdata</a:t>
            </a:r>
            <a:endParaRPr lang="en-US" sz="2000" dirty="0"/>
          </a:p>
        </p:txBody>
      </p:sp>
      <p:sp>
        <p:nvSpPr>
          <p:cNvPr id="15" name="Rounded Rectangle 14">
            <a:extLst>
              <a:ext uri="{FF2B5EF4-FFF2-40B4-BE49-F238E27FC236}">
                <a16:creationId xmlns:a16="http://schemas.microsoft.com/office/drawing/2014/main" id="{4FCDBD61-E071-E0A0-716A-898F860D7B4C}"/>
              </a:ext>
            </a:extLst>
          </p:cNvPr>
          <p:cNvSpPr/>
          <p:nvPr/>
        </p:nvSpPr>
        <p:spPr>
          <a:xfrm>
            <a:off x="3388866" y="1903412"/>
            <a:ext cx="939681" cy="2233943"/>
          </a:xfrm>
          <a:prstGeom prst="roundRect">
            <a:avLst/>
          </a:prstGeom>
          <a:solidFill>
            <a:schemeClr val="accent5">
              <a:lumMod val="40000"/>
              <a:lumOff val="6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45720" rIns="0" bIns="45720" numCol="1" spcCol="0" rtlCol="0" fromWordArt="0" anchor="ctr" anchorCtr="0" forceAA="0" compatLnSpc="1">
            <a:prstTxWarp prst="textNoShape">
              <a:avLst/>
            </a:prstTxWarp>
            <a:normAutofit/>
          </a:bodyPr>
          <a:lstStyle/>
          <a:p>
            <a:pPr algn="ctr"/>
            <a:r>
              <a:rPr lang="en-US" sz="1600" dirty="0">
                <a:solidFill>
                  <a:schemeClr val="tx1"/>
                </a:solidFill>
              </a:rPr>
              <a:t>non-HAPI</a:t>
            </a:r>
          </a:p>
          <a:p>
            <a:pPr algn="ctr"/>
            <a:r>
              <a:rPr lang="en-US" sz="1600" dirty="0">
                <a:solidFill>
                  <a:schemeClr val="tx1"/>
                </a:solidFill>
              </a:rPr>
              <a:t>server</a:t>
            </a:r>
          </a:p>
        </p:txBody>
      </p:sp>
      <p:cxnSp>
        <p:nvCxnSpPr>
          <p:cNvPr id="16" name="Straight Arrow Connector 15">
            <a:extLst>
              <a:ext uri="{FF2B5EF4-FFF2-40B4-BE49-F238E27FC236}">
                <a16:creationId xmlns:a16="http://schemas.microsoft.com/office/drawing/2014/main" id="{791FD4FD-66B1-38E8-B984-0F20205E4A24}"/>
              </a:ext>
            </a:extLst>
          </p:cNvPr>
          <p:cNvCxnSpPr>
            <a:cxnSpLocks/>
          </p:cNvCxnSpPr>
          <p:nvPr/>
        </p:nvCxnSpPr>
        <p:spPr>
          <a:xfrm>
            <a:off x="2875293" y="2299389"/>
            <a:ext cx="563561" cy="0"/>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F4D6F7A6-52FC-9EAD-93E2-97534A527D4F}"/>
              </a:ext>
            </a:extLst>
          </p:cNvPr>
          <p:cNvSpPr txBox="1"/>
          <p:nvPr/>
        </p:nvSpPr>
        <p:spPr>
          <a:xfrm>
            <a:off x="3324231" y="1263236"/>
            <a:ext cx="939681" cy="400110"/>
          </a:xfrm>
          <a:prstGeom prst="rect">
            <a:avLst/>
          </a:prstGeom>
          <a:noFill/>
          <a:ln w="19050">
            <a:noFill/>
          </a:ln>
        </p:spPr>
        <p:txBody>
          <a:bodyPr wrap="none" rtlCol="0">
            <a:spAutoFit/>
          </a:bodyPr>
          <a:lstStyle/>
          <a:p>
            <a:r>
              <a:rPr lang="en-US" sz="2000" dirty="0">
                <a:solidFill>
                  <a:schemeClr val="tx2">
                    <a:lumMod val="75000"/>
                  </a:schemeClr>
                </a:solidFill>
              </a:rPr>
              <a:t>Server</a:t>
            </a:r>
          </a:p>
        </p:txBody>
      </p:sp>
      <p:grpSp>
        <p:nvGrpSpPr>
          <p:cNvPr id="19" name="Group 18">
            <a:extLst>
              <a:ext uri="{FF2B5EF4-FFF2-40B4-BE49-F238E27FC236}">
                <a16:creationId xmlns:a16="http://schemas.microsoft.com/office/drawing/2014/main" id="{F5234110-6F7A-E79C-011A-39AA733CC3D0}"/>
              </a:ext>
            </a:extLst>
          </p:cNvPr>
          <p:cNvGrpSpPr/>
          <p:nvPr/>
        </p:nvGrpSpPr>
        <p:grpSpPr>
          <a:xfrm>
            <a:off x="215772" y="4644246"/>
            <a:ext cx="1246094" cy="1439955"/>
            <a:chOff x="637114" y="3840929"/>
            <a:chExt cx="1246094" cy="1439955"/>
          </a:xfrm>
        </p:grpSpPr>
        <p:sp>
          <p:nvSpPr>
            <p:cNvPr id="20" name="Rectangle 19">
              <a:extLst>
                <a:ext uri="{FF2B5EF4-FFF2-40B4-BE49-F238E27FC236}">
                  <a16:creationId xmlns:a16="http://schemas.microsoft.com/office/drawing/2014/main" id="{40CD8376-698E-D5F5-FF3D-3AAC08D2177C}"/>
                </a:ext>
              </a:extLst>
            </p:cNvPr>
            <p:cNvSpPr/>
            <p:nvPr/>
          </p:nvSpPr>
          <p:spPr>
            <a:xfrm>
              <a:off x="637114" y="3840929"/>
              <a:ext cx="788894" cy="982755"/>
            </a:xfrm>
            <a:prstGeom prst="rect">
              <a:avLst/>
            </a:prstGeom>
            <a:solidFill>
              <a:srgbClr val="F3EF8D"/>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p>
              <a:pPr algn="ctr"/>
              <a:endParaRPr lang="en-US" sz="2000" dirty="0" err="1"/>
            </a:p>
          </p:txBody>
        </p:sp>
        <p:sp>
          <p:nvSpPr>
            <p:cNvPr id="21" name="Rectangle 20">
              <a:extLst>
                <a:ext uri="{FF2B5EF4-FFF2-40B4-BE49-F238E27FC236}">
                  <a16:creationId xmlns:a16="http://schemas.microsoft.com/office/drawing/2014/main" id="{8AB67A92-CAAE-69EB-BA95-B4B099385D70}"/>
                </a:ext>
              </a:extLst>
            </p:cNvPr>
            <p:cNvSpPr/>
            <p:nvPr/>
          </p:nvSpPr>
          <p:spPr>
            <a:xfrm>
              <a:off x="789514" y="3993329"/>
              <a:ext cx="788894" cy="982755"/>
            </a:xfrm>
            <a:prstGeom prst="rect">
              <a:avLst/>
            </a:prstGeom>
            <a:solidFill>
              <a:srgbClr val="F3EF8D"/>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p>
              <a:pPr algn="ctr"/>
              <a:endParaRPr lang="en-US" sz="2000" dirty="0" err="1"/>
            </a:p>
          </p:txBody>
        </p:sp>
        <p:sp>
          <p:nvSpPr>
            <p:cNvPr id="22" name="Rectangle 21">
              <a:extLst>
                <a:ext uri="{FF2B5EF4-FFF2-40B4-BE49-F238E27FC236}">
                  <a16:creationId xmlns:a16="http://schemas.microsoft.com/office/drawing/2014/main" id="{0AD43295-C3DA-CE7E-5BB2-DA49735E9053}"/>
                </a:ext>
              </a:extLst>
            </p:cNvPr>
            <p:cNvSpPr/>
            <p:nvPr/>
          </p:nvSpPr>
          <p:spPr>
            <a:xfrm>
              <a:off x="941914" y="4145729"/>
              <a:ext cx="788894" cy="982755"/>
            </a:xfrm>
            <a:prstGeom prst="rect">
              <a:avLst/>
            </a:prstGeom>
            <a:solidFill>
              <a:srgbClr val="F3EF8D"/>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p>
              <a:pPr algn="ctr"/>
              <a:endParaRPr lang="en-US" sz="2000" dirty="0" err="1"/>
            </a:p>
          </p:txBody>
        </p:sp>
        <p:sp>
          <p:nvSpPr>
            <p:cNvPr id="23" name="Rectangle 22">
              <a:extLst>
                <a:ext uri="{FF2B5EF4-FFF2-40B4-BE49-F238E27FC236}">
                  <a16:creationId xmlns:a16="http://schemas.microsoft.com/office/drawing/2014/main" id="{063A3F22-0D70-8213-E5C0-92AC26FA7D33}"/>
                </a:ext>
              </a:extLst>
            </p:cNvPr>
            <p:cNvSpPr/>
            <p:nvPr/>
          </p:nvSpPr>
          <p:spPr>
            <a:xfrm>
              <a:off x="1094314" y="4298129"/>
              <a:ext cx="788894" cy="982755"/>
            </a:xfrm>
            <a:prstGeom prst="rect">
              <a:avLst/>
            </a:prstGeom>
            <a:solidFill>
              <a:srgbClr val="F3EF8D"/>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45720" rIns="0" bIns="45720" numCol="1" spcCol="0" rtlCol="0" fromWordArt="0" anchor="ctr" anchorCtr="0" forceAA="0" compatLnSpc="1">
              <a:prstTxWarp prst="textNoShape">
                <a:avLst/>
              </a:prstTxWarp>
              <a:normAutofit/>
            </a:bodyPr>
            <a:lstStyle/>
            <a:p>
              <a:pPr algn="ctr"/>
              <a:r>
                <a:rPr lang="en-US" dirty="0">
                  <a:solidFill>
                    <a:schemeClr val="tx1"/>
                  </a:solidFill>
                </a:rPr>
                <a:t>SPASE</a:t>
              </a:r>
            </a:p>
            <a:p>
              <a:pPr algn="ctr"/>
              <a:r>
                <a:rPr lang="en-US" dirty="0">
                  <a:solidFill>
                    <a:schemeClr val="tx1"/>
                  </a:solidFill>
                </a:rPr>
                <a:t>XML</a:t>
              </a:r>
            </a:p>
          </p:txBody>
        </p:sp>
      </p:grpSp>
      <p:cxnSp>
        <p:nvCxnSpPr>
          <p:cNvPr id="8" name="Straight Arrow Connector 7">
            <a:extLst>
              <a:ext uri="{FF2B5EF4-FFF2-40B4-BE49-F238E27FC236}">
                <a16:creationId xmlns:a16="http://schemas.microsoft.com/office/drawing/2014/main" id="{18E4233C-4FC5-3A16-0525-DFD8AF3BD757}"/>
              </a:ext>
            </a:extLst>
          </p:cNvPr>
          <p:cNvCxnSpPr/>
          <p:nvPr/>
        </p:nvCxnSpPr>
        <p:spPr>
          <a:xfrm flipV="1">
            <a:off x="655473" y="2551970"/>
            <a:ext cx="2007475" cy="2055945"/>
          </a:xfrm>
          <a:prstGeom prst="straightConnector1">
            <a:avLst/>
          </a:prstGeom>
          <a:ln w="57150">
            <a:solidFill>
              <a:schemeClr val="accent6"/>
            </a:solidFill>
            <a:prstDash val="dash"/>
            <a:headEnd type="triangle"/>
            <a:tailEnd type="triangle"/>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AA28C9F9-B836-59C2-2536-4F295E3ED928}"/>
              </a:ext>
            </a:extLst>
          </p:cNvPr>
          <p:cNvSpPr txBox="1"/>
          <p:nvPr/>
        </p:nvSpPr>
        <p:spPr>
          <a:xfrm>
            <a:off x="808034" y="3097802"/>
            <a:ext cx="393263" cy="923330"/>
          </a:xfrm>
          <a:prstGeom prst="rect">
            <a:avLst/>
          </a:prstGeom>
          <a:noFill/>
          <a:ln w="19050">
            <a:noFill/>
          </a:ln>
        </p:spPr>
        <p:txBody>
          <a:bodyPr wrap="square" rtlCol="0">
            <a:spAutoFit/>
          </a:bodyPr>
          <a:lstStyle/>
          <a:p>
            <a:r>
              <a:rPr lang="en-US" sz="5400" dirty="0">
                <a:solidFill>
                  <a:schemeClr val="accent6"/>
                </a:solidFill>
              </a:rPr>
              <a:t>?</a:t>
            </a:r>
          </a:p>
        </p:txBody>
      </p:sp>
      <p:sp>
        <p:nvSpPr>
          <p:cNvPr id="10" name="TextBox 9">
            <a:extLst>
              <a:ext uri="{FF2B5EF4-FFF2-40B4-BE49-F238E27FC236}">
                <a16:creationId xmlns:a16="http://schemas.microsoft.com/office/drawing/2014/main" id="{27FA9D56-57AB-7187-DFA9-60E32953BB94}"/>
              </a:ext>
            </a:extLst>
          </p:cNvPr>
          <p:cNvSpPr txBox="1"/>
          <p:nvPr/>
        </p:nvSpPr>
        <p:spPr>
          <a:xfrm>
            <a:off x="2581836" y="5704296"/>
            <a:ext cx="8342605" cy="400110"/>
          </a:xfrm>
          <a:prstGeom prst="rect">
            <a:avLst/>
          </a:prstGeom>
          <a:noFill/>
          <a:ln w="19050">
            <a:noFill/>
          </a:ln>
        </p:spPr>
        <p:txBody>
          <a:bodyPr wrap="none" rtlCol="0">
            <a:spAutoFit/>
          </a:bodyPr>
          <a:lstStyle/>
          <a:p>
            <a:r>
              <a:rPr lang="en-US" sz="2000" dirty="0">
                <a:solidFill>
                  <a:schemeClr val="tx2">
                    <a:lumMod val="75000"/>
                  </a:schemeClr>
                </a:solidFill>
              </a:rPr>
              <a:t>For  pass through server, there would be another layer of disconnection.</a:t>
            </a:r>
          </a:p>
        </p:txBody>
      </p:sp>
      <p:sp>
        <p:nvSpPr>
          <p:cNvPr id="11" name="Rectangle 10">
            <a:extLst>
              <a:ext uri="{FF2B5EF4-FFF2-40B4-BE49-F238E27FC236}">
                <a16:creationId xmlns:a16="http://schemas.microsoft.com/office/drawing/2014/main" id="{BB185963-630A-33A3-28B1-31F06398C14D}"/>
              </a:ext>
            </a:extLst>
          </p:cNvPr>
          <p:cNvSpPr/>
          <p:nvPr/>
        </p:nvSpPr>
        <p:spPr>
          <a:xfrm>
            <a:off x="6852624" y="1181100"/>
            <a:ext cx="4023063" cy="3719088"/>
          </a:xfrm>
          <a:prstGeom prst="rect">
            <a:avLst/>
          </a:prstGeom>
          <a:solidFill>
            <a:schemeClr val="accent2">
              <a:lumMod val="60000"/>
              <a:lumOff val="4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p>
            <a:pPr algn="ctr"/>
            <a:endParaRPr lang="en-US" sz="2000" dirty="0" err="1"/>
          </a:p>
        </p:txBody>
      </p:sp>
      <p:sp>
        <p:nvSpPr>
          <p:cNvPr id="25" name="Rounded Rectangle 24">
            <a:extLst>
              <a:ext uri="{FF2B5EF4-FFF2-40B4-BE49-F238E27FC236}">
                <a16:creationId xmlns:a16="http://schemas.microsoft.com/office/drawing/2014/main" id="{8CF76E56-6EBF-C97D-C44F-D240FDF2DBB1}"/>
              </a:ext>
            </a:extLst>
          </p:cNvPr>
          <p:cNvSpPr/>
          <p:nvPr/>
        </p:nvSpPr>
        <p:spPr>
          <a:xfrm>
            <a:off x="8627842" y="1903412"/>
            <a:ext cx="939681" cy="2233943"/>
          </a:xfrm>
          <a:prstGeom prst="roundRect">
            <a:avLst/>
          </a:prstGeom>
          <a:solidFill>
            <a:schemeClr val="accent5">
              <a:lumMod val="40000"/>
              <a:lumOff val="6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45720" rIns="0" bIns="45720" numCol="1" spcCol="0" rtlCol="0" fromWordArt="0" anchor="ctr" anchorCtr="0" forceAA="0" compatLnSpc="1">
            <a:prstTxWarp prst="textNoShape">
              <a:avLst/>
            </a:prstTxWarp>
            <a:normAutofit fontScale="85000" lnSpcReduction="20000"/>
          </a:bodyPr>
          <a:lstStyle/>
          <a:p>
            <a:pPr algn="ctr"/>
            <a:r>
              <a:rPr lang="en-US" sz="1600" dirty="0">
                <a:solidFill>
                  <a:schemeClr val="tx1"/>
                </a:solidFill>
              </a:rPr>
              <a:t>server code</a:t>
            </a:r>
          </a:p>
          <a:p>
            <a:pPr algn="ctr"/>
            <a:endParaRPr lang="en-US" sz="1600" dirty="0">
              <a:solidFill>
                <a:schemeClr val="tx1"/>
              </a:solidFill>
            </a:endParaRPr>
          </a:p>
          <a:p>
            <a:pPr algn="ctr"/>
            <a:r>
              <a:rPr lang="en-US" sz="1600" dirty="0">
                <a:solidFill>
                  <a:schemeClr val="tx1"/>
                </a:solidFill>
              </a:rPr>
              <a:t>uses SPASE to fill out HAPI info response</a:t>
            </a:r>
          </a:p>
          <a:p>
            <a:pPr algn="ctr"/>
            <a:r>
              <a:rPr lang="en-US" sz="1600" dirty="0">
                <a:solidFill>
                  <a:schemeClr val="tx1"/>
                </a:solidFill>
              </a:rPr>
              <a:t>and CDFs to provide data</a:t>
            </a:r>
          </a:p>
        </p:txBody>
      </p:sp>
      <p:cxnSp>
        <p:nvCxnSpPr>
          <p:cNvPr id="26" name="Straight Arrow Connector 25">
            <a:extLst>
              <a:ext uri="{FF2B5EF4-FFF2-40B4-BE49-F238E27FC236}">
                <a16:creationId xmlns:a16="http://schemas.microsoft.com/office/drawing/2014/main" id="{D2DE3E2C-E1E0-A264-E6A2-CD4D12C79F8B}"/>
              </a:ext>
            </a:extLst>
          </p:cNvPr>
          <p:cNvCxnSpPr>
            <a:cxnSpLocks/>
          </p:cNvCxnSpPr>
          <p:nvPr/>
        </p:nvCxnSpPr>
        <p:spPr>
          <a:xfrm>
            <a:off x="3980996" y="2299389"/>
            <a:ext cx="4696834" cy="0"/>
          </a:xfrm>
          <a:prstGeom prst="straightConnector1">
            <a:avLst/>
          </a:prstGeom>
          <a:ln w="762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7" name="Rounded Rectangle 26">
            <a:extLst>
              <a:ext uri="{FF2B5EF4-FFF2-40B4-BE49-F238E27FC236}">
                <a16:creationId xmlns:a16="http://schemas.microsoft.com/office/drawing/2014/main" id="{98FD8A5D-719C-2FB8-6F7E-F8BCA184548E}"/>
              </a:ext>
            </a:extLst>
          </p:cNvPr>
          <p:cNvSpPr/>
          <p:nvPr/>
        </p:nvSpPr>
        <p:spPr>
          <a:xfrm>
            <a:off x="9770535" y="1903412"/>
            <a:ext cx="1017593" cy="1566492"/>
          </a:xfrm>
          <a:prstGeom prst="roundRect">
            <a:avLst/>
          </a:prstGeom>
          <a:solidFill>
            <a:schemeClr val="accent6">
              <a:lumMod val="60000"/>
              <a:lumOff val="4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45720" rIns="0" bIns="45720" numCol="1" spcCol="0" rtlCol="0" fromWordArt="0" anchor="ctr" anchorCtr="0" forceAA="0" compatLnSpc="1">
            <a:prstTxWarp prst="textNoShape">
              <a:avLst/>
            </a:prstTxWarp>
            <a:normAutofit/>
          </a:bodyPr>
          <a:lstStyle/>
          <a:p>
            <a:pPr algn="ctr"/>
            <a:r>
              <a:rPr lang="en-US" dirty="0">
                <a:solidFill>
                  <a:schemeClr val="tx1"/>
                </a:solidFill>
              </a:rPr>
              <a:t>HAPI</a:t>
            </a:r>
          </a:p>
          <a:p>
            <a:pPr algn="ctr"/>
            <a:r>
              <a:rPr lang="en-US" dirty="0">
                <a:solidFill>
                  <a:schemeClr val="tx1"/>
                </a:solidFill>
              </a:rPr>
              <a:t>interface</a:t>
            </a:r>
          </a:p>
        </p:txBody>
      </p:sp>
      <p:sp>
        <p:nvSpPr>
          <p:cNvPr id="28" name="TextBox 27">
            <a:extLst>
              <a:ext uri="{FF2B5EF4-FFF2-40B4-BE49-F238E27FC236}">
                <a16:creationId xmlns:a16="http://schemas.microsoft.com/office/drawing/2014/main" id="{DA68D46A-972A-E304-2AB6-2821CCA3777B}"/>
              </a:ext>
            </a:extLst>
          </p:cNvPr>
          <p:cNvSpPr txBox="1"/>
          <p:nvPr/>
        </p:nvSpPr>
        <p:spPr>
          <a:xfrm>
            <a:off x="7306110" y="1155510"/>
            <a:ext cx="3272242" cy="400110"/>
          </a:xfrm>
          <a:prstGeom prst="rect">
            <a:avLst/>
          </a:prstGeom>
          <a:noFill/>
          <a:ln w="19050">
            <a:noFill/>
          </a:ln>
        </p:spPr>
        <p:txBody>
          <a:bodyPr wrap="none" rtlCol="0">
            <a:spAutoFit/>
          </a:bodyPr>
          <a:lstStyle/>
          <a:p>
            <a:r>
              <a:rPr lang="en-US" sz="2000" dirty="0">
                <a:solidFill>
                  <a:schemeClr val="tx2">
                    <a:lumMod val="75000"/>
                  </a:schemeClr>
                </a:solidFill>
              </a:rPr>
              <a:t>Pass Through HAPI Server</a:t>
            </a:r>
          </a:p>
        </p:txBody>
      </p:sp>
      <p:cxnSp>
        <p:nvCxnSpPr>
          <p:cNvPr id="24" name="Straight Arrow Connector 23">
            <a:extLst>
              <a:ext uri="{FF2B5EF4-FFF2-40B4-BE49-F238E27FC236}">
                <a16:creationId xmlns:a16="http://schemas.microsoft.com/office/drawing/2014/main" id="{8B7BADEB-85D4-A6F7-F3C6-5D0761CEC04A}"/>
              </a:ext>
            </a:extLst>
          </p:cNvPr>
          <p:cNvCxnSpPr>
            <a:cxnSpLocks/>
          </p:cNvCxnSpPr>
          <p:nvPr/>
        </p:nvCxnSpPr>
        <p:spPr>
          <a:xfrm flipV="1">
            <a:off x="1569417" y="3997951"/>
            <a:ext cx="7058425" cy="1980834"/>
          </a:xfrm>
          <a:prstGeom prst="straightConnector1">
            <a:avLst/>
          </a:prstGeom>
          <a:ln w="38100">
            <a:solidFill>
              <a:schemeClr val="tx1"/>
            </a:solidFill>
            <a:prstDash val="sysDash"/>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0512491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3155DC-CE9F-E646-AA70-054F7CE83F93}"/>
              </a:ext>
            </a:extLst>
          </p:cNvPr>
          <p:cNvSpPr>
            <a:spLocks noGrp="1"/>
          </p:cNvSpPr>
          <p:nvPr>
            <p:ph type="title"/>
          </p:nvPr>
        </p:nvSpPr>
        <p:spPr>
          <a:xfrm>
            <a:off x="419518" y="212741"/>
            <a:ext cx="11277600" cy="762000"/>
          </a:xfrm>
        </p:spPr>
        <p:txBody>
          <a:bodyPr>
            <a:normAutofit fontScale="90000"/>
          </a:bodyPr>
          <a:lstStyle/>
          <a:p>
            <a:r>
              <a:rPr lang="en-US" dirty="0"/>
              <a:t>Requirements for automated SPASE records intended for use by HAPI Server</a:t>
            </a:r>
          </a:p>
        </p:txBody>
      </p:sp>
      <p:sp>
        <p:nvSpPr>
          <p:cNvPr id="3" name="Content Placeholder 2">
            <a:extLst>
              <a:ext uri="{FF2B5EF4-FFF2-40B4-BE49-F238E27FC236}">
                <a16:creationId xmlns:a16="http://schemas.microsoft.com/office/drawing/2014/main" id="{79FC80DC-63EE-116B-00AC-1157A4ACBE44}"/>
              </a:ext>
            </a:extLst>
          </p:cNvPr>
          <p:cNvSpPr>
            <a:spLocks noGrp="1"/>
          </p:cNvSpPr>
          <p:nvPr>
            <p:ph sz="quarter" idx="13"/>
          </p:nvPr>
        </p:nvSpPr>
        <p:spPr>
          <a:xfrm>
            <a:off x="381837" y="1266644"/>
            <a:ext cx="11352963" cy="5326045"/>
          </a:xfrm>
        </p:spPr>
        <p:txBody>
          <a:bodyPr>
            <a:normAutofit fontScale="85000" lnSpcReduction="10000"/>
          </a:bodyPr>
          <a:lstStyle/>
          <a:p>
            <a:pPr marL="457200" indent="-457200">
              <a:buFont typeface="+mj-lt"/>
              <a:buAutoNum type="arabicPeriod"/>
            </a:pPr>
            <a:r>
              <a:rPr lang="en-US" dirty="0"/>
              <a:t>The order of parameters in the SPASE record would need to match that used in the HAPI server (or a look-up table provided)</a:t>
            </a:r>
          </a:p>
          <a:p>
            <a:pPr marL="457200" indent="-457200">
              <a:buFont typeface="+mj-lt"/>
              <a:buAutoNum type="arabicPeriod"/>
            </a:pPr>
            <a:r>
              <a:rPr lang="en-US" dirty="0"/>
              <a:t>All of the parameters in the dataset would need to have the same timestamps (or a look-up table provided)</a:t>
            </a:r>
            <a:br>
              <a:rPr lang="en-US" dirty="0"/>
            </a:br>
            <a:r>
              <a:rPr lang="en-US" dirty="0"/>
              <a:t>(some SPASE records refer to contents with more than one DEPEND0 for time, and different cadences)</a:t>
            </a:r>
          </a:p>
          <a:p>
            <a:pPr marL="457200" indent="-457200">
              <a:buFont typeface="+mj-lt"/>
              <a:buAutoNum type="arabicPeriod"/>
            </a:pPr>
            <a:r>
              <a:rPr lang="en-US" dirty="0"/>
              <a:t>Metadata for bins would need to be in the SPASE records</a:t>
            </a:r>
          </a:p>
          <a:p>
            <a:pPr marL="457200" indent="-457200">
              <a:buFont typeface="+mj-lt"/>
              <a:buAutoNum type="arabicPeriod"/>
            </a:pPr>
            <a:r>
              <a:rPr lang="en-US" dirty="0"/>
              <a:t>Ideally, the start/stop dates would be updated on a regular basis</a:t>
            </a:r>
          </a:p>
          <a:p>
            <a:pPr marL="457200" indent="-457200">
              <a:buFont typeface="+mj-lt"/>
              <a:buAutoNum type="arabicPeriod"/>
            </a:pPr>
            <a:r>
              <a:rPr lang="en-US" dirty="0"/>
              <a:t>All parameters in the SPASE record would be available from the HAPI server (or a look-up table provided to indicate which ones are not available)  (example: time_pb5 – this would need to be masked out for HAPI if you are using a pass-through – a native CDF read would find this variable; time_pb5 is old, super-ceded time scheme; depends on </a:t>
            </a:r>
            <a:r>
              <a:rPr lang="en-US" dirty="0" err="1"/>
              <a:t>var_type</a:t>
            </a:r>
            <a:r>
              <a:rPr lang="en-US" dirty="0"/>
              <a:t> for CDFs and maybe </a:t>
            </a:r>
            <a:r>
              <a:rPr lang="en-US" dirty="0" err="1"/>
              <a:t>display_type</a:t>
            </a:r>
            <a:r>
              <a:rPr lang="en-US" dirty="0"/>
              <a:t>)</a:t>
            </a:r>
          </a:p>
          <a:p>
            <a:pPr marL="0" indent="0">
              <a:buNone/>
            </a:pPr>
            <a:r>
              <a:rPr lang="en-US" dirty="0"/>
              <a:t>The main reasons we cannot use drive a HAPI server with the CDAWeb SPASE records are due to the above items not being satisfied.</a:t>
            </a:r>
          </a:p>
          <a:p>
            <a:pPr marL="0" indent="0">
              <a:buNone/>
            </a:pPr>
            <a:r>
              <a:rPr lang="en-US" dirty="0"/>
              <a:t>About five years ago, we looked into using the CDAWeb SPASE records to create a server (Bernie has a demo server running). At that time, about 20-30% of CDAWeb had SPASE records. At present, the fraction is about 60% or so. Given this coverage issue, so much help is needed from metadata in the master CDFs, and HAPI metadata can be created based on metadata in master CDFs, for the new CDAWeb HAPI server, we are primarily master CDF driven. The exception is that we use units in the SPASE record because they seem to follow a convention. Does SPASE follow a machine </a:t>
            </a:r>
            <a:r>
              <a:rPr lang="en-US" dirty="0" err="1"/>
              <a:t>parsable</a:t>
            </a:r>
            <a:r>
              <a:rPr lang="en-US" dirty="0"/>
              <a:t> schema for unit strings so that it is caught when there is an error?</a:t>
            </a:r>
          </a:p>
        </p:txBody>
      </p:sp>
      <p:sp>
        <p:nvSpPr>
          <p:cNvPr id="6" name="Slide Number Placeholder 5">
            <a:extLst>
              <a:ext uri="{FF2B5EF4-FFF2-40B4-BE49-F238E27FC236}">
                <a16:creationId xmlns:a16="http://schemas.microsoft.com/office/drawing/2014/main" id="{391E650E-3B2F-CCC5-5FEE-A19E7951CE80}"/>
              </a:ext>
            </a:extLst>
          </p:cNvPr>
          <p:cNvSpPr>
            <a:spLocks noGrp="1"/>
          </p:cNvSpPr>
          <p:nvPr>
            <p:ph type="sldNum" sz="quarter" idx="16"/>
          </p:nvPr>
        </p:nvSpPr>
        <p:spPr/>
        <p:txBody>
          <a:bodyPr/>
          <a:lstStyle/>
          <a:p>
            <a:fld id="{4EBCDCBD-78E1-0D41-A999-31B5EBF8E02C}" type="slidenum">
              <a:rPr lang="en-US" smtClean="0"/>
              <a:pPr/>
              <a:t>45</a:t>
            </a:fld>
            <a:endParaRPr lang="en-US" dirty="0"/>
          </a:p>
        </p:txBody>
      </p:sp>
      <p:sp>
        <p:nvSpPr>
          <p:cNvPr id="7" name="Date Placeholder 6">
            <a:extLst>
              <a:ext uri="{FF2B5EF4-FFF2-40B4-BE49-F238E27FC236}">
                <a16:creationId xmlns:a16="http://schemas.microsoft.com/office/drawing/2014/main" id="{A389842B-897F-DA20-50FE-8B244B3F1F0B}"/>
              </a:ext>
            </a:extLst>
          </p:cNvPr>
          <p:cNvSpPr>
            <a:spLocks noGrp="1"/>
          </p:cNvSpPr>
          <p:nvPr>
            <p:ph type="dt" sz="half" idx="14"/>
          </p:nvPr>
        </p:nvSpPr>
        <p:spPr/>
        <p:txBody>
          <a:bodyPr/>
          <a:lstStyle/>
          <a:p>
            <a:r>
              <a:rPr lang="en-US"/>
              <a:t>Oct 12-13, 2023</a:t>
            </a:r>
            <a:endParaRPr lang="en-US" dirty="0"/>
          </a:p>
        </p:txBody>
      </p:sp>
      <p:sp>
        <p:nvSpPr>
          <p:cNvPr id="8" name="Footer Placeholder 7">
            <a:extLst>
              <a:ext uri="{FF2B5EF4-FFF2-40B4-BE49-F238E27FC236}">
                <a16:creationId xmlns:a16="http://schemas.microsoft.com/office/drawing/2014/main" id="{F482FA14-34D9-AC8C-5FDC-1CBD72FA6C51}"/>
              </a:ext>
            </a:extLst>
          </p:cNvPr>
          <p:cNvSpPr>
            <a:spLocks noGrp="1"/>
          </p:cNvSpPr>
          <p:nvPr>
            <p:ph type="ftr" sz="quarter" idx="15"/>
          </p:nvPr>
        </p:nvSpPr>
        <p:spPr/>
        <p:txBody>
          <a:bodyPr/>
          <a:lstStyle/>
          <a:p>
            <a:r>
              <a:rPr lang="en-US"/>
              <a:t>How HAPI Relates to Access and Discoverability</a:t>
            </a:r>
            <a:endParaRPr lang="en-US" dirty="0"/>
          </a:p>
        </p:txBody>
      </p:sp>
    </p:spTree>
    <p:extLst>
      <p:ext uri="{BB962C8B-B14F-4D97-AF65-F5344CB8AC3E}">
        <p14:creationId xmlns:p14="http://schemas.microsoft.com/office/powerpoint/2010/main" val="47244856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A156ED-F374-AD53-0DD1-80D0BABA7A29}"/>
              </a:ext>
            </a:extLst>
          </p:cNvPr>
          <p:cNvSpPr>
            <a:spLocks noGrp="1"/>
          </p:cNvSpPr>
          <p:nvPr>
            <p:ph type="title"/>
          </p:nvPr>
        </p:nvSpPr>
        <p:spPr/>
        <p:txBody>
          <a:bodyPr/>
          <a:lstStyle/>
          <a:p>
            <a:r>
              <a:rPr lang="en-US" dirty="0"/>
              <a:t>SPASE and HAPI:  Coordinate System alignment</a:t>
            </a:r>
          </a:p>
        </p:txBody>
      </p:sp>
      <p:sp>
        <p:nvSpPr>
          <p:cNvPr id="3" name="Content Placeholder 2">
            <a:extLst>
              <a:ext uri="{FF2B5EF4-FFF2-40B4-BE49-F238E27FC236}">
                <a16:creationId xmlns:a16="http://schemas.microsoft.com/office/drawing/2014/main" id="{735E05D2-28B4-CCA4-24FB-F6C48E92ED22}"/>
              </a:ext>
            </a:extLst>
          </p:cNvPr>
          <p:cNvSpPr>
            <a:spLocks noGrp="1"/>
          </p:cNvSpPr>
          <p:nvPr>
            <p:ph sz="quarter" idx="13"/>
          </p:nvPr>
        </p:nvSpPr>
        <p:spPr>
          <a:xfrm>
            <a:off x="952500" y="1179514"/>
            <a:ext cx="10287000" cy="5259386"/>
          </a:xfrm>
        </p:spPr>
        <p:txBody>
          <a:bodyPr>
            <a:normAutofit/>
          </a:bodyPr>
          <a:lstStyle/>
          <a:p>
            <a:r>
              <a:rPr lang="en-US" dirty="0"/>
              <a:t>HAPI allows specification of computer readable </a:t>
            </a:r>
            <a:r>
              <a:rPr lang="en-US" dirty="0" err="1"/>
              <a:t>coord</a:t>
            </a:r>
            <a:r>
              <a:rPr lang="en-US" dirty="0"/>
              <a:t>. sys names</a:t>
            </a:r>
          </a:p>
          <a:p>
            <a:r>
              <a:rPr lang="en-US" dirty="0"/>
              <a:t>optional HAPI info keyword: </a:t>
            </a:r>
            <a:r>
              <a:rPr lang="en-US" b="1" dirty="0" err="1">
                <a:latin typeface="Courier New" panose="02070309020205020404" pitchFamily="49" charset="0"/>
                <a:cs typeface="Courier New" panose="02070309020205020404" pitchFamily="49" charset="0"/>
              </a:rPr>
              <a:t>coordinateSystemSchema</a:t>
            </a:r>
            <a:endParaRPr lang="en-US" b="1" dirty="0">
              <a:latin typeface="Courier New" panose="02070309020205020404" pitchFamily="49" charset="0"/>
              <a:cs typeface="Courier New" panose="02070309020205020404" pitchFamily="49" charset="0"/>
            </a:endParaRPr>
          </a:p>
          <a:p>
            <a:r>
              <a:rPr lang="en-US" dirty="0"/>
              <a:t>SPASE seems to be the only machine readable list of Heliophysics </a:t>
            </a:r>
            <a:r>
              <a:rPr lang="en-US" dirty="0" err="1"/>
              <a:t>coord</a:t>
            </a:r>
            <a:r>
              <a:rPr lang="en-US" dirty="0"/>
              <a:t> systems</a:t>
            </a:r>
          </a:p>
          <a:p>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r>
              <a:rPr lang="en-US" dirty="0"/>
              <a:t>optional HAPI parameter keyword:  </a:t>
            </a:r>
            <a:r>
              <a:rPr lang="en-US" b="1" dirty="0" err="1">
                <a:latin typeface="Courier New" panose="02070309020205020404" pitchFamily="49" charset="0"/>
                <a:cs typeface="Courier New" panose="02070309020205020404" pitchFamily="49" charset="0"/>
              </a:rPr>
              <a:t>coordinateSystemName</a:t>
            </a:r>
            <a:endParaRPr lang="en-US" b="1" dirty="0">
              <a:latin typeface="Courier New" panose="02070309020205020404" pitchFamily="49" charset="0"/>
              <a:cs typeface="Courier New" panose="02070309020205020404" pitchFamily="49" charset="0"/>
            </a:endParaRPr>
          </a:p>
          <a:p>
            <a:pPr lvl="1"/>
            <a:r>
              <a:rPr lang="en-US" dirty="0"/>
              <a:t>values are any </a:t>
            </a:r>
            <a:r>
              <a:rPr lang="en-US" dirty="0" err="1"/>
              <a:t>coord</a:t>
            </a:r>
            <a:r>
              <a:rPr lang="en-US" dirty="0"/>
              <a:t> system listed in SPASE 2.4.1</a:t>
            </a:r>
          </a:p>
          <a:p>
            <a:pPr marL="0" indent="0">
              <a:buNone/>
            </a:pPr>
            <a:endParaRPr lang="en-US" dirty="0"/>
          </a:p>
        </p:txBody>
      </p:sp>
      <p:sp>
        <p:nvSpPr>
          <p:cNvPr id="6" name="Slide Number Placeholder 5">
            <a:extLst>
              <a:ext uri="{FF2B5EF4-FFF2-40B4-BE49-F238E27FC236}">
                <a16:creationId xmlns:a16="http://schemas.microsoft.com/office/drawing/2014/main" id="{6FA82B87-CFE5-FEE0-7E18-8675BAF40620}"/>
              </a:ext>
            </a:extLst>
          </p:cNvPr>
          <p:cNvSpPr>
            <a:spLocks noGrp="1"/>
          </p:cNvSpPr>
          <p:nvPr>
            <p:ph type="sldNum" sz="quarter" idx="16"/>
          </p:nvPr>
        </p:nvSpPr>
        <p:spPr/>
        <p:txBody>
          <a:bodyPr/>
          <a:lstStyle/>
          <a:p>
            <a:fld id="{4EBCDCBD-78E1-0D41-A999-31B5EBF8E02C}" type="slidenum">
              <a:rPr lang="en-US" smtClean="0"/>
              <a:pPr/>
              <a:t>46</a:t>
            </a:fld>
            <a:endParaRPr lang="en-US" dirty="0"/>
          </a:p>
        </p:txBody>
      </p:sp>
      <p:sp>
        <p:nvSpPr>
          <p:cNvPr id="7" name="Date Placeholder 6">
            <a:extLst>
              <a:ext uri="{FF2B5EF4-FFF2-40B4-BE49-F238E27FC236}">
                <a16:creationId xmlns:a16="http://schemas.microsoft.com/office/drawing/2014/main" id="{6BB93EE8-BF4A-A8AB-E9BB-AC753372B494}"/>
              </a:ext>
            </a:extLst>
          </p:cNvPr>
          <p:cNvSpPr>
            <a:spLocks noGrp="1"/>
          </p:cNvSpPr>
          <p:nvPr>
            <p:ph type="dt" sz="half" idx="14"/>
          </p:nvPr>
        </p:nvSpPr>
        <p:spPr/>
        <p:txBody>
          <a:bodyPr/>
          <a:lstStyle/>
          <a:p>
            <a:r>
              <a:rPr lang="en-US"/>
              <a:t>Oct 12-13, 2023</a:t>
            </a:r>
            <a:endParaRPr lang="en-US" dirty="0"/>
          </a:p>
        </p:txBody>
      </p:sp>
      <p:sp>
        <p:nvSpPr>
          <p:cNvPr id="8" name="Footer Placeholder 7">
            <a:extLst>
              <a:ext uri="{FF2B5EF4-FFF2-40B4-BE49-F238E27FC236}">
                <a16:creationId xmlns:a16="http://schemas.microsoft.com/office/drawing/2014/main" id="{CA7EF410-384D-0ABD-1A69-1306B69B507E}"/>
              </a:ext>
            </a:extLst>
          </p:cNvPr>
          <p:cNvSpPr>
            <a:spLocks noGrp="1"/>
          </p:cNvSpPr>
          <p:nvPr>
            <p:ph type="ftr" sz="quarter" idx="15"/>
          </p:nvPr>
        </p:nvSpPr>
        <p:spPr/>
        <p:txBody>
          <a:bodyPr/>
          <a:lstStyle/>
          <a:p>
            <a:r>
              <a:rPr lang="en-US"/>
              <a:t>How HAPI Relates to Access and Discoverability</a:t>
            </a:r>
            <a:endParaRPr lang="en-US" dirty="0"/>
          </a:p>
        </p:txBody>
      </p:sp>
      <p:pic>
        <p:nvPicPr>
          <p:cNvPr id="4" name="Picture 3">
            <a:extLst>
              <a:ext uri="{FF2B5EF4-FFF2-40B4-BE49-F238E27FC236}">
                <a16:creationId xmlns:a16="http://schemas.microsoft.com/office/drawing/2014/main" id="{434B573F-8DF7-D0F3-D8C8-DB2AA4933550}"/>
              </a:ext>
            </a:extLst>
          </p:cNvPr>
          <p:cNvPicPr>
            <a:picLocks noChangeAspect="1"/>
          </p:cNvPicPr>
          <p:nvPr/>
        </p:nvPicPr>
        <p:blipFill>
          <a:blip r:embed="rId2"/>
          <a:stretch>
            <a:fillRect/>
          </a:stretch>
        </p:blipFill>
        <p:spPr>
          <a:xfrm>
            <a:off x="2209800" y="2413687"/>
            <a:ext cx="7772400" cy="2030626"/>
          </a:xfrm>
          <a:prstGeom prst="rect">
            <a:avLst/>
          </a:prstGeom>
        </p:spPr>
      </p:pic>
    </p:spTree>
    <p:extLst>
      <p:ext uri="{BB962C8B-B14F-4D97-AF65-F5344CB8AC3E}">
        <p14:creationId xmlns:p14="http://schemas.microsoft.com/office/powerpoint/2010/main" val="423118851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15EE9E3-6608-47D2-1027-489BFB0C3B54}"/>
              </a:ext>
            </a:extLst>
          </p:cNvPr>
          <p:cNvSpPr>
            <a:spLocks noGrp="1"/>
          </p:cNvSpPr>
          <p:nvPr>
            <p:ph type="sldNum" sz="quarter" idx="12"/>
          </p:nvPr>
        </p:nvSpPr>
        <p:spPr/>
        <p:txBody>
          <a:bodyPr/>
          <a:lstStyle/>
          <a:p>
            <a:fld id="{4EBCDCBD-78E1-0D41-A999-31B5EBF8E02C}" type="slidenum">
              <a:rPr lang="en-US" smtClean="0"/>
              <a:pPr/>
              <a:t>47</a:t>
            </a:fld>
            <a:endParaRPr lang="en-US" dirty="0"/>
          </a:p>
        </p:txBody>
      </p:sp>
      <p:pic>
        <p:nvPicPr>
          <p:cNvPr id="5" name="Picture 4">
            <a:extLst>
              <a:ext uri="{FF2B5EF4-FFF2-40B4-BE49-F238E27FC236}">
                <a16:creationId xmlns:a16="http://schemas.microsoft.com/office/drawing/2014/main" id="{9EF7ABD7-2C2C-7049-4958-E10E22AA0BFC}"/>
              </a:ext>
            </a:extLst>
          </p:cNvPr>
          <p:cNvPicPr>
            <a:picLocks noChangeAspect="1"/>
          </p:cNvPicPr>
          <p:nvPr/>
        </p:nvPicPr>
        <p:blipFill>
          <a:blip r:embed="rId2"/>
          <a:stretch>
            <a:fillRect/>
          </a:stretch>
        </p:blipFill>
        <p:spPr>
          <a:xfrm>
            <a:off x="370698" y="0"/>
            <a:ext cx="13382791" cy="6957698"/>
          </a:xfrm>
          <a:prstGeom prst="rect">
            <a:avLst/>
          </a:prstGeom>
        </p:spPr>
      </p:pic>
      <p:sp>
        <p:nvSpPr>
          <p:cNvPr id="6" name="Date Placeholder 5">
            <a:extLst>
              <a:ext uri="{FF2B5EF4-FFF2-40B4-BE49-F238E27FC236}">
                <a16:creationId xmlns:a16="http://schemas.microsoft.com/office/drawing/2014/main" id="{4F30EBAA-5FCF-033F-2F83-D1BE53CDBCAD}"/>
              </a:ext>
            </a:extLst>
          </p:cNvPr>
          <p:cNvSpPr>
            <a:spLocks noGrp="1"/>
          </p:cNvSpPr>
          <p:nvPr>
            <p:ph type="dt" sz="half" idx="10"/>
          </p:nvPr>
        </p:nvSpPr>
        <p:spPr/>
        <p:txBody>
          <a:bodyPr/>
          <a:lstStyle/>
          <a:p>
            <a:r>
              <a:rPr lang="en-US"/>
              <a:t>Oct 12-13, 2023</a:t>
            </a:r>
            <a:endParaRPr lang="en-US" dirty="0"/>
          </a:p>
        </p:txBody>
      </p:sp>
      <p:sp>
        <p:nvSpPr>
          <p:cNvPr id="7" name="Footer Placeholder 6">
            <a:extLst>
              <a:ext uri="{FF2B5EF4-FFF2-40B4-BE49-F238E27FC236}">
                <a16:creationId xmlns:a16="http://schemas.microsoft.com/office/drawing/2014/main" id="{68C6756F-4775-07AF-2F0F-BB5897AFA2B3}"/>
              </a:ext>
            </a:extLst>
          </p:cNvPr>
          <p:cNvSpPr>
            <a:spLocks noGrp="1"/>
          </p:cNvSpPr>
          <p:nvPr>
            <p:ph type="ftr" sz="quarter" idx="11"/>
          </p:nvPr>
        </p:nvSpPr>
        <p:spPr/>
        <p:txBody>
          <a:bodyPr/>
          <a:lstStyle/>
          <a:p>
            <a:r>
              <a:rPr lang="en-US"/>
              <a:t>How HAPI Relates to Access and Discoverability</a:t>
            </a:r>
            <a:endParaRPr lang="en-US" dirty="0"/>
          </a:p>
        </p:txBody>
      </p:sp>
    </p:spTree>
    <p:extLst>
      <p:ext uri="{BB962C8B-B14F-4D97-AF65-F5344CB8AC3E}">
        <p14:creationId xmlns:p14="http://schemas.microsoft.com/office/powerpoint/2010/main" val="4144974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6AB199-BD30-181E-6B4F-040ABCB53167}"/>
              </a:ext>
            </a:extLst>
          </p:cNvPr>
          <p:cNvSpPr>
            <a:spLocks noGrp="1"/>
          </p:cNvSpPr>
          <p:nvPr>
            <p:ph type="title"/>
          </p:nvPr>
        </p:nvSpPr>
        <p:spPr>
          <a:xfrm>
            <a:off x="457200" y="119459"/>
            <a:ext cx="11277600" cy="762000"/>
          </a:xfrm>
        </p:spPr>
        <p:txBody>
          <a:bodyPr>
            <a:normAutofit/>
          </a:bodyPr>
          <a:lstStyle/>
          <a:p>
            <a:r>
              <a:rPr lang="en-US" dirty="0"/>
              <a:t>HAPI is making access easier</a:t>
            </a:r>
          </a:p>
        </p:txBody>
      </p:sp>
      <p:sp>
        <p:nvSpPr>
          <p:cNvPr id="5" name="Slide Number Placeholder 4">
            <a:extLst>
              <a:ext uri="{FF2B5EF4-FFF2-40B4-BE49-F238E27FC236}">
                <a16:creationId xmlns:a16="http://schemas.microsoft.com/office/drawing/2014/main" id="{EFC7CC2C-E3D6-F542-CA4E-0FDC452E94BC}"/>
              </a:ext>
            </a:extLst>
          </p:cNvPr>
          <p:cNvSpPr>
            <a:spLocks noGrp="1"/>
          </p:cNvSpPr>
          <p:nvPr>
            <p:ph type="sldNum" sz="quarter" idx="12"/>
          </p:nvPr>
        </p:nvSpPr>
        <p:spPr/>
        <p:txBody>
          <a:bodyPr/>
          <a:lstStyle/>
          <a:p>
            <a:fld id="{4EBCDCBD-78E1-0D41-A999-31B5EBF8E02C}" type="slidenum">
              <a:rPr lang="en-US" smtClean="0"/>
              <a:pPr/>
              <a:t>48</a:t>
            </a:fld>
            <a:endParaRPr lang="en-US" dirty="0"/>
          </a:p>
        </p:txBody>
      </p:sp>
      <p:sp>
        <p:nvSpPr>
          <p:cNvPr id="26" name="Date Placeholder 25">
            <a:extLst>
              <a:ext uri="{FF2B5EF4-FFF2-40B4-BE49-F238E27FC236}">
                <a16:creationId xmlns:a16="http://schemas.microsoft.com/office/drawing/2014/main" id="{1ADDD560-BC11-C8EB-3D42-D73D2EF1E12A}"/>
              </a:ext>
            </a:extLst>
          </p:cNvPr>
          <p:cNvSpPr>
            <a:spLocks noGrp="1"/>
          </p:cNvSpPr>
          <p:nvPr>
            <p:ph type="dt" sz="half" idx="10"/>
          </p:nvPr>
        </p:nvSpPr>
        <p:spPr/>
        <p:txBody>
          <a:bodyPr/>
          <a:lstStyle/>
          <a:p>
            <a:r>
              <a:rPr lang="en-US"/>
              <a:t>Oct 12-13, 2023</a:t>
            </a:r>
            <a:endParaRPr lang="en-US" dirty="0"/>
          </a:p>
        </p:txBody>
      </p:sp>
      <p:sp>
        <p:nvSpPr>
          <p:cNvPr id="27" name="Footer Placeholder 26">
            <a:extLst>
              <a:ext uri="{FF2B5EF4-FFF2-40B4-BE49-F238E27FC236}">
                <a16:creationId xmlns:a16="http://schemas.microsoft.com/office/drawing/2014/main" id="{EE9656D5-E50A-F90F-4ACE-BC8B202D61C9}"/>
              </a:ext>
            </a:extLst>
          </p:cNvPr>
          <p:cNvSpPr>
            <a:spLocks noGrp="1"/>
          </p:cNvSpPr>
          <p:nvPr>
            <p:ph type="ftr" sz="quarter" idx="11"/>
          </p:nvPr>
        </p:nvSpPr>
        <p:spPr/>
        <p:txBody>
          <a:bodyPr/>
          <a:lstStyle/>
          <a:p>
            <a:r>
              <a:rPr lang="en-US"/>
              <a:t>How HAPI Relates to Access and Discoverability</a:t>
            </a:r>
            <a:endParaRPr lang="en-US" dirty="0"/>
          </a:p>
        </p:txBody>
      </p:sp>
      <p:pic>
        <p:nvPicPr>
          <p:cNvPr id="32" name="Picture 31">
            <a:extLst>
              <a:ext uri="{FF2B5EF4-FFF2-40B4-BE49-F238E27FC236}">
                <a16:creationId xmlns:a16="http://schemas.microsoft.com/office/drawing/2014/main" id="{88586B81-4D38-CDB5-C754-4393156480B3}"/>
              </a:ext>
            </a:extLst>
          </p:cNvPr>
          <p:cNvPicPr>
            <a:picLocks noChangeAspect="1"/>
          </p:cNvPicPr>
          <p:nvPr/>
        </p:nvPicPr>
        <p:blipFill>
          <a:blip r:embed="rId2"/>
          <a:stretch>
            <a:fillRect/>
          </a:stretch>
        </p:blipFill>
        <p:spPr>
          <a:xfrm>
            <a:off x="3827716" y="1877115"/>
            <a:ext cx="4975383" cy="2535032"/>
          </a:xfrm>
          <a:prstGeom prst="rect">
            <a:avLst/>
          </a:prstGeom>
        </p:spPr>
      </p:pic>
      <p:pic>
        <p:nvPicPr>
          <p:cNvPr id="35" name="Picture 34">
            <a:extLst>
              <a:ext uri="{FF2B5EF4-FFF2-40B4-BE49-F238E27FC236}">
                <a16:creationId xmlns:a16="http://schemas.microsoft.com/office/drawing/2014/main" id="{E4787734-8713-6E7E-445D-DFFC39656259}"/>
              </a:ext>
            </a:extLst>
          </p:cNvPr>
          <p:cNvPicPr>
            <a:picLocks noChangeAspect="1"/>
          </p:cNvPicPr>
          <p:nvPr/>
        </p:nvPicPr>
        <p:blipFill>
          <a:blip r:embed="rId3"/>
          <a:stretch>
            <a:fillRect/>
          </a:stretch>
        </p:blipFill>
        <p:spPr>
          <a:xfrm>
            <a:off x="96193" y="1713017"/>
            <a:ext cx="3735678" cy="2206776"/>
          </a:xfrm>
          <a:prstGeom prst="rect">
            <a:avLst/>
          </a:prstGeom>
        </p:spPr>
      </p:pic>
      <p:pic>
        <p:nvPicPr>
          <p:cNvPr id="39" name="Picture 38">
            <a:extLst>
              <a:ext uri="{FF2B5EF4-FFF2-40B4-BE49-F238E27FC236}">
                <a16:creationId xmlns:a16="http://schemas.microsoft.com/office/drawing/2014/main" id="{1D42C906-6BD1-870A-E6E2-622A18DB7761}"/>
              </a:ext>
            </a:extLst>
          </p:cNvPr>
          <p:cNvPicPr>
            <a:picLocks noChangeAspect="1"/>
          </p:cNvPicPr>
          <p:nvPr/>
        </p:nvPicPr>
        <p:blipFill>
          <a:blip r:embed="rId4"/>
          <a:stretch>
            <a:fillRect/>
          </a:stretch>
        </p:blipFill>
        <p:spPr>
          <a:xfrm>
            <a:off x="96193" y="3919793"/>
            <a:ext cx="3731523" cy="2447201"/>
          </a:xfrm>
          <a:prstGeom prst="rect">
            <a:avLst/>
          </a:prstGeom>
        </p:spPr>
      </p:pic>
      <p:sp>
        <p:nvSpPr>
          <p:cNvPr id="40" name="Content Placeholder 2">
            <a:extLst>
              <a:ext uri="{FF2B5EF4-FFF2-40B4-BE49-F238E27FC236}">
                <a16:creationId xmlns:a16="http://schemas.microsoft.com/office/drawing/2014/main" id="{87A5E860-B62D-2260-BBB5-82198F5A1F00}"/>
              </a:ext>
            </a:extLst>
          </p:cNvPr>
          <p:cNvSpPr txBox="1">
            <a:spLocks/>
          </p:cNvSpPr>
          <p:nvPr/>
        </p:nvSpPr>
        <p:spPr>
          <a:xfrm>
            <a:off x="8038189" y="2832911"/>
            <a:ext cx="3592613" cy="1340386"/>
          </a:xfrm>
          <a:prstGeom prst="rect">
            <a:avLst/>
          </a:prstGeom>
        </p:spPr>
        <p:txBody>
          <a:bodyPr>
            <a:normAutofit/>
          </a:bodyPr>
          <a:lstStyle>
            <a:lvl1pPr marL="228600" indent="-228600" algn="l" defTabSz="914400" rtl="0" eaLnBrk="1" latinLnBrk="0" hangingPunct="1">
              <a:lnSpc>
                <a:spcPct val="100000"/>
              </a:lnSpc>
              <a:spcBef>
                <a:spcPts val="1000"/>
              </a:spcBef>
              <a:buFont typeface="Arial"/>
              <a:buChar char="•"/>
              <a:defRPr sz="2000" kern="1200">
                <a:solidFill>
                  <a:schemeClr val="tx2">
                    <a:lumMod val="75000"/>
                  </a:schemeClr>
                </a:solidFill>
                <a:latin typeface="+mn-lt"/>
                <a:ea typeface="+mn-ea"/>
                <a:cs typeface="+mn-cs"/>
              </a:defRPr>
            </a:lvl1pPr>
            <a:lvl2pPr marL="693738" indent="-246063" algn="l" defTabSz="914400" rtl="0" eaLnBrk="1" latinLnBrk="0" hangingPunct="1">
              <a:lnSpc>
                <a:spcPct val="100000"/>
              </a:lnSpc>
              <a:spcBef>
                <a:spcPts val="400"/>
              </a:spcBef>
              <a:buFont typeface=".AppleSystemUIFont" charset="-120"/>
              <a:buChar char="-"/>
              <a:tabLst/>
              <a:defRPr sz="1600" kern="1200">
                <a:solidFill>
                  <a:schemeClr val="tx2">
                    <a:lumMod val="75000"/>
                  </a:schemeClr>
                </a:solidFill>
                <a:latin typeface="+mn-lt"/>
                <a:ea typeface="+mn-ea"/>
                <a:cs typeface="+mn-cs"/>
              </a:defRPr>
            </a:lvl2pPr>
            <a:lvl3pPr marL="1150938" indent="-228600" algn="l" defTabSz="914400" rtl="0" eaLnBrk="1" latinLnBrk="0" hangingPunct="1">
              <a:lnSpc>
                <a:spcPct val="100000"/>
              </a:lnSpc>
              <a:spcBef>
                <a:spcPts val="400"/>
              </a:spcBef>
              <a:buSzPct val="80000"/>
              <a:buFont typeface="Wingdings" charset="2"/>
              <a:buChar char="§"/>
              <a:tabLst/>
              <a:defRPr sz="1600" kern="1200">
                <a:solidFill>
                  <a:schemeClr val="tx2">
                    <a:lumMod val="75000"/>
                  </a:schemeClr>
                </a:solidFill>
                <a:latin typeface="+mn-lt"/>
                <a:ea typeface="+mn-ea"/>
                <a:cs typeface="+mn-cs"/>
              </a:defRPr>
            </a:lvl3pPr>
            <a:lvl4pPr marL="1606550" indent="-227013" algn="l" defTabSz="914400" rtl="0" eaLnBrk="1" latinLnBrk="0" hangingPunct="1">
              <a:lnSpc>
                <a:spcPct val="100000"/>
              </a:lnSpc>
              <a:spcBef>
                <a:spcPts val="400"/>
              </a:spcBef>
              <a:buSzPct val="80000"/>
              <a:buFont typeface="Courier New" charset="0"/>
              <a:buChar char="o"/>
              <a:tabLst/>
              <a:defRPr sz="1600" kern="1200">
                <a:solidFill>
                  <a:schemeClr val="tx2">
                    <a:lumMod val="75000"/>
                  </a:schemeClr>
                </a:solidFill>
                <a:latin typeface="+mn-lt"/>
                <a:ea typeface="+mn-ea"/>
                <a:cs typeface="+mn-cs"/>
              </a:defRPr>
            </a:lvl4pPr>
            <a:lvl5pPr marL="2063750" indent="-228600" algn="l" defTabSz="914400" rtl="0" eaLnBrk="1" latinLnBrk="0" hangingPunct="1">
              <a:lnSpc>
                <a:spcPct val="100000"/>
              </a:lnSpc>
              <a:spcBef>
                <a:spcPts val="400"/>
              </a:spcBef>
              <a:buFont typeface="Arial"/>
              <a:buChar char="•"/>
              <a:tabLst/>
              <a:defRPr sz="1600" kern="1200" baseline="0">
                <a:solidFill>
                  <a:schemeClr val="tx2">
                    <a:lumMod val="75000"/>
                  </a:schemeClr>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nSpc>
                <a:spcPts val="1040"/>
              </a:lnSpc>
            </a:pPr>
            <a:r>
              <a:rPr lang="en-US" sz="1200" dirty="0"/>
              <a:t>Python library (Bob Weigel)</a:t>
            </a:r>
          </a:p>
          <a:p>
            <a:pPr>
              <a:lnSpc>
                <a:spcPts val="1040"/>
              </a:lnSpc>
            </a:pPr>
            <a:r>
              <a:rPr lang="en-US" sz="1200" dirty="0"/>
              <a:t>IDL library (Scott </a:t>
            </a:r>
            <a:r>
              <a:rPr lang="en-US" sz="1200" dirty="0" err="1"/>
              <a:t>Boardsen</a:t>
            </a:r>
            <a:r>
              <a:rPr lang="en-US" sz="1200" dirty="0"/>
              <a:t>)</a:t>
            </a:r>
          </a:p>
          <a:p>
            <a:pPr>
              <a:lnSpc>
                <a:spcPts val="1040"/>
              </a:lnSpc>
            </a:pPr>
            <a:r>
              <a:rPr lang="en-US" sz="1200" dirty="0"/>
              <a:t>Java library (Jeremy </a:t>
            </a:r>
            <a:r>
              <a:rPr lang="en-US" sz="1200" dirty="0" err="1"/>
              <a:t>Faden</a:t>
            </a:r>
            <a:r>
              <a:rPr lang="en-US" sz="1200" dirty="0"/>
              <a:t>, Larry Brown)</a:t>
            </a:r>
          </a:p>
          <a:p>
            <a:pPr>
              <a:lnSpc>
                <a:spcPts val="1040"/>
              </a:lnSpc>
            </a:pPr>
            <a:r>
              <a:rPr lang="en-US" sz="1200" dirty="0" err="1"/>
              <a:t>Matllab</a:t>
            </a:r>
            <a:r>
              <a:rPr lang="en-US" sz="1200" dirty="0"/>
              <a:t> library (Bob Weigel)</a:t>
            </a:r>
          </a:p>
          <a:p>
            <a:pPr>
              <a:lnSpc>
                <a:spcPts val="1040"/>
              </a:lnSpc>
            </a:pPr>
            <a:r>
              <a:rPr lang="en-US" sz="1200" dirty="0"/>
              <a:t>R library (Daniel Wilborn)</a:t>
            </a:r>
          </a:p>
        </p:txBody>
      </p:sp>
      <p:sp>
        <p:nvSpPr>
          <p:cNvPr id="41" name="Content Placeholder 2">
            <a:extLst>
              <a:ext uri="{FF2B5EF4-FFF2-40B4-BE49-F238E27FC236}">
                <a16:creationId xmlns:a16="http://schemas.microsoft.com/office/drawing/2014/main" id="{2DBD5EF9-BB76-B688-0C9D-E8552E653439}"/>
              </a:ext>
            </a:extLst>
          </p:cNvPr>
          <p:cNvSpPr txBox="1">
            <a:spLocks/>
          </p:cNvSpPr>
          <p:nvPr/>
        </p:nvSpPr>
        <p:spPr>
          <a:xfrm>
            <a:off x="8148184" y="4447200"/>
            <a:ext cx="3947623" cy="1884740"/>
          </a:xfrm>
          <a:prstGeom prst="rect">
            <a:avLst/>
          </a:prstGeom>
        </p:spPr>
        <p:txBody>
          <a:bodyPr vert="horz" lIns="0" tIns="0" rIns="0" bIns="0" rtlCol="0">
            <a:normAutofit/>
          </a:bodyPr>
          <a:lstStyle>
            <a:lvl1pPr marL="228600" indent="-228600" algn="l" defTabSz="914400" rtl="0" eaLnBrk="1" latinLnBrk="0" hangingPunct="1">
              <a:lnSpc>
                <a:spcPct val="100000"/>
              </a:lnSpc>
              <a:spcBef>
                <a:spcPts val="1000"/>
              </a:spcBef>
              <a:buFont typeface="Arial"/>
              <a:buChar char="•"/>
              <a:defRPr sz="2000" kern="1200">
                <a:solidFill>
                  <a:schemeClr val="tx2">
                    <a:lumMod val="75000"/>
                  </a:schemeClr>
                </a:solidFill>
                <a:latin typeface="+mn-lt"/>
                <a:ea typeface="+mn-ea"/>
                <a:cs typeface="+mn-cs"/>
              </a:defRPr>
            </a:lvl1pPr>
            <a:lvl2pPr marL="693738" indent="-246063" algn="l" defTabSz="914400" rtl="0" eaLnBrk="1" latinLnBrk="0" hangingPunct="1">
              <a:lnSpc>
                <a:spcPct val="100000"/>
              </a:lnSpc>
              <a:spcBef>
                <a:spcPts val="400"/>
              </a:spcBef>
              <a:buFont typeface=".AppleSystemUIFont" charset="-120"/>
              <a:buChar char="-"/>
              <a:tabLst/>
              <a:defRPr sz="1600" kern="1200">
                <a:solidFill>
                  <a:schemeClr val="tx2">
                    <a:lumMod val="75000"/>
                  </a:schemeClr>
                </a:solidFill>
                <a:latin typeface="+mn-lt"/>
                <a:ea typeface="+mn-ea"/>
                <a:cs typeface="+mn-cs"/>
              </a:defRPr>
            </a:lvl2pPr>
            <a:lvl3pPr marL="1150938" indent="-228600" algn="l" defTabSz="914400" rtl="0" eaLnBrk="1" latinLnBrk="0" hangingPunct="1">
              <a:lnSpc>
                <a:spcPct val="100000"/>
              </a:lnSpc>
              <a:spcBef>
                <a:spcPts val="400"/>
              </a:spcBef>
              <a:buSzPct val="80000"/>
              <a:buFont typeface="Wingdings" charset="2"/>
              <a:buChar char="§"/>
              <a:tabLst/>
              <a:defRPr sz="1600" kern="1200">
                <a:solidFill>
                  <a:schemeClr val="tx2">
                    <a:lumMod val="75000"/>
                  </a:schemeClr>
                </a:solidFill>
                <a:latin typeface="+mn-lt"/>
                <a:ea typeface="+mn-ea"/>
                <a:cs typeface="+mn-cs"/>
              </a:defRPr>
            </a:lvl3pPr>
            <a:lvl4pPr marL="1606550" indent="-227013" algn="l" defTabSz="914400" rtl="0" eaLnBrk="1" latinLnBrk="0" hangingPunct="1">
              <a:lnSpc>
                <a:spcPct val="100000"/>
              </a:lnSpc>
              <a:spcBef>
                <a:spcPts val="400"/>
              </a:spcBef>
              <a:buSzPct val="80000"/>
              <a:buFont typeface="Courier New" charset="0"/>
              <a:buChar char="o"/>
              <a:tabLst/>
              <a:defRPr sz="1600" kern="1200">
                <a:solidFill>
                  <a:schemeClr val="tx2">
                    <a:lumMod val="75000"/>
                  </a:schemeClr>
                </a:solidFill>
                <a:latin typeface="+mn-lt"/>
                <a:ea typeface="+mn-ea"/>
                <a:cs typeface="+mn-cs"/>
              </a:defRPr>
            </a:lvl4pPr>
            <a:lvl5pPr marL="2063750" indent="-228600" algn="l" defTabSz="914400" rtl="0" eaLnBrk="1" latinLnBrk="0" hangingPunct="1">
              <a:lnSpc>
                <a:spcPct val="100000"/>
              </a:lnSpc>
              <a:spcBef>
                <a:spcPts val="400"/>
              </a:spcBef>
              <a:buFont typeface="Arial"/>
              <a:buChar char="•"/>
              <a:tabLst/>
              <a:defRPr sz="1600" kern="1200" baseline="0">
                <a:solidFill>
                  <a:schemeClr val="tx2">
                    <a:lumMod val="75000"/>
                  </a:schemeClr>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nSpc>
                <a:spcPts val="1040"/>
              </a:lnSpc>
            </a:pPr>
            <a:r>
              <a:rPr lang="en-US" sz="1200" dirty="0"/>
              <a:t>SPEDAS (IDL, Eric Grimes, Jim Lewis)</a:t>
            </a:r>
          </a:p>
          <a:p>
            <a:pPr>
              <a:lnSpc>
                <a:spcPts val="1040"/>
              </a:lnSpc>
            </a:pPr>
            <a:r>
              <a:rPr lang="en-US" sz="1200" dirty="0" err="1"/>
              <a:t>PySPEDAS</a:t>
            </a:r>
            <a:r>
              <a:rPr lang="en-US" sz="1200" dirty="0"/>
              <a:t> (Eric Grimes; uses above Python library)</a:t>
            </a:r>
          </a:p>
          <a:p>
            <a:pPr>
              <a:lnSpc>
                <a:spcPts val="1040"/>
              </a:lnSpc>
            </a:pPr>
            <a:r>
              <a:rPr lang="en-US" sz="1200" dirty="0" err="1"/>
              <a:t>Autoplot</a:t>
            </a:r>
            <a:r>
              <a:rPr lang="en-US" sz="1200" dirty="0"/>
              <a:t> (Jeremy </a:t>
            </a:r>
            <a:r>
              <a:rPr lang="en-US" sz="1200" dirty="0" err="1"/>
              <a:t>Faden</a:t>
            </a:r>
            <a:r>
              <a:rPr lang="en-US" sz="1200" dirty="0"/>
              <a:t> – uses internal code)</a:t>
            </a:r>
          </a:p>
          <a:p>
            <a:pPr>
              <a:lnSpc>
                <a:spcPts val="1040"/>
              </a:lnSpc>
            </a:pPr>
            <a:r>
              <a:rPr lang="en-US" sz="1200" dirty="0" err="1"/>
              <a:t>hapi-server.org</a:t>
            </a:r>
            <a:r>
              <a:rPr lang="en-US" sz="1200" dirty="0"/>
              <a:t>/servers  (JavaScript, Bob Weigel) </a:t>
            </a:r>
          </a:p>
          <a:p>
            <a:pPr>
              <a:lnSpc>
                <a:spcPts val="1040"/>
              </a:lnSpc>
            </a:pPr>
            <a:r>
              <a:rPr lang="en-US" sz="1200" dirty="0"/>
              <a:t>CCMC </a:t>
            </a:r>
            <a:r>
              <a:rPr lang="en-US" sz="1200" dirty="0" err="1"/>
              <a:t>Kamodo</a:t>
            </a:r>
            <a:r>
              <a:rPr lang="en-US" sz="1200" dirty="0"/>
              <a:t> model/data comparisons</a:t>
            </a:r>
          </a:p>
          <a:p>
            <a:pPr>
              <a:lnSpc>
                <a:spcPts val="1040"/>
              </a:lnSpc>
            </a:pPr>
            <a:r>
              <a:rPr lang="en-US" sz="1200" dirty="0"/>
              <a:t>KNLM visualizer  (JavaScript, </a:t>
            </a:r>
            <a:r>
              <a:rPr lang="en-US" sz="1200" dirty="0" err="1"/>
              <a:t>Eelco</a:t>
            </a:r>
            <a:r>
              <a:rPr lang="en-US" sz="1200" dirty="0"/>
              <a:t> </a:t>
            </a:r>
            <a:r>
              <a:rPr lang="en-US" sz="1200" dirty="0" err="1"/>
              <a:t>Doornbos</a:t>
            </a:r>
            <a:r>
              <a:rPr lang="en-US" sz="1200" dirty="0"/>
              <a:t>)</a:t>
            </a:r>
          </a:p>
          <a:p>
            <a:pPr>
              <a:lnSpc>
                <a:spcPts val="1040"/>
              </a:lnSpc>
            </a:pPr>
            <a:r>
              <a:rPr lang="en-US" sz="1200" dirty="0"/>
              <a:t>LASP Space Weather Data Portal </a:t>
            </a:r>
            <a:br>
              <a:rPr lang="en-US" sz="1200" dirty="0"/>
            </a:br>
            <a:r>
              <a:rPr lang="en-US" sz="1200" dirty="0"/>
              <a:t>                    (JavaScript, Jenny Knuth)</a:t>
            </a:r>
          </a:p>
        </p:txBody>
      </p:sp>
      <p:sp>
        <p:nvSpPr>
          <p:cNvPr id="42" name="TextBox 41">
            <a:extLst>
              <a:ext uri="{FF2B5EF4-FFF2-40B4-BE49-F238E27FC236}">
                <a16:creationId xmlns:a16="http://schemas.microsoft.com/office/drawing/2014/main" id="{FE84B5A9-EFF5-39A4-5DE6-37BEFFEF4D12}"/>
              </a:ext>
            </a:extLst>
          </p:cNvPr>
          <p:cNvSpPr txBox="1"/>
          <p:nvPr/>
        </p:nvSpPr>
        <p:spPr>
          <a:xfrm>
            <a:off x="842682" y="1308847"/>
            <a:ext cx="2021707" cy="400110"/>
          </a:xfrm>
          <a:prstGeom prst="rect">
            <a:avLst/>
          </a:prstGeom>
          <a:noFill/>
          <a:ln w="19050">
            <a:noFill/>
          </a:ln>
        </p:spPr>
        <p:txBody>
          <a:bodyPr wrap="none" rtlCol="0">
            <a:spAutoFit/>
          </a:bodyPr>
          <a:lstStyle/>
          <a:p>
            <a:r>
              <a:rPr lang="en-US" sz="2000" b="1" dirty="0">
                <a:solidFill>
                  <a:schemeClr val="tx2">
                    <a:lumMod val="75000"/>
                  </a:schemeClr>
                </a:solidFill>
              </a:rPr>
              <a:t>Lots of servers</a:t>
            </a:r>
          </a:p>
        </p:txBody>
      </p:sp>
      <p:sp>
        <p:nvSpPr>
          <p:cNvPr id="43" name="TextBox 42">
            <a:extLst>
              <a:ext uri="{FF2B5EF4-FFF2-40B4-BE49-F238E27FC236}">
                <a16:creationId xmlns:a16="http://schemas.microsoft.com/office/drawing/2014/main" id="{90F7CA70-8671-BA14-1618-ACB508DE825E}"/>
              </a:ext>
            </a:extLst>
          </p:cNvPr>
          <p:cNvSpPr txBox="1"/>
          <p:nvPr/>
        </p:nvSpPr>
        <p:spPr>
          <a:xfrm>
            <a:off x="5208494" y="1308847"/>
            <a:ext cx="2093843" cy="400110"/>
          </a:xfrm>
          <a:prstGeom prst="rect">
            <a:avLst/>
          </a:prstGeom>
          <a:noFill/>
          <a:ln w="19050">
            <a:noFill/>
          </a:ln>
        </p:spPr>
        <p:txBody>
          <a:bodyPr wrap="none" rtlCol="0">
            <a:spAutoFit/>
          </a:bodyPr>
          <a:lstStyle/>
          <a:p>
            <a:r>
              <a:rPr lang="en-US" sz="2000" b="1" dirty="0">
                <a:solidFill>
                  <a:schemeClr val="tx2">
                    <a:lumMod val="75000"/>
                  </a:schemeClr>
                </a:solidFill>
              </a:rPr>
              <a:t>Uniform access</a:t>
            </a:r>
          </a:p>
        </p:txBody>
      </p:sp>
      <p:sp>
        <p:nvSpPr>
          <p:cNvPr id="44" name="TextBox 43">
            <a:extLst>
              <a:ext uri="{FF2B5EF4-FFF2-40B4-BE49-F238E27FC236}">
                <a16:creationId xmlns:a16="http://schemas.microsoft.com/office/drawing/2014/main" id="{354A3AB6-7F11-85D2-7935-2B29FD0231A3}"/>
              </a:ext>
            </a:extLst>
          </p:cNvPr>
          <p:cNvSpPr txBox="1"/>
          <p:nvPr/>
        </p:nvSpPr>
        <p:spPr>
          <a:xfrm>
            <a:off x="8038189" y="1308847"/>
            <a:ext cx="3305841" cy="400110"/>
          </a:xfrm>
          <a:prstGeom prst="rect">
            <a:avLst/>
          </a:prstGeom>
          <a:noFill/>
          <a:ln w="19050">
            <a:noFill/>
          </a:ln>
        </p:spPr>
        <p:txBody>
          <a:bodyPr wrap="none" rtlCol="0">
            <a:spAutoFit/>
          </a:bodyPr>
          <a:lstStyle/>
          <a:p>
            <a:r>
              <a:rPr lang="en-US" sz="2000" b="1" dirty="0">
                <a:solidFill>
                  <a:schemeClr val="tx2">
                    <a:lumMod val="75000"/>
                  </a:schemeClr>
                </a:solidFill>
              </a:rPr>
              <a:t>Multiple Analysis Options</a:t>
            </a:r>
          </a:p>
        </p:txBody>
      </p:sp>
      <p:sp>
        <p:nvSpPr>
          <p:cNvPr id="45" name="TextBox 44">
            <a:extLst>
              <a:ext uri="{FF2B5EF4-FFF2-40B4-BE49-F238E27FC236}">
                <a16:creationId xmlns:a16="http://schemas.microsoft.com/office/drawing/2014/main" id="{C0E490D2-0B5E-3C4B-4571-E46CE37F2D69}"/>
              </a:ext>
            </a:extLst>
          </p:cNvPr>
          <p:cNvSpPr txBox="1"/>
          <p:nvPr/>
        </p:nvSpPr>
        <p:spPr>
          <a:xfrm>
            <a:off x="9251576" y="2459590"/>
            <a:ext cx="1168910" cy="400110"/>
          </a:xfrm>
          <a:prstGeom prst="rect">
            <a:avLst/>
          </a:prstGeom>
          <a:noFill/>
          <a:ln w="19050">
            <a:noFill/>
          </a:ln>
        </p:spPr>
        <p:txBody>
          <a:bodyPr wrap="none" rtlCol="0">
            <a:spAutoFit/>
          </a:bodyPr>
          <a:lstStyle/>
          <a:p>
            <a:r>
              <a:rPr lang="en-US" sz="2000" dirty="0">
                <a:solidFill>
                  <a:schemeClr val="tx2">
                    <a:lumMod val="75000"/>
                  </a:schemeClr>
                </a:solidFill>
              </a:rPr>
              <a:t>Libraries</a:t>
            </a:r>
          </a:p>
        </p:txBody>
      </p:sp>
      <p:sp>
        <p:nvSpPr>
          <p:cNvPr id="46" name="TextBox 45">
            <a:extLst>
              <a:ext uri="{FF2B5EF4-FFF2-40B4-BE49-F238E27FC236}">
                <a16:creationId xmlns:a16="http://schemas.microsoft.com/office/drawing/2014/main" id="{12E65F32-9109-DC67-C9A6-1479FFE258B4}"/>
              </a:ext>
            </a:extLst>
          </p:cNvPr>
          <p:cNvSpPr txBox="1"/>
          <p:nvPr/>
        </p:nvSpPr>
        <p:spPr>
          <a:xfrm>
            <a:off x="9250040" y="3998301"/>
            <a:ext cx="769763" cy="400110"/>
          </a:xfrm>
          <a:prstGeom prst="rect">
            <a:avLst/>
          </a:prstGeom>
          <a:noFill/>
          <a:ln w="19050">
            <a:noFill/>
          </a:ln>
        </p:spPr>
        <p:txBody>
          <a:bodyPr wrap="none" rtlCol="0">
            <a:spAutoFit/>
          </a:bodyPr>
          <a:lstStyle/>
          <a:p>
            <a:r>
              <a:rPr lang="en-US" sz="2000" dirty="0">
                <a:solidFill>
                  <a:schemeClr val="tx2">
                    <a:lumMod val="75000"/>
                  </a:schemeClr>
                </a:solidFill>
              </a:rPr>
              <a:t>Apps</a:t>
            </a:r>
          </a:p>
        </p:txBody>
      </p:sp>
    </p:spTree>
    <p:extLst>
      <p:ext uri="{BB962C8B-B14F-4D97-AF65-F5344CB8AC3E}">
        <p14:creationId xmlns:p14="http://schemas.microsoft.com/office/powerpoint/2010/main" val="294818144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35707E-5ABF-7CBE-C69D-7B5A4F03B39B}"/>
              </a:ext>
            </a:extLst>
          </p:cNvPr>
          <p:cNvSpPr>
            <a:spLocks noGrp="1"/>
          </p:cNvSpPr>
          <p:nvPr>
            <p:ph type="title"/>
          </p:nvPr>
        </p:nvSpPr>
        <p:spPr/>
        <p:txBody>
          <a:bodyPr/>
          <a:lstStyle/>
          <a:p>
            <a:r>
              <a:rPr lang="en-US" dirty="0"/>
              <a:t>Backup</a:t>
            </a:r>
          </a:p>
        </p:txBody>
      </p:sp>
      <p:sp>
        <p:nvSpPr>
          <p:cNvPr id="3" name="Date Placeholder 2">
            <a:extLst>
              <a:ext uri="{FF2B5EF4-FFF2-40B4-BE49-F238E27FC236}">
                <a16:creationId xmlns:a16="http://schemas.microsoft.com/office/drawing/2014/main" id="{4D333E75-5E62-352D-F545-A284D54AE48F}"/>
              </a:ext>
            </a:extLst>
          </p:cNvPr>
          <p:cNvSpPr>
            <a:spLocks noGrp="1"/>
          </p:cNvSpPr>
          <p:nvPr>
            <p:ph type="dt" sz="half" idx="10"/>
          </p:nvPr>
        </p:nvSpPr>
        <p:spPr/>
        <p:txBody>
          <a:bodyPr/>
          <a:lstStyle/>
          <a:p>
            <a:r>
              <a:rPr lang="en-US"/>
              <a:t>Oct 12-13, 2023</a:t>
            </a:r>
            <a:endParaRPr lang="en-US" dirty="0"/>
          </a:p>
        </p:txBody>
      </p:sp>
      <p:sp>
        <p:nvSpPr>
          <p:cNvPr id="4" name="Footer Placeholder 3">
            <a:extLst>
              <a:ext uri="{FF2B5EF4-FFF2-40B4-BE49-F238E27FC236}">
                <a16:creationId xmlns:a16="http://schemas.microsoft.com/office/drawing/2014/main" id="{E5B51055-A229-BDE2-D77D-B1BDCEBC69BE}"/>
              </a:ext>
            </a:extLst>
          </p:cNvPr>
          <p:cNvSpPr>
            <a:spLocks noGrp="1"/>
          </p:cNvSpPr>
          <p:nvPr>
            <p:ph type="ftr" sz="quarter" idx="11"/>
          </p:nvPr>
        </p:nvSpPr>
        <p:spPr/>
        <p:txBody>
          <a:bodyPr/>
          <a:lstStyle/>
          <a:p>
            <a:r>
              <a:rPr lang="en-US"/>
              <a:t>How HAPI Relates to Access and Discoverability</a:t>
            </a:r>
            <a:endParaRPr lang="en-US" dirty="0"/>
          </a:p>
        </p:txBody>
      </p:sp>
      <p:sp>
        <p:nvSpPr>
          <p:cNvPr id="5" name="Slide Number Placeholder 4">
            <a:extLst>
              <a:ext uri="{FF2B5EF4-FFF2-40B4-BE49-F238E27FC236}">
                <a16:creationId xmlns:a16="http://schemas.microsoft.com/office/drawing/2014/main" id="{AFC64E3C-BF17-70DF-808C-54DDE09AA50C}"/>
              </a:ext>
            </a:extLst>
          </p:cNvPr>
          <p:cNvSpPr>
            <a:spLocks noGrp="1"/>
          </p:cNvSpPr>
          <p:nvPr>
            <p:ph type="sldNum" sz="quarter" idx="12"/>
          </p:nvPr>
        </p:nvSpPr>
        <p:spPr/>
        <p:txBody>
          <a:bodyPr/>
          <a:lstStyle/>
          <a:p>
            <a:fld id="{4EBCDCBD-78E1-0D41-A999-31B5EBF8E02C}" type="slidenum">
              <a:rPr lang="en-US" smtClean="0"/>
              <a:pPr/>
              <a:t>49</a:t>
            </a:fld>
            <a:endParaRPr lang="en-US" dirty="0"/>
          </a:p>
        </p:txBody>
      </p:sp>
    </p:spTree>
    <p:extLst>
      <p:ext uri="{BB962C8B-B14F-4D97-AF65-F5344CB8AC3E}">
        <p14:creationId xmlns:p14="http://schemas.microsoft.com/office/powerpoint/2010/main" val="411936280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B4F27631-E934-D468-121B-56AC295D5070}"/>
              </a:ext>
            </a:extLst>
          </p:cNvPr>
          <p:cNvSpPr/>
          <p:nvPr/>
        </p:nvSpPr>
        <p:spPr>
          <a:xfrm>
            <a:off x="512870" y="1955571"/>
            <a:ext cx="3644664" cy="3224920"/>
          </a:xfrm>
          <a:prstGeom prst="rect">
            <a:avLst/>
          </a:prstGeom>
          <a:solidFill>
            <a:schemeClr val="accent2">
              <a:lumMod val="60000"/>
              <a:lumOff val="4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p>
            <a:pPr algn="ctr"/>
            <a:endParaRPr lang="en-US" sz="2000" dirty="0" err="1"/>
          </a:p>
        </p:txBody>
      </p:sp>
      <p:sp>
        <p:nvSpPr>
          <p:cNvPr id="2" name="Title 1">
            <a:extLst>
              <a:ext uri="{FF2B5EF4-FFF2-40B4-BE49-F238E27FC236}">
                <a16:creationId xmlns:a16="http://schemas.microsoft.com/office/drawing/2014/main" id="{A9154C79-F5AB-4A16-7077-64DBF1E255C1}"/>
              </a:ext>
            </a:extLst>
          </p:cNvPr>
          <p:cNvSpPr>
            <a:spLocks noGrp="1"/>
          </p:cNvSpPr>
          <p:nvPr>
            <p:ph type="title"/>
          </p:nvPr>
        </p:nvSpPr>
        <p:spPr>
          <a:xfrm>
            <a:off x="457200" y="172442"/>
            <a:ext cx="11277600" cy="762000"/>
          </a:xfrm>
        </p:spPr>
        <p:txBody>
          <a:bodyPr/>
          <a:lstStyle/>
          <a:p>
            <a:r>
              <a:rPr lang="en-US" b="0" dirty="0"/>
              <a:t>A HAPI </a:t>
            </a:r>
            <a:r>
              <a:rPr lang="en-US" dirty="0"/>
              <a:t>server</a:t>
            </a:r>
            <a:r>
              <a:rPr lang="en-US" b="0" dirty="0"/>
              <a:t> implements the specification</a:t>
            </a:r>
          </a:p>
        </p:txBody>
      </p:sp>
      <p:sp>
        <p:nvSpPr>
          <p:cNvPr id="6" name="Slide Number Placeholder 5">
            <a:extLst>
              <a:ext uri="{FF2B5EF4-FFF2-40B4-BE49-F238E27FC236}">
                <a16:creationId xmlns:a16="http://schemas.microsoft.com/office/drawing/2014/main" id="{62868DEF-1FA1-CD0D-2683-E0C0591143A5}"/>
              </a:ext>
            </a:extLst>
          </p:cNvPr>
          <p:cNvSpPr>
            <a:spLocks noGrp="1"/>
          </p:cNvSpPr>
          <p:nvPr>
            <p:ph type="sldNum" sz="quarter" idx="16"/>
          </p:nvPr>
        </p:nvSpPr>
        <p:spPr/>
        <p:txBody>
          <a:bodyPr/>
          <a:lstStyle/>
          <a:p>
            <a:fld id="{4EBCDCBD-78E1-0D41-A999-31B5EBF8E02C}" type="slidenum">
              <a:rPr lang="en-US" smtClean="0"/>
              <a:pPr/>
              <a:t>5</a:t>
            </a:fld>
            <a:endParaRPr lang="en-US" dirty="0"/>
          </a:p>
        </p:txBody>
      </p:sp>
      <p:sp>
        <p:nvSpPr>
          <p:cNvPr id="14" name="Can 13">
            <a:extLst>
              <a:ext uri="{FF2B5EF4-FFF2-40B4-BE49-F238E27FC236}">
                <a16:creationId xmlns:a16="http://schemas.microsoft.com/office/drawing/2014/main" id="{796D08F9-A796-97AF-F45B-501C2C74C03A}"/>
              </a:ext>
            </a:extLst>
          </p:cNvPr>
          <p:cNvSpPr/>
          <p:nvPr/>
        </p:nvSpPr>
        <p:spPr>
          <a:xfrm>
            <a:off x="692975" y="3214688"/>
            <a:ext cx="745435" cy="1160334"/>
          </a:xfrm>
          <a:prstGeom prst="can">
            <a:avLst/>
          </a:prstGeom>
          <a:solidFill>
            <a:schemeClr val="bg1">
              <a:lumMod val="5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p>
            <a:pPr algn="ctr"/>
            <a:r>
              <a:rPr lang="en-US" sz="2000" dirty="0"/>
              <a:t>data</a:t>
            </a:r>
          </a:p>
        </p:txBody>
      </p:sp>
      <p:sp>
        <p:nvSpPr>
          <p:cNvPr id="17" name="Rounded Rectangle 16">
            <a:extLst>
              <a:ext uri="{FF2B5EF4-FFF2-40B4-BE49-F238E27FC236}">
                <a16:creationId xmlns:a16="http://schemas.microsoft.com/office/drawing/2014/main" id="{8503F734-A20C-97FD-2384-F12C1217F58A}"/>
              </a:ext>
            </a:extLst>
          </p:cNvPr>
          <p:cNvSpPr/>
          <p:nvPr/>
        </p:nvSpPr>
        <p:spPr>
          <a:xfrm>
            <a:off x="1909689" y="2677883"/>
            <a:ext cx="939681" cy="2233943"/>
          </a:xfrm>
          <a:prstGeom prst="roundRect">
            <a:avLst/>
          </a:prstGeom>
          <a:solidFill>
            <a:schemeClr val="accent5">
              <a:lumMod val="40000"/>
              <a:lumOff val="6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45720" rIns="0" bIns="45720" numCol="1" spcCol="0" rtlCol="0" fromWordArt="0" anchor="ctr" anchorCtr="0" forceAA="0" compatLnSpc="1">
            <a:prstTxWarp prst="textNoShape">
              <a:avLst/>
            </a:prstTxWarp>
            <a:normAutofit/>
          </a:bodyPr>
          <a:lstStyle/>
          <a:p>
            <a:pPr algn="ctr"/>
            <a:r>
              <a:rPr lang="en-US" sz="1600" dirty="0">
                <a:solidFill>
                  <a:schemeClr val="tx1"/>
                </a:solidFill>
              </a:rPr>
              <a:t>server code for reading data from</a:t>
            </a:r>
          </a:p>
          <a:p>
            <a:pPr algn="ctr"/>
            <a:r>
              <a:rPr lang="en-US" sz="1600" dirty="0">
                <a:solidFill>
                  <a:schemeClr val="tx1"/>
                </a:solidFill>
              </a:rPr>
              <a:t>disk</a:t>
            </a:r>
          </a:p>
        </p:txBody>
      </p:sp>
      <p:cxnSp>
        <p:nvCxnSpPr>
          <p:cNvPr id="20" name="Straight Arrow Connector 19">
            <a:extLst>
              <a:ext uri="{FF2B5EF4-FFF2-40B4-BE49-F238E27FC236}">
                <a16:creationId xmlns:a16="http://schemas.microsoft.com/office/drawing/2014/main" id="{DB0DBDAE-28AD-7D47-6E79-C9194CF99590}"/>
              </a:ext>
            </a:extLst>
          </p:cNvPr>
          <p:cNvCxnSpPr>
            <a:cxnSpLocks/>
          </p:cNvCxnSpPr>
          <p:nvPr/>
        </p:nvCxnSpPr>
        <p:spPr>
          <a:xfrm>
            <a:off x="1396116" y="3835108"/>
            <a:ext cx="563561" cy="0"/>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BA5EBB31-1950-C2B2-294F-43CA68FFECC0}"/>
              </a:ext>
            </a:extLst>
          </p:cNvPr>
          <p:cNvCxnSpPr>
            <a:cxnSpLocks/>
          </p:cNvCxnSpPr>
          <p:nvPr/>
        </p:nvCxnSpPr>
        <p:spPr>
          <a:xfrm>
            <a:off x="4157534" y="3835108"/>
            <a:ext cx="1987811" cy="0"/>
          </a:xfrm>
          <a:prstGeom prst="straightConnector1">
            <a:avLst/>
          </a:prstGeom>
          <a:ln w="38100">
            <a:solidFill>
              <a:schemeClr val="accent6">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2" name="Rounded Rectangle 21">
            <a:extLst>
              <a:ext uri="{FF2B5EF4-FFF2-40B4-BE49-F238E27FC236}">
                <a16:creationId xmlns:a16="http://schemas.microsoft.com/office/drawing/2014/main" id="{F7EA93A8-246B-126C-A92B-CA0B53C2D8EC}"/>
              </a:ext>
            </a:extLst>
          </p:cNvPr>
          <p:cNvSpPr/>
          <p:nvPr/>
        </p:nvSpPr>
        <p:spPr>
          <a:xfrm>
            <a:off x="3052383" y="2677883"/>
            <a:ext cx="851026" cy="1566492"/>
          </a:xfrm>
          <a:prstGeom prst="roundRect">
            <a:avLst/>
          </a:prstGeom>
          <a:solidFill>
            <a:schemeClr val="accent6">
              <a:lumMod val="60000"/>
              <a:lumOff val="4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45720" rIns="0" bIns="45720" numCol="1" spcCol="0" rtlCol="0" fromWordArt="0" anchor="ctr" anchorCtr="0" forceAA="0" compatLnSpc="1">
            <a:prstTxWarp prst="textNoShape">
              <a:avLst/>
            </a:prstTxWarp>
            <a:normAutofit/>
          </a:bodyPr>
          <a:lstStyle/>
          <a:p>
            <a:pPr algn="ctr"/>
            <a:r>
              <a:rPr lang="en-US" dirty="0">
                <a:solidFill>
                  <a:schemeClr val="tx1"/>
                </a:solidFill>
              </a:rPr>
              <a:t>HAPI</a:t>
            </a:r>
          </a:p>
          <a:p>
            <a:pPr algn="ctr"/>
            <a:r>
              <a:rPr lang="en-US" dirty="0">
                <a:solidFill>
                  <a:schemeClr val="tx1"/>
                </a:solidFill>
              </a:rPr>
              <a:t>access </a:t>
            </a:r>
            <a:r>
              <a:rPr lang="en-US" dirty="0" err="1">
                <a:solidFill>
                  <a:schemeClr val="tx1"/>
                </a:solidFill>
              </a:rPr>
              <a:t>specifi</a:t>
            </a:r>
            <a:r>
              <a:rPr lang="en-US" dirty="0">
                <a:solidFill>
                  <a:schemeClr val="tx1"/>
                </a:solidFill>
              </a:rPr>
              <a:t>-cation</a:t>
            </a:r>
          </a:p>
        </p:txBody>
      </p:sp>
      <p:sp>
        <p:nvSpPr>
          <p:cNvPr id="23" name="TextBox 22">
            <a:extLst>
              <a:ext uri="{FF2B5EF4-FFF2-40B4-BE49-F238E27FC236}">
                <a16:creationId xmlns:a16="http://schemas.microsoft.com/office/drawing/2014/main" id="{B994042A-83BC-528C-65DE-ADA85BB197D2}"/>
              </a:ext>
            </a:extLst>
          </p:cNvPr>
          <p:cNvSpPr txBox="1"/>
          <p:nvPr/>
        </p:nvSpPr>
        <p:spPr>
          <a:xfrm>
            <a:off x="1845054" y="2037707"/>
            <a:ext cx="939681" cy="400110"/>
          </a:xfrm>
          <a:prstGeom prst="rect">
            <a:avLst/>
          </a:prstGeom>
          <a:noFill/>
          <a:ln w="19050">
            <a:noFill/>
          </a:ln>
        </p:spPr>
        <p:txBody>
          <a:bodyPr wrap="none" rtlCol="0">
            <a:spAutoFit/>
          </a:bodyPr>
          <a:lstStyle/>
          <a:p>
            <a:r>
              <a:rPr lang="en-US" sz="2000" dirty="0">
                <a:solidFill>
                  <a:schemeClr val="tx2">
                    <a:lumMod val="75000"/>
                  </a:schemeClr>
                </a:solidFill>
              </a:rPr>
              <a:t>Server</a:t>
            </a:r>
          </a:p>
        </p:txBody>
      </p:sp>
      <p:sp>
        <p:nvSpPr>
          <p:cNvPr id="24" name="Rectangle 23">
            <a:extLst>
              <a:ext uri="{FF2B5EF4-FFF2-40B4-BE49-F238E27FC236}">
                <a16:creationId xmlns:a16="http://schemas.microsoft.com/office/drawing/2014/main" id="{1D7C9EE4-FC87-4689-BE88-AEAA500EE04D}"/>
              </a:ext>
            </a:extLst>
          </p:cNvPr>
          <p:cNvSpPr/>
          <p:nvPr/>
        </p:nvSpPr>
        <p:spPr>
          <a:xfrm>
            <a:off x="6637647" y="1955571"/>
            <a:ext cx="4861378" cy="3224920"/>
          </a:xfrm>
          <a:prstGeom prst="rect">
            <a:avLst/>
          </a:prstGeom>
          <a:solidFill>
            <a:schemeClr val="accent2">
              <a:lumMod val="60000"/>
              <a:lumOff val="4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p>
            <a:pPr algn="ctr"/>
            <a:endParaRPr lang="en-US" sz="2000" dirty="0" err="1"/>
          </a:p>
        </p:txBody>
      </p:sp>
      <p:sp>
        <p:nvSpPr>
          <p:cNvPr id="25" name="TextBox 24">
            <a:extLst>
              <a:ext uri="{FF2B5EF4-FFF2-40B4-BE49-F238E27FC236}">
                <a16:creationId xmlns:a16="http://schemas.microsoft.com/office/drawing/2014/main" id="{674951CE-F013-E302-8B72-6BA9B010E330}"/>
              </a:ext>
            </a:extLst>
          </p:cNvPr>
          <p:cNvSpPr txBox="1"/>
          <p:nvPr/>
        </p:nvSpPr>
        <p:spPr>
          <a:xfrm>
            <a:off x="7969831" y="2037707"/>
            <a:ext cx="841897" cy="400110"/>
          </a:xfrm>
          <a:prstGeom prst="rect">
            <a:avLst/>
          </a:prstGeom>
          <a:noFill/>
          <a:ln w="19050">
            <a:noFill/>
          </a:ln>
        </p:spPr>
        <p:txBody>
          <a:bodyPr wrap="none" rtlCol="0">
            <a:spAutoFit/>
          </a:bodyPr>
          <a:lstStyle/>
          <a:p>
            <a:r>
              <a:rPr lang="en-US" sz="2000" dirty="0">
                <a:solidFill>
                  <a:schemeClr val="tx2">
                    <a:lumMod val="75000"/>
                  </a:schemeClr>
                </a:solidFill>
              </a:rPr>
              <a:t>Client</a:t>
            </a:r>
          </a:p>
        </p:txBody>
      </p:sp>
      <p:sp>
        <p:nvSpPr>
          <p:cNvPr id="26" name="Rounded Rectangle 25">
            <a:extLst>
              <a:ext uri="{FF2B5EF4-FFF2-40B4-BE49-F238E27FC236}">
                <a16:creationId xmlns:a16="http://schemas.microsoft.com/office/drawing/2014/main" id="{90020569-91B5-23AF-3CF7-66ECBB2E5206}"/>
              </a:ext>
            </a:extLst>
          </p:cNvPr>
          <p:cNvSpPr/>
          <p:nvPr/>
        </p:nvSpPr>
        <p:spPr>
          <a:xfrm>
            <a:off x="6724432" y="2564104"/>
            <a:ext cx="851025" cy="1680272"/>
          </a:xfrm>
          <a:prstGeom prst="roundRect">
            <a:avLst/>
          </a:prstGeom>
          <a:solidFill>
            <a:schemeClr val="accent5">
              <a:lumMod val="40000"/>
              <a:lumOff val="6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45720" rIns="0" bIns="45720" numCol="1" spcCol="0" rtlCol="0" fromWordArt="0" anchor="ctr" anchorCtr="0" forceAA="0" compatLnSpc="1">
            <a:prstTxWarp prst="textNoShape">
              <a:avLst/>
            </a:prstTxWarp>
            <a:normAutofit/>
          </a:bodyPr>
          <a:lstStyle/>
          <a:p>
            <a:pPr algn="ctr"/>
            <a:r>
              <a:rPr lang="en-US" sz="1600" dirty="0">
                <a:solidFill>
                  <a:schemeClr val="tx1"/>
                </a:solidFill>
              </a:rPr>
              <a:t>client code for reading data from server</a:t>
            </a:r>
          </a:p>
        </p:txBody>
      </p:sp>
      <p:sp>
        <p:nvSpPr>
          <p:cNvPr id="27" name="Rounded Rectangle 26">
            <a:extLst>
              <a:ext uri="{FF2B5EF4-FFF2-40B4-BE49-F238E27FC236}">
                <a16:creationId xmlns:a16="http://schemas.microsoft.com/office/drawing/2014/main" id="{7E341745-90CB-3247-A005-C76925948E50}"/>
              </a:ext>
            </a:extLst>
          </p:cNvPr>
          <p:cNvSpPr/>
          <p:nvPr/>
        </p:nvSpPr>
        <p:spPr>
          <a:xfrm>
            <a:off x="7771916" y="2566978"/>
            <a:ext cx="851025" cy="2233943"/>
          </a:xfrm>
          <a:prstGeom prst="roundRect">
            <a:avLst/>
          </a:prstGeom>
          <a:solidFill>
            <a:schemeClr val="accent5">
              <a:lumMod val="40000"/>
              <a:lumOff val="6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45720" rIns="0" bIns="45720" numCol="1" spcCol="0" rtlCol="0" fromWordArt="0" anchor="ctr" anchorCtr="0" forceAA="0" compatLnSpc="1">
            <a:prstTxWarp prst="textNoShape">
              <a:avLst/>
            </a:prstTxWarp>
            <a:normAutofit/>
          </a:bodyPr>
          <a:lstStyle/>
          <a:p>
            <a:pPr algn="ctr"/>
            <a:r>
              <a:rPr lang="en-US" sz="1600" dirty="0">
                <a:solidFill>
                  <a:schemeClr val="tx1"/>
                </a:solidFill>
              </a:rPr>
              <a:t>analysis program using reader library for data access</a:t>
            </a:r>
          </a:p>
        </p:txBody>
      </p:sp>
      <p:pic>
        <p:nvPicPr>
          <p:cNvPr id="28" name="Picture 27">
            <a:extLst>
              <a:ext uri="{FF2B5EF4-FFF2-40B4-BE49-F238E27FC236}">
                <a16:creationId xmlns:a16="http://schemas.microsoft.com/office/drawing/2014/main" id="{D3C4E627-0C5F-2638-630E-449D1710B3F3}"/>
              </a:ext>
            </a:extLst>
          </p:cNvPr>
          <p:cNvPicPr>
            <a:picLocks noChangeAspect="1"/>
          </p:cNvPicPr>
          <p:nvPr/>
        </p:nvPicPr>
        <p:blipFill>
          <a:blip r:embed="rId2"/>
          <a:stretch>
            <a:fillRect/>
          </a:stretch>
        </p:blipFill>
        <p:spPr>
          <a:xfrm>
            <a:off x="9313509" y="2548484"/>
            <a:ext cx="1937604" cy="1914808"/>
          </a:xfrm>
          <a:prstGeom prst="rect">
            <a:avLst/>
          </a:prstGeom>
        </p:spPr>
      </p:pic>
      <p:cxnSp>
        <p:nvCxnSpPr>
          <p:cNvPr id="30" name="Straight Arrow Connector 29">
            <a:extLst>
              <a:ext uri="{FF2B5EF4-FFF2-40B4-BE49-F238E27FC236}">
                <a16:creationId xmlns:a16="http://schemas.microsoft.com/office/drawing/2014/main" id="{533B4D4C-0179-52D5-DBAD-21B5E1D6576C}"/>
              </a:ext>
            </a:extLst>
          </p:cNvPr>
          <p:cNvCxnSpPr>
            <a:cxnSpLocks/>
          </p:cNvCxnSpPr>
          <p:nvPr/>
        </p:nvCxnSpPr>
        <p:spPr>
          <a:xfrm flipH="1">
            <a:off x="4157534" y="3036894"/>
            <a:ext cx="1987811" cy="0"/>
          </a:xfrm>
          <a:prstGeom prst="straightConnector1">
            <a:avLst/>
          </a:prstGeom>
          <a:ln w="38100">
            <a:solidFill>
              <a:schemeClr val="accent6">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A241EB10-BDB9-3CCA-DBE0-FC008C5DB511}"/>
              </a:ext>
            </a:extLst>
          </p:cNvPr>
          <p:cNvSpPr txBox="1"/>
          <p:nvPr/>
        </p:nvSpPr>
        <p:spPr>
          <a:xfrm>
            <a:off x="9539934" y="4493237"/>
            <a:ext cx="1563120" cy="338554"/>
          </a:xfrm>
          <a:prstGeom prst="rect">
            <a:avLst/>
          </a:prstGeom>
          <a:noFill/>
          <a:ln w="19050">
            <a:noFill/>
          </a:ln>
        </p:spPr>
        <p:txBody>
          <a:bodyPr wrap="none" rtlCol="0">
            <a:spAutoFit/>
          </a:bodyPr>
          <a:lstStyle/>
          <a:p>
            <a:r>
              <a:rPr lang="en-US" sz="1600" dirty="0">
                <a:solidFill>
                  <a:schemeClr val="tx2">
                    <a:lumMod val="75000"/>
                  </a:schemeClr>
                </a:solidFill>
              </a:rPr>
              <a:t>Plots / Analysis</a:t>
            </a:r>
          </a:p>
        </p:txBody>
      </p:sp>
      <p:sp>
        <p:nvSpPr>
          <p:cNvPr id="32" name="TextBox 31">
            <a:extLst>
              <a:ext uri="{FF2B5EF4-FFF2-40B4-BE49-F238E27FC236}">
                <a16:creationId xmlns:a16="http://schemas.microsoft.com/office/drawing/2014/main" id="{3DBEF4D1-15EE-F05F-8DFA-20F01F2FDB10}"/>
              </a:ext>
            </a:extLst>
          </p:cNvPr>
          <p:cNvSpPr txBox="1"/>
          <p:nvPr/>
        </p:nvSpPr>
        <p:spPr>
          <a:xfrm>
            <a:off x="4196690" y="2636784"/>
            <a:ext cx="1939955" cy="338554"/>
          </a:xfrm>
          <a:prstGeom prst="rect">
            <a:avLst/>
          </a:prstGeom>
          <a:noFill/>
          <a:ln w="19050">
            <a:noFill/>
          </a:ln>
        </p:spPr>
        <p:txBody>
          <a:bodyPr wrap="none" rtlCol="0">
            <a:spAutoFit/>
          </a:bodyPr>
          <a:lstStyle/>
          <a:p>
            <a:r>
              <a:rPr lang="en-US" sz="1600" b="1" dirty="0">
                <a:solidFill>
                  <a:schemeClr val="tx2">
                    <a:lumMod val="75000"/>
                  </a:schemeClr>
                </a:solidFill>
              </a:rPr>
              <a:t>Request structure</a:t>
            </a:r>
          </a:p>
        </p:txBody>
      </p:sp>
      <p:sp>
        <p:nvSpPr>
          <p:cNvPr id="33" name="TextBox 32">
            <a:extLst>
              <a:ext uri="{FF2B5EF4-FFF2-40B4-BE49-F238E27FC236}">
                <a16:creationId xmlns:a16="http://schemas.microsoft.com/office/drawing/2014/main" id="{F66FD29F-52C5-8B01-82FE-D27134D42BBC}"/>
              </a:ext>
            </a:extLst>
          </p:cNvPr>
          <p:cNvSpPr txBox="1"/>
          <p:nvPr/>
        </p:nvSpPr>
        <p:spPr>
          <a:xfrm>
            <a:off x="4251182" y="3834662"/>
            <a:ext cx="1972015" cy="338554"/>
          </a:xfrm>
          <a:prstGeom prst="rect">
            <a:avLst/>
          </a:prstGeom>
          <a:noFill/>
          <a:ln w="19050">
            <a:noFill/>
          </a:ln>
        </p:spPr>
        <p:txBody>
          <a:bodyPr wrap="none" rtlCol="0">
            <a:spAutoFit/>
          </a:bodyPr>
          <a:lstStyle/>
          <a:p>
            <a:r>
              <a:rPr lang="en-US" sz="1600" b="1" dirty="0">
                <a:solidFill>
                  <a:schemeClr val="tx2">
                    <a:lumMod val="75000"/>
                  </a:schemeClr>
                </a:solidFill>
              </a:rPr>
              <a:t>Defined Response</a:t>
            </a:r>
          </a:p>
        </p:txBody>
      </p:sp>
      <p:sp>
        <p:nvSpPr>
          <p:cNvPr id="7" name="TextBox 6">
            <a:extLst>
              <a:ext uri="{FF2B5EF4-FFF2-40B4-BE49-F238E27FC236}">
                <a16:creationId xmlns:a16="http://schemas.microsoft.com/office/drawing/2014/main" id="{8D10738B-642B-CC21-8D8F-ECAE879F81EB}"/>
              </a:ext>
            </a:extLst>
          </p:cNvPr>
          <p:cNvSpPr txBox="1"/>
          <p:nvPr/>
        </p:nvSpPr>
        <p:spPr>
          <a:xfrm>
            <a:off x="2772435" y="5552806"/>
            <a:ext cx="9048868" cy="369332"/>
          </a:xfrm>
          <a:prstGeom prst="rect">
            <a:avLst/>
          </a:prstGeom>
          <a:noFill/>
          <a:ln w="19050">
            <a:noFill/>
          </a:ln>
        </p:spPr>
        <p:txBody>
          <a:bodyPr wrap="square" rtlCol="0">
            <a:spAutoFit/>
          </a:bodyPr>
          <a:lstStyle/>
          <a:p>
            <a:r>
              <a:rPr lang="en-US" b="1" dirty="0">
                <a:solidFill>
                  <a:schemeClr val="tx2">
                    <a:lumMod val="75000"/>
                  </a:schemeClr>
                </a:solidFill>
              </a:rPr>
              <a:t>The code on the server that implements the spec to deliver data is a </a:t>
            </a:r>
            <a:r>
              <a:rPr lang="en-US" b="1" dirty="0">
                <a:solidFill>
                  <a:srgbClr val="FF0000"/>
                </a:solidFill>
              </a:rPr>
              <a:t>HAPI server</a:t>
            </a:r>
            <a:r>
              <a:rPr lang="en-US" b="1" dirty="0">
                <a:solidFill>
                  <a:schemeClr val="tx2">
                    <a:lumMod val="75000"/>
                  </a:schemeClr>
                </a:solidFill>
              </a:rPr>
              <a:t>.</a:t>
            </a:r>
          </a:p>
        </p:txBody>
      </p:sp>
      <p:sp>
        <p:nvSpPr>
          <p:cNvPr id="8" name="Bent Arrow 7">
            <a:extLst>
              <a:ext uri="{FF2B5EF4-FFF2-40B4-BE49-F238E27FC236}">
                <a16:creationId xmlns:a16="http://schemas.microsoft.com/office/drawing/2014/main" id="{8165FBC9-4EEE-84B1-7FF2-D6288CFC05DB}"/>
              </a:ext>
            </a:extLst>
          </p:cNvPr>
          <p:cNvSpPr/>
          <p:nvPr/>
        </p:nvSpPr>
        <p:spPr>
          <a:xfrm flipV="1">
            <a:off x="2255663" y="4979664"/>
            <a:ext cx="516771" cy="846539"/>
          </a:xfrm>
          <a:prstGeom prst="bentArrow">
            <a:avLst>
              <a:gd name="adj1" fmla="val 13310"/>
              <a:gd name="adj2" fmla="val 19155"/>
              <a:gd name="adj3" fmla="val 17694"/>
              <a:gd name="adj4" fmla="val 58362"/>
            </a:avLst>
          </a:prstGeom>
          <a:solidFill>
            <a:schemeClr val="accent2"/>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p>
            <a:pPr algn="ctr"/>
            <a:endParaRPr lang="en-US" sz="2000" dirty="0" err="1">
              <a:solidFill>
                <a:schemeClr val="tx1"/>
              </a:solidFill>
            </a:endParaRPr>
          </a:p>
        </p:txBody>
      </p:sp>
      <p:sp>
        <p:nvSpPr>
          <p:cNvPr id="3" name="Rounded Rectangle 2">
            <a:extLst>
              <a:ext uri="{FF2B5EF4-FFF2-40B4-BE49-F238E27FC236}">
                <a16:creationId xmlns:a16="http://schemas.microsoft.com/office/drawing/2014/main" id="{535A4D23-0052-F656-0E06-5495A5C217FE}"/>
              </a:ext>
            </a:extLst>
          </p:cNvPr>
          <p:cNvSpPr/>
          <p:nvPr/>
        </p:nvSpPr>
        <p:spPr>
          <a:xfrm>
            <a:off x="1709036" y="2519953"/>
            <a:ext cx="2345687" cy="2550000"/>
          </a:xfrm>
          <a:custGeom>
            <a:avLst/>
            <a:gdLst>
              <a:gd name="connsiteX0" fmla="*/ 0 w 2345687"/>
              <a:gd name="connsiteY0" fmla="*/ 390956 h 2550000"/>
              <a:gd name="connsiteX1" fmla="*/ 390956 w 2345687"/>
              <a:gd name="connsiteY1" fmla="*/ 0 h 2550000"/>
              <a:gd name="connsiteX2" fmla="*/ 880939 w 2345687"/>
              <a:gd name="connsiteY2" fmla="*/ 0 h 2550000"/>
              <a:gd name="connsiteX3" fmla="*/ 1402197 w 2345687"/>
              <a:gd name="connsiteY3" fmla="*/ 0 h 2550000"/>
              <a:gd name="connsiteX4" fmla="*/ 1954731 w 2345687"/>
              <a:gd name="connsiteY4" fmla="*/ 0 h 2550000"/>
              <a:gd name="connsiteX5" fmla="*/ 2345687 w 2345687"/>
              <a:gd name="connsiteY5" fmla="*/ 390956 h 2550000"/>
              <a:gd name="connsiteX6" fmla="*/ 2345687 w 2345687"/>
              <a:gd name="connsiteY6" fmla="*/ 980319 h 2550000"/>
              <a:gd name="connsiteX7" fmla="*/ 2345687 w 2345687"/>
              <a:gd name="connsiteY7" fmla="*/ 1569681 h 2550000"/>
              <a:gd name="connsiteX8" fmla="*/ 2345687 w 2345687"/>
              <a:gd name="connsiteY8" fmla="*/ 2159044 h 2550000"/>
              <a:gd name="connsiteX9" fmla="*/ 1954731 w 2345687"/>
              <a:gd name="connsiteY9" fmla="*/ 2550000 h 2550000"/>
              <a:gd name="connsiteX10" fmla="*/ 1449110 w 2345687"/>
              <a:gd name="connsiteY10" fmla="*/ 2550000 h 2550000"/>
              <a:gd name="connsiteX11" fmla="*/ 974765 w 2345687"/>
              <a:gd name="connsiteY11" fmla="*/ 2550000 h 2550000"/>
              <a:gd name="connsiteX12" fmla="*/ 390956 w 2345687"/>
              <a:gd name="connsiteY12" fmla="*/ 2550000 h 2550000"/>
              <a:gd name="connsiteX13" fmla="*/ 0 w 2345687"/>
              <a:gd name="connsiteY13" fmla="*/ 2159044 h 2550000"/>
              <a:gd name="connsiteX14" fmla="*/ 0 w 2345687"/>
              <a:gd name="connsiteY14" fmla="*/ 1569681 h 2550000"/>
              <a:gd name="connsiteX15" fmla="*/ 0 w 2345687"/>
              <a:gd name="connsiteY15" fmla="*/ 962638 h 2550000"/>
              <a:gd name="connsiteX16" fmla="*/ 0 w 2345687"/>
              <a:gd name="connsiteY16" fmla="*/ 390956 h 255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45687" h="2550000" fill="none" extrusionOk="0">
                <a:moveTo>
                  <a:pt x="0" y="390956"/>
                </a:moveTo>
                <a:cubicBezTo>
                  <a:pt x="-11887" y="196291"/>
                  <a:pt x="182428" y="5492"/>
                  <a:pt x="390956" y="0"/>
                </a:cubicBezTo>
                <a:cubicBezTo>
                  <a:pt x="629633" y="-3900"/>
                  <a:pt x="642505" y="44053"/>
                  <a:pt x="880939" y="0"/>
                </a:cubicBezTo>
                <a:cubicBezTo>
                  <a:pt x="1119373" y="-44053"/>
                  <a:pt x="1214570" y="53055"/>
                  <a:pt x="1402197" y="0"/>
                </a:cubicBezTo>
                <a:cubicBezTo>
                  <a:pt x="1589824" y="-53055"/>
                  <a:pt x="1782743" y="38100"/>
                  <a:pt x="1954731" y="0"/>
                </a:cubicBezTo>
                <a:cubicBezTo>
                  <a:pt x="2169333" y="-35514"/>
                  <a:pt x="2400035" y="186370"/>
                  <a:pt x="2345687" y="390956"/>
                </a:cubicBezTo>
                <a:cubicBezTo>
                  <a:pt x="2381127" y="628246"/>
                  <a:pt x="2331415" y="690919"/>
                  <a:pt x="2345687" y="980319"/>
                </a:cubicBezTo>
                <a:cubicBezTo>
                  <a:pt x="2359959" y="1269719"/>
                  <a:pt x="2283423" y="1450578"/>
                  <a:pt x="2345687" y="1569681"/>
                </a:cubicBezTo>
                <a:cubicBezTo>
                  <a:pt x="2407951" y="1688784"/>
                  <a:pt x="2315783" y="1948561"/>
                  <a:pt x="2345687" y="2159044"/>
                </a:cubicBezTo>
                <a:cubicBezTo>
                  <a:pt x="2345026" y="2361242"/>
                  <a:pt x="2182600" y="2557529"/>
                  <a:pt x="1954731" y="2550000"/>
                </a:cubicBezTo>
                <a:cubicBezTo>
                  <a:pt x="1811930" y="2582580"/>
                  <a:pt x="1694685" y="2518147"/>
                  <a:pt x="1449110" y="2550000"/>
                </a:cubicBezTo>
                <a:cubicBezTo>
                  <a:pt x="1203535" y="2581853"/>
                  <a:pt x="1210871" y="2512522"/>
                  <a:pt x="974765" y="2550000"/>
                </a:cubicBezTo>
                <a:cubicBezTo>
                  <a:pt x="738660" y="2587478"/>
                  <a:pt x="608682" y="2496825"/>
                  <a:pt x="390956" y="2550000"/>
                </a:cubicBezTo>
                <a:cubicBezTo>
                  <a:pt x="203977" y="2576836"/>
                  <a:pt x="19018" y="2363592"/>
                  <a:pt x="0" y="2159044"/>
                </a:cubicBezTo>
                <a:cubicBezTo>
                  <a:pt x="-49612" y="1925487"/>
                  <a:pt x="6059" y="1828017"/>
                  <a:pt x="0" y="1569681"/>
                </a:cubicBezTo>
                <a:cubicBezTo>
                  <a:pt x="-6059" y="1311345"/>
                  <a:pt x="56799" y="1131221"/>
                  <a:pt x="0" y="962638"/>
                </a:cubicBezTo>
                <a:cubicBezTo>
                  <a:pt x="-56799" y="794055"/>
                  <a:pt x="17978" y="583029"/>
                  <a:pt x="0" y="390956"/>
                </a:cubicBezTo>
                <a:close/>
              </a:path>
              <a:path w="2345687" h="2550000" stroke="0" extrusionOk="0">
                <a:moveTo>
                  <a:pt x="0" y="390956"/>
                </a:moveTo>
                <a:cubicBezTo>
                  <a:pt x="-47219" y="145912"/>
                  <a:pt x="132925" y="15805"/>
                  <a:pt x="390956" y="0"/>
                </a:cubicBezTo>
                <a:cubicBezTo>
                  <a:pt x="536371" y="-32223"/>
                  <a:pt x="772675" y="7603"/>
                  <a:pt x="943490" y="0"/>
                </a:cubicBezTo>
                <a:cubicBezTo>
                  <a:pt x="1114305" y="-7603"/>
                  <a:pt x="1249974" y="31546"/>
                  <a:pt x="1449110" y="0"/>
                </a:cubicBezTo>
                <a:cubicBezTo>
                  <a:pt x="1648246" y="-31546"/>
                  <a:pt x="1773623" y="13399"/>
                  <a:pt x="1954731" y="0"/>
                </a:cubicBezTo>
                <a:cubicBezTo>
                  <a:pt x="2160695" y="-32065"/>
                  <a:pt x="2354518" y="142359"/>
                  <a:pt x="2345687" y="390956"/>
                </a:cubicBezTo>
                <a:cubicBezTo>
                  <a:pt x="2377075" y="589569"/>
                  <a:pt x="2301220" y="688079"/>
                  <a:pt x="2345687" y="944957"/>
                </a:cubicBezTo>
                <a:cubicBezTo>
                  <a:pt x="2390154" y="1201835"/>
                  <a:pt x="2342738" y="1271097"/>
                  <a:pt x="2345687" y="1498958"/>
                </a:cubicBezTo>
                <a:cubicBezTo>
                  <a:pt x="2348636" y="1726819"/>
                  <a:pt x="2318412" y="1949806"/>
                  <a:pt x="2345687" y="2159044"/>
                </a:cubicBezTo>
                <a:cubicBezTo>
                  <a:pt x="2393994" y="2386578"/>
                  <a:pt x="2110220" y="2540226"/>
                  <a:pt x="1954731" y="2550000"/>
                </a:cubicBezTo>
                <a:cubicBezTo>
                  <a:pt x="1724726" y="2589396"/>
                  <a:pt x="1600902" y="2493090"/>
                  <a:pt x="1433473" y="2550000"/>
                </a:cubicBezTo>
                <a:cubicBezTo>
                  <a:pt x="1266044" y="2606910"/>
                  <a:pt x="1158672" y="2519307"/>
                  <a:pt x="927852" y="2550000"/>
                </a:cubicBezTo>
                <a:cubicBezTo>
                  <a:pt x="697032" y="2580693"/>
                  <a:pt x="658210" y="2491067"/>
                  <a:pt x="390956" y="2550000"/>
                </a:cubicBezTo>
                <a:cubicBezTo>
                  <a:pt x="186498" y="2535772"/>
                  <a:pt x="-15354" y="2369027"/>
                  <a:pt x="0" y="2159044"/>
                </a:cubicBezTo>
                <a:cubicBezTo>
                  <a:pt x="-49238" y="1984784"/>
                  <a:pt x="25460" y="1738847"/>
                  <a:pt x="0" y="1569681"/>
                </a:cubicBezTo>
                <a:cubicBezTo>
                  <a:pt x="-25460" y="1400515"/>
                  <a:pt x="15472" y="1226308"/>
                  <a:pt x="0" y="944957"/>
                </a:cubicBezTo>
                <a:cubicBezTo>
                  <a:pt x="-15472" y="663606"/>
                  <a:pt x="45519" y="552115"/>
                  <a:pt x="0" y="390956"/>
                </a:cubicBezTo>
                <a:close/>
              </a:path>
            </a:pathLst>
          </a:custGeom>
          <a:solidFill>
            <a:srgbClr val="AFABAB">
              <a:alpha val="34118"/>
            </a:srgbClr>
          </a:solidFill>
          <a:ln w="38100">
            <a:solidFill>
              <a:schemeClr val="accent1"/>
            </a:solidFill>
            <a:extLst>
              <a:ext uri="{C807C97D-BFC1-408E-A445-0C87EB9F89A2}">
                <ask:lineSketchStyleProps xmlns:ask="http://schemas.microsoft.com/office/drawing/2018/sketchyshapes" sd="1219033472">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p>
            <a:pPr algn="ctr"/>
            <a:endParaRPr lang="en-US" sz="2000" dirty="0" err="1"/>
          </a:p>
        </p:txBody>
      </p:sp>
      <p:cxnSp>
        <p:nvCxnSpPr>
          <p:cNvPr id="12" name="Straight Arrow Connector 11">
            <a:extLst>
              <a:ext uri="{FF2B5EF4-FFF2-40B4-BE49-F238E27FC236}">
                <a16:creationId xmlns:a16="http://schemas.microsoft.com/office/drawing/2014/main" id="{7E9A8481-AA72-303B-4B38-668B116C02A3}"/>
              </a:ext>
            </a:extLst>
          </p:cNvPr>
          <p:cNvCxnSpPr>
            <a:cxnSpLocks/>
          </p:cNvCxnSpPr>
          <p:nvPr/>
        </p:nvCxnSpPr>
        <p:spPr>
          <a:xfrm>
            <a:off x="8695365" y="3208916"/>
            <a:ext cx="563561" cy="0"/>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10" name="Date Placeholder 9">
            <a:extLst>
              <a:ext uri="{FF2B5EF4-FFF2-40B4-BE49-F238E27FC236}">
                <a16:creationId xmlns:a16="http://schemas.microsoft.com/office/drawing/2014/main" id="{7463C023-18F4-D272-075E-A82A87F25BDA}"/>
              </a:ext>
            </a:extLst>
          </p:cNvPr>
          <p:cNvSpPr>
            <a:spLocks noGrp="1"/>
          </p:cNvSpPr>
          <p:nvPr>
            <p:ph type="dt" sz="half" idx="14"/>
          </p:nvPr>
        </p:nvSpPr>
        <p:spPr/>
        <p:txBody>
          <a:bodyPr/>
          <a:lstStyle/>
          <a:p>
            <a:r>
              <a:rPr lang="en-US"/>
              <a:t>Oct 12-13, 2023</a:t>
            </a:r>
            <a:endParaRPr lang="en-US" dirty="0"/>
          </a:p>
        </p:txBody>
      </p:sp>
      <p:sp>
        <p:nvSpPr>
          <p:cNvPr id="11" name="Footer Placeholder 10">
            <a:extLst>
              <a:ext uri="{FF2B5EF4-FFF2-40B4-BE49-F238E27FC236}">
                <a16:creationId xmlns:a16="http://schemas.microsoft.com/office/drawing/2014/main" id="{D7A24234-6EBC-B7F2-CCC0-D08DEDA95FC2}"/>
              </a:ext>
            </a:extLst>
          </p:cNvPr>
          <p:cNvSpPr>
            <a:spLocks noGrp="1"/>
          </p:cNvSpPr>
          <p:nvPr>
            <p:ph type="ftr" sz="quarter" idx="15"/>
          </p:nvPr>
        </p:nvSpPr>
        <p:spPr/>
        <p:txBody>
          <a:bodyPr/>
          <a:lstStyle/>
          <a:p>
            <a:r>
              <a:rPr lang="en-US"/>
              <a:t>How HAPI Relates to Access and Discoverability</a:t>
            </a:r>
            <a:endParaRPr lang="en-US" dirty="0"/>
          </a:p>
        </p:txBody>
      </p:sp>
    </p:spTree>
    <p:extLst>
      <p:ext uri="{BB962C8B-B14F-4D97-AF65-F5344CB8AC3E}">
        <p14:creationId xmlns:p14="http://schemas.microsoft.com/office/powerpoint/2010/main" val="275652673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FEFAB5-792A-D7AF-5B3D-0A1A14F1E2EF}"/>
              </a:ext>
            </a:extLst>
          </p:cNvPr>
          <p:cNvSpPr>
            <a:spLocks noGrp="1"/>
          </p:cNvSpPr>
          <p:nvPr>
            <p:ph type="title"/>
          </p:nvPr>
        </p:nvSpPr>
        <p:spPr/>
        <p:txBody>
          <a:bodyPr/>
          <a:lstStyle/>
          <a:p>
            <a:r>
              <a:rPr lang="en-US" dirty="0"/>
              <a:t>The importance of filenames (and URI templates)</a:t>
            </a:r>
          </a:p>
        </p:txBody>
      </p:sp>
      <p:sp>
        <p:nvSpPr>
          <p:cNvPr id="3" name="Content Placeholder 2">
            <a:extLst>
              <a:ext uri="{FF2B5EF4-FFF2-40B4-BE49-F238E27FC236}">
                <a16:creationId xmlns:a16="http://schemas.microsoft.com/office/drawing/2014/main" id="{E2E35B28-47EC-9698-A7C3-B9D59C1499CA}"/>
              </a:ext>
            </a:extLst>
          </p:cNvPr>
          <p:cNvSpPr>
            <a:spLocks noGrp="1"/>
          </p:cNvSpPr>
          <p:nvPr>
            <p:ph sz="quarter" idx="13"/>
          </p:nvPr>
        </p:nvSpPr>
        <p:spPr/>
        <p:txBody>
          <a:bodyPr/>
          <a:lstStyle/>
          <a:p>
            <a:r>
              <a:rPr lang="en-US" dirty="0"/>
              <a:t>a URI template is a string representing a filename as a URL-like entity with date related variables:</a:t>
            </a:r>
          </a:p>
          <a:p>
            <a:endParaRPr lang="en-US" dirty="0"/>
          </a:p>
          <a:p>
            <a:r>
              <a:rPr lang="en-US" dirty="0"/>
              <a:t>URL like:	http://</a:t>
            </a:r>
            <a:r>
              <a:rPr lang="en-US" dirty="0" err="1"/>
              <a:t>server.org</a:t>
            </a:r>
            <a:r>
              <a:rPr lang="en-US" dirty="0"/>
              <a:t>/data/2023/mag_data_2023-01-01.cdf</a:t>
            </a:r>
          </a:p>
          <a:p>
            <a:r>
              <a:rPr lang="en-US" dirty="0"/>
              <a:t>become this:	</a:t>
            </a:r>
            <a:r>
              <a:rPr lang="en-US" b="1" dirty="0">
                <a:solidFill>
                  <a:schemeClr val="accent6"/>
                </a:solidFill>
              </a:rPr>
              <a:t>http://</a:t>
            </a:r>
            <a:r>
              <a:rPr lang="en-US" b="1" dirty="0" err="1">
                <a:solidFill>
                  <a:schemeClr val="accent6"/>
                </a:solidFill>
              </a:rPr>
              <a:t>server.org</a:t>
            </a:r>
            <a:r>
              <a:rPr lang="en-US" b="1" dirty="0">
                <a:solidFill>
                  <a:schemeClr val="accent6"/>
                </a:solidFill>
              </a:rPr>
              <a:t>/data/$Y/</a:t>
            </a:r>
            <a:r>
              <a:rPr lang="en-US" b="1" dirty="0" err="1">
                <a:solidFill>
                  <a:schemeClr val="accent6"/>
                </a:solidFill>
              </a:rPr>
              <a:t>mag_data_$Y</a:t>
            </a:r>
            <a:r>
              <a:rPr lang="en-US" b="1" dirty="0">
                <a:solidFill>
                  <a:schemeClr val="accent6"/>
                </a:solidFill>
              </a:rPr>
              <a:t>-$m-$</a:t>
            </a:r>
            <a:r>
              <a:rPr lang="en-US" b="1" dirty="0" err="1">
                <a:solidFill>
                  <a:schemeClr val="accent6"/>
                </a:solidFill>
              </a:rPr>
              <a:t>d.cdf</a:t>
            </a:r>
            <a:endParaRPr lang="en-US" b="1" dirty="0">
              <a:solidFill>
                <a:schemeClr val="accent6"/>
              </a:solidFill>
            </a:endParaRPr>
          </a:p>
          <a:p>
            <a:endParaRPr lang="en-US" dirty="0"/>
          </a:p>
          <a:p>
            <a:endParaRPr lang="en-US" dirty="0"/>
          </a:p>
          <a:p>
            <a:r>
              <a:rPr lang="en-US" dirty="0"/>
              <a:t>Store the URI template strings for a dataset in the SPASE record to allow for easier, automated access to the hierarchy of files.</a:t>
            </a:r>
          </a:p>
        </p:txBody>
      </p:sp>
      <p:sp>
        <p:nvSpPr>
          <p:cNvPr id="6" name="Slide Number Placeholder 5">
            <a:extLst>
              <a:ext uri="{FF2B5EF4-FFF2-40B4-BE49-F238E27FC236}">
                <a16:creationId xmlns:a16="http://schemas.microsoft.com/office/drawing/2014/main" id="{91F83BE8-F848-7C65-F5F0-188409171277}"/>
              </a:ext>
            </a:extLst>
          </p:cNvPr>
          <p:cNvSpPr>
            <a:spLocks noGrp="1"/>
          </p:cNvSpPr>
          <p:nvPr>
            <p:ph type="sldNum" sz="quarter" idx="16"/>
          </p:nvPr>
        </p:nvSpPr>
        <p:spPr/>
        <p:txBody>
          <a:bodyPr/>
          <a:lstStyle/>
          <a:p>
            <a:fld id="{4EBCDCBD-78E1-0D41-A999-31B5EBF8E02C}" type="slidenum">
              <a:rPr lang="en-US" smtClean="0"/>
              <a:pPr/>
              <a:t>50</a:t>
            </a:fld>
            <a:endParaRPr lang="en-US" dirty="0"/>
          </a:p>
        </p:txBody>
      </p:sp>
      <p:sp>
        <p:nvSpPr>
          <p:cNvPr id="7" name="Date Placeholder 6">
            <a:extLst>
              <a:ext uri="{FF2B5EF4-FFF2-40B4-BE49-F238E27FC236}">
                <a16:creationId xmlns:a16="http://schemas.microsoft.com/office/drawing/2014/main" id="{AA0EADE0-0E00-D92B-98BA-04035FC39A81}"/>
              </a:ext>
            </a:extLst>
          </p:cNvPr>
          <p:cNvSpPr>
            <a:spLocks noGrp="1"/>
          </p:cNvSpPr>
          <p:nvPr>
            <p:ph type="dt" sz="half" idx="14"/>
          </p:nvPr>
        </p:nvSpPr>
        <p:spPr/>
        <p:txBody>
          <a:bodyPr/>
          <a:lstStyle/>
          <a:p>
            <a:r>
              <a:rPr lang="en-US"/>
              <a:t>Oct 12-13, 2023</a:t>
            </a:r>
            <a:endParaRPr lang="en-US" dirty="0"/>
          </a:p>
        </p:txBody>
      </p:sp>
      <p:sp>
        <p:nvSpPr>
          <p:cNvPr id="8" name="Footer Placeholder 7">
            <a:extLst>
              <a:ext uri="{FF2B5EF4-FFF2-40B4-BE49-F238E27FC236}">
                <a16:creationId xmlns:a16="http://schemas.microsoft.com/office/drawing/2014/main" id="{E68232FD-AAEC-8168-CE7E-99C0B2EF3944}"/>
              </a:ext>
            </a:extLst>
          </p:cNvPr>
          <p:cNvSpPr>
            <a:spLocks noGrp="1"/>
          </p:cNvSpPr>
          <p:nvPr>
            <p:ph type="ftr" sz="quarter" idx="15"/>
          </p:nvPr>
        </p:nvSpPr>
        <p:spPr/>
        <p:txBody>
          <a:bodyPr/>
          <a:lstStyle/>
          <a:p>
            <a:r>
              <a:rPr lang="en-US"/>
              <a:t>How HAPI Relates to Access and Discoverability</a:t>
            </a:r>
            <a:endParaRPr lang="en-US" dirty="0"/>
          </a:p>
        </p:txBody>
      </p:sp>
    </p:spTree>
    <p:extLst>
      <p:ext uri="{BB962C8B-B14F-4D97-AF65-F5344CB8AC3E}">
        <p14:creationId xmlns:p14="http://schemas.microsoft.com/office/powerpoint/2010/main" val="200493626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0902FA-7173-E441-2ACE-C6C899B65D44}"/>
              </a:ext>
            </a:extLst>
          </p:cNvPr>
          <p:cNvSpPr>
            <a:spLocks noGrp="1"/>
          </p:cNvSpPr>
          <p:nvPr>
            <p:ph type="title"/>
          </p:nvPr>
        </p:nvSpPr>
        <p:spPr/>
        <p:txBody>
          <a:bodyPr/>
          <a:lstStyle/>
          <a:p>
            <a:r>
              <a:rPr lang="en-US" dirty="0"/>
              <a:t>Using HAPI to serve images</a:t>
            </a:r>
          </a:p>
        </p:txBody>
      </p:sp>
      <p:sp>
        <p:nvSpPr>
          <p:cNvPr id="3" name="Content Placeholder 2">
            <a:extLst>
              <a:ext uri="{FF2B5EF4-FFF2-40B4-BE49-F238E27FC236}">
                <a16:creationId xmlns:a16="http://schemas.microsoft.com/office/drawing/2014/main" id="{D73DF3E4-6C94-5B5D-FF44-2FF61311AEE5}"/>
              </a:ext>
            </a:extLst>
          </p:cNvPr>
          <p:cNvSpPr>
            <a:spLocks noGrp="1"/>
          </p:cNvSpPr>
          <p:nvPr>
            <p:ph sz="quarter" idx="13"/>
          </p:nvPr>
        </p:nvSpPr>
        <p:spPr>
          <a:xfrm>
            <a:off x="952500" y="3316224"/>
            <a:ext cx="10287000" cy="2894075"/>
          </a:xfrm>
        </p:spPr>
        <p:txBody>
          <a:bodyPr/>
          <a:lstStyle/>
          <a:p>
            <a:r>
              <a:rPr lang="en-US" dirty="0"/>
              <a:t>Images listed by reference as URI’s  (most likely URLs)</a:t>
            </a:r>
          </a:p>
          <a:p>
            <a:r>
              <a:rPr lang="en-US" dirty="0"/>
              <a:t>many client programs know what to do with image data (standards are old / stable)</a:t>
            </a:r>
          </a:p>
          <a:p>
            <a:r>
              <a:rPr lang="en-US" dirty="0"/>
              <a:t>each image’s metadata can be listed in other HAPI parameters in each record</a:t>
            </a:r>
          </a:p>
          <a:p>
            <a:r>
              <a:rPr lang="en-US" dirty="0"/>
              <a:t>filtering of images by metadata properties can be done on the client using client specific knowledge about this image type (another standard here could be useful)</a:t>
            </a:r>
          </a:p>
          <a:p>
            <a:endParaRPr lang="en-US" dirty="0"/>
          </a:p>
          <a:p>
            <a:r>
              <a:rPr lang="en-US" dirty="0">
                <a:solidFill>
                  <a:srgbClr val="FF0000"/>
                </a:solidFill>
              </a:rPr>
              <a:t>DANGER</a:t>
            </a:r>
            <a:r>
              <a:rPr lang="en-US" dirty="0"/>
              <a:t>:  do not use this to list time series files (then you are just a listing service)</a:t>
            </a:r>
          </a:p>
        </p:txBody>
      </p:sp>
      <p:sp>
        <p:nvSpPr>
          <p:cNvPr id="6" name="Slide Number Placeholder 5">
            <a:extLst>
              <a:ext uri="{FF2B5EF4-FFF2-40B4-BE49-F238E27FC236}">
                <a16:creationId xmlns:a16="http://schemas.microsoft.com/office/drawing/2014/main" id="{C8130003-8BF6-C3C0-FEBC-398A8F53B122}"/>
              </a:ext>
            </a:extLst>
          </p:cNvPr>
          <p:cNvSpPr>
            <a:spLocks noGrp="1"/>
          </p:cNvSpPr>
          <p:nvPr>
            <p:ph type="sldNum" sz="quarter" idx="16"/>
          </p:nvPr>
        </p:nvSpPr>
        <p:spPr/>
        <p:txBody>
          <a:bodyPr/>
          <a:lstStyle/>
          <a:p>
            <a:fld id="{4EBCDCBD-78E1-0D41-A999-31B5EBF8E02C}" type="slidenum">
              <a:rPr lang="en-US" smtClean="0"/>
              <a:pPr/>
              <a:t>51</a:t>
            </a:fld>
            <a:endParaRPr lang="en-US" dirty="0"/>
          </a:p>
        </p:txBody>
      </p:sp>
      <p:graphicFrame>
        <p:nvGraphicFramePr>
          <p:cNvPr id="7" name="Table 6">
            <a:extLst>
              <a:ext uri="{FF2B5EF4-FFF2-40B4-BE49-F238E27FC236}">
                <a16:creationId xmlns:a16="http://schemas.microsoft.com/office/drawing/2014/main" id="{92DFC948-5687-8BD1-1E2D-D37A697148DA}"/>
              </a:ext>
            </a:extLst>
          </p:cNvPr>
          <p:cNvGraphicFramePr>
            <a:graphicFrameLocks noGrp="1"/>
          </p:cNvGraphicFramePr>
          <p:nvPr>
            <p:extLst>
              <p:ext uri="{D42A27DB-BD31-4B8C-83A1-F6EECF244321}">
                <p14:modId xmlns:p14="http://schemas.microsoft.com/office/powerpoint/2010/main" val="3440513820"/>
              </p:ext>
            </p:extLst>
          </p:nvPr>
        </p:nvGraphicFramePr>
        <p:xfrm>
          <a:off x="753326" y="1304092"/>
          <a:ext cx="9617900" cy="1647355"/>
        </p:xfrm>
        <a:graphic>
          <a:graphicData uri="http://schemas.openxmlformats.org/drawingml/2006/table">
            <a:tbl>
              <a:tblPr>
                <a:tableStyleId>{5C22544A-7EE6-4342-B048-85BDC9FD1C3A}</a:tableStyleId>
              </a:tblPr>
              <a:tblGrid>
                <a:gridCol w="1130609">
                  <a:extLst>
                    <a:ext uri="{9D8B030D-6E8A-4147-A177-3AD203B41FA5}">
                      <a16:colId xmlns:a16="http://schemas.microsoft.com/office/drawing/2014/main" val="2785922099"/>
                    </a:ext>
                  </a:extLst>
                </a:gridCol>
                <a:gridCol w="1526192">
                  <a:extLst>
                    <a:ext uri="{9D8B030D-6E8A-4147-A177-3AD203B41FA5}">
                      <a16:colId xmlns:a16="http://schemas.microsoft.com/office/drawing/2014/main" val="1422806887"/>
                    </a:ext>
                  </a:extLst>
                </a:gridCol>
                <a:gridCol w="962016">
                  <a:extLst>
                    <a:ext uri="{9D8B030D-6E8A-4147-A177-3AD203B41FA5}">
                      <a16:colId xmlns:a16="http://schemas.microsoft.com/office/drawing/2014/main" val="3263932589"/>
                    </a:ext>
                  </a:extLst>
                </a:gridCol>
                <a:gridCol w="2475298">
                  <a:extLst>
                    <a:ext uri="{9D8B030D-6E8A-4147-A177-3AD203B41FA5}">
                      <a16:colId xmlns:a16="http://schemas.microsoft.com/office/drawing/2014/main" val="1818142451"/>
                    </a:ext>
                  </a:extLst>
                </a:gridCol>
                <a:gridCol w="3523785">
                  <a:extLst>
                    <a:ext uri="{9D8B030D-6E8A-4147-A177-3AD203B41FA5}">
                      <a16:colId xmlns:a16="http://schemas.microsoft.com/office/drawing/2014/main" val="1923151659"/>
                    </a:ext>
                  </a:extLst>
                </a:gridCol>
              </a:tblGrid>
              <a:tr h="329471">
                <a:tc>
                  <a:txBody>
                    <a:bodyPr/>
                    <a:lstStyle/>
                    <a:p>
                      <a:pPr algn="l" fontAlgn="b"/>
                      <a:r>
                        <a:rPr lang="en-US" sz="2000" b="1" u="none" strike="noStrike" dirty="0">
                          <a:effectLst/>
                        </a:rPr>
                        <a:t>Time</a:t>
                      </a:r>
                      <a:endParaRPr lang="en-US" sz="2000" b="1" i="0" u="none" strike="noStrike" dirty="0">
                        <a:solidFill>
                          <a:srgbClr val="000000"/>
                        </a:solidFill>
                        <a:effectLst/>
                        <a:latin typeface="Calibri" panose="020F0502020204030204" pitchFamily="34" charset="0"/>
                      </a:endParaRPr>
                    </a:p>
                  </a:txBody>
                  <a:tcPr marL="9525" marR="9525" marT="9525" marB="0" anchor="b"/>
                </a:tc>
                <a:tc>
                  <a:txBody>
                    <a:bodyPr/>
                    <a:lstStyle/>
                    <a:p>
                      <a:pPr algn="l" fontAlgn="b"/>
                      <a:r>
                        <a:rPr lang="en-US" sz="2000" b="1" i="0" u="none" strike="noStrike" dirty="0" err="1">
                          <a:solidFill>
                            <a:srgbClr val="000000"/>
                          </a:solidFill>
                          <a:effectLst/>
                          <a:latin typeface="Calibri" panose="020F0502020204030204" pitchFamily="34" charset="0"/>
                        </a:rPr>
                        <a:t>SCAttitude</a:t>
                      </a:r>
                      <a:endParaRPr lang="en-US" sz="2000" b="1" i="0" u="none" strike="noStrike" dirty="0">
                        <a:solidFill>
                          <a:srgbClr val="000000"/>
                        </a:solidFill>
                        <a:effectLst/>
                        <a:latin typeface="Calibri" panose="020F0502020204030204" pitchFamily="34" charset="0"/>
                      </a:endParaRPr>
                    </a:p>
                  </a:txBody>
                  <a:tcPr marL="9525" marR="9525" marT="9525" marB="0" anchor="b"/>
                </a:tc>
                <a:tc>
                  <a:txBody>
                    <a:bodyPr/>
                    <a:lstStyle/>
                    <a:p>
                      <a:pPr algn="l" fontAlgn="b"/>
                      <a:r>
                        <a:rPr lang="en-US" sz="2000" b="1" u="none" strike="noStrike" dirty="0">
                          <a:effectLst/>
                        </a:rPr>
                        <a:t>Quality</a:t>
                      </a:r>
                      <a:endParaRPr lang="en-US" sz="2000" b="1" i="0" u="none" strike="noStrike" dirty="0">
                        <a:solidFill>
                          <a:srgbClr val="000000"/>
                        </a:solidFill>
                        <a:effectLst/>
                        <a:latin typeface="Calibri" panose="020F0502020204030204" pitchFamily="34" charset="0"/>
                      </a:endParaRPr>
                    </a:p>
                  </a:txBody>
                  <a:tcPr marL="9525" marR="9525" marT="9525" marB="0" anchor="b"/>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sz="2000" b="1" u="none" strike="noStrike" dirty="0" err="1">
                          <a:effectLst/>
                        </a:rPr>
                        <a:t>PixelLookDirns</a:t>
                      </a:r>
                      <a:endParaRPr lang="en-US" sz="2000" b="1" i="0" u="none" strike="noStrike" dirty="0">
                        <a:solidFill>
                          <a:srgbClr val="000000"/>
                        </a:solidFill>
                        <a:effectLst/>
                        <a:latin typeface="Calibri" panose="020F0502020204030204" pitchFamily="34" charset="0"/>
                      </a:endParaRPr>
                    </a:p>
                  </a:txBody>
                  <a:tcPr marL="9525" marR="9525" marT="9525" marB="0" anchor="b"/>
                </a:tc>
                <a:tc>
                  <a:txBody>
                    <a:bodyPr/>
                    <a:lstStyle/>
                    <a:p>
                      <a:pPr algn="l" fontAlgn="b"/>
                      <a:r>
                        <a:rPr lang="en-US" sz="2000" b="1" i="0" u="none" strike="noStrike" dirty="0">
                          <a:solidFill>
                            <a:srgbClr val="000000"/>
                          </a:solidFill>
                          <a:effectLst/>
                          <a:latin typeface="Calibri" panose="020F0502020204030204" pitchFamily="34" charset="0"/>
                        </a:rPr>
                        <a:t> URI string</a:t>
                      </a:r>
                    </a:p>
                  </a:txBody>
                  <a:tcPr marL="9525" marR="9525" marT="9525" marB="0" anchor="b"/>
                </a:tc>
                <a:extLst>
                  <a:ext uri="{0D108BD9-81ED-4DB2-BD59-A6C34878D82A}">
                    <a16:rowId xmlns:a16="http://schemas.microsoft.com/office/drawing/2014/main" val="4098025124"/>
                  </a:ext>
                </a:extLst>
              </a:tr>
              <a:tr h="329471">
                <a:tc>
                  <a:txBody>
                    <a:bodyPr/>
                    <a:lstStyle/>
                    <a:p>
                      <a:pPr algn="l" fontAlgn="b"/>
                      <a:r>
                        <a:rPr lang="en-US" sz="2000" u="none" strike="noStrike" dirty="0">
                          <a:effectLst/>
                        </a:rPr>
                        <a:t>t0</a:t>
                      </a:r>
                      <a:endParaRPr lang="en-US" sz="2000" b="0" i="0" u="none" strike="noStrike" dirty="0">
                        <a:solidFill>
                          <a:srgbClr val="000000"/>
                        </a:solidFill>
                        <a:effectLst/>
                        <a:latin typeface="Calibri" panose="020F0502020204030204" pitchFamily="34" charset="0"/>
                      </a:endParaRPr>
                    </a:p>
                  </a:txBody>
                  <a:tcPr marL="9525" marR="9525" marT="9525" marB="0" anchor="b"/>
                </a:tc>
                <a:tc>
                  <a:txBody>
                    <a:bodyPr/>
                    <a:lstStyle/>
                    <a:p>
                      <a:pPr algn="l" fontAlgn="b"/>
                      <a:r>
                        <a:rPr lang="en-US" sz="2000" u="none" strike="noStrike" dirty="0">
                          <a:effectLst/>
                        </a:rPr>
                        <a:t>matrix[3,2]</a:t>
                      </a:r>
                      <a:endParaRPr lang="en-US" sz="2000" b="0" i="0" u="none" strike="noStrike" dirty="0">
                        <a:solidFill>
                          <a:srgbClr val="000000"/>
                        </a:solidFill>
                        <a:effectLst/>
                        <a:latin typeface="Calibri" panose="020F0502020204030204" pitchFamily="34" charset="0"/>
                      </a:endParaRPr>
                    </a:p>
                  </a:txBody>
                  <a:tcPr marL="9525" marR="9525" marT="9525" marB="0" anchor="b"/>
                </a:tc>
                <a:tc>
                  <a:txBody>
                    <a:bodyPr/>
                    <a:lstStyle/>
                    <a:p>
                      <a:pPr algn="l" fontAlgn="b"/>
                      <a:r>
                        <a:rPr lang="en-US" sz="2000" u="none" strike="noStrike" dirty="0">
                          <a:effectLst/>
                        </a:rPr>
                        <a:t>q0</a:t>
                      </a:r>
                      <a:endParaRPr lang="en-US" sz="2000" b="0" i="0" u="none" strike="noStrike" dirty="0">
                        <a:solidFill>
                          <a:srgbClr val="000000"/>
                        </a:solidFill>
                        <a:effectLst/>
                        <a:latin typeface="Calibri" panose="020F0502020204030204" pitchFamily="34" charset="0"/>
                      </a:endParaRPr>
                    </a:p>
                  </a:txBody>
                  <a:tcPr marL="9525" marR="9525" marT="9525" marB="0" anchor="b"/>
                </a:tc>
                <a:tc>
                  <a:txBody>
                    <a:bodyPr/>
                    <a:lstStyle/>
                    <a:p>
                      <a:pPr algn="l" fontAlgn="b"/>
                      <a:r>
                        <a:rPr lang="en-US" sz="2000" u="none" strike="noStrike" dirty="0">
                          <a:effectLst/>
                        </a:rPr>
                        <a:t>m0[500,500]</a:t>
                      </a:r>
                      <a:endParaRPr lang="en-US" sz="2000" b="0" i="0" u="none" strike="noStrike" dirty="0">
                        <a:solidFill>
                          <a:srgbClr val="000000"/>
                        </a:solidFill>
                        <a:effectLst/>
                        <a:latin typeface="Calibri" panose="020F0502020204030204" pitchFamily="34" charset="0"/>
                      </a:endParaRPr>
                    </a:p>
                  </a:txBody>
                  <a:tcPr marL="9525" marR="9525" marT="9525" marB="0" anchor="b"/>
                </a:tc>
                <a:tc>
                  <a:txBody>
                    <a:bodyPr/>
                    <a:lstStyle/>
                    <a:p>
                      <a:pPr algn="l" fontAlgn="b"/>
                      <a:r>
                        <a:rPr lang="en-US" sz="2000" b="0" i="0" u="none" strike="noStrike" dirty="0">
                          <a:solidFill>
                            <a:srgbClr val="000000"/>
                          </a:solidFill>
                          <a:effectLst/>
                          <a:latin typeface="Calibri" panose="020F0502020204030204" pitchFamily="34" charset="0"/>
                        </a:rPr>
                        <a:t>http://</a:t>
                      </a:r>
                      <a:r>
                        <a:rPr lang="en-US" sz="2000" b="0" i="0" u="none" strike="noStrike" dirty="0" err="1">
                          <a:solidFill>
                            <a:srgbClr val="000000"/>
                          </a:solidFill>
                          <a:effectLst/>
                          <a:latin typeface="Calibri" panose="020F0502020204030204" pitchFamily="34" charset="0"/>
                        </a:rPr>
                        <a:t>data.org</a:t>
                      </a:r>
                      <a:r>
                        <a:rPr lang="en-US" sz="2000" b="0" i="0" u="none" strike="noStrike" dirty="0">
                          <a:solidFill>
                            <a:srgbClr val="000000"/>
                          </a:solidFill>
                          <a:effectLst/>
                          <a:latin typeface="Calibri" panose="020F0502020204030204" pitchFamily="34" charset="0"/>
                        </a:rPr>
                        <a:t>/image1.fits</a:t>
                      </a:r>
                    </a:p>
                  </a:txBody>
                  <a:tcPr marL="9525" marR="9525" marT="9525" marB="0" anchor="b"/>
                </a:tc>
                <a:extLst>
                  <a:ext uri="{0D108BD9-81ED-4DB2-BD59-A6C34878D82A}">
                    <a16:rowId xmlns:a16="http://schemas.microsoft.com/office/drawing/2014/main" val="4000775988"/>
                  </a:ext>
                </a:extLst>
              </a:tr>
              <a:tr h="329471">
                <a:tc>
                  <a:txBody>
                    <a:bodyPr/>
                    <a:lstStyle/>
                    <a:p>
                      <a:pPr algn="l" fontAlgn="b"/>
                      <a:r>
                        <a:rPr lang="en-US" sz="2000" u="none" strike="noStrike">
                          <a:effectLst/>
                        </a:rPr>
                        <a:t>t1</a:t>
                      </a:r>
                      <a:endParaRPr lang="en-US" sz="20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2000" u="none" strike="noStrike" dirty="0">
                          <a:effectLst/>
                        </a:rPr>
                        <a:t>matrix[3,2]</a:t>
                      </a:r>
                      <a:endParaRPr lang="en-US" sz="2000" b="0" i="0" u="none" strike="noStrike" dirty="0">
                        <a:solidFill>
                          <a:srgbClr val="000000"/>
                        </a:solidFill>
                        <a:effectLst/>
                        <a:latin typeface="Calibri" panose="020F0502020204030204" pitchFamily="34" charset="0"/>
                      </a:endParaRPr>
                    </a:p>
                  </a:txBody>
                  <a:tcPr marL="9525" marR="9525" marT="9525" marB="0" anchor="b"/>
                </a:tc>
                <a:tc>
                  <a:txBody>
                    <a:bodyPr/>
                    <a:lstStyle/>
                    <a:p>
                      <a:pPr algn="l" fontAlgn="b"/>
                      <a:r>
                        <a:rPr lang="en-US" sz="2000" u="none" strike="noStrike" dirty="0">
                          <a:effectLst/>
                        </a:rPr>
                        <a:t>q1</a:t>
                      </a:r>
                      <a:endParaRPr lang="en-US" sz="2000" b="0" i="0" u="none" strike="noStrike" dirty="0">
                        <a:solidFill>
                          <a:srgbClr val="000000"/>
                        </a:solidFill>
                        <a:effectLst/>
                        <a:latin typeface="Calibri" panose="020F0502020204030204" pitchFamily="34" charset="0"/>
                      </a:endParaRPr>
                    </a:p>
                  </a:txBody>
                  <a:tcPr marL="9525" marR="9525" marT="9525" marB="0" anchor="b"/>
                </a:tc>
                <a:tc>
                  <a:txBody>
                    <a:bodyPr/>
                    <a:lstStyle/>
                    <a:p>
                      <a:pPr algn="l" fontAlgn="b"/>
                      <a:r>
                        <a:rPr lang="en-US" sz="2000" u="none" strike="noStrike" dirty="0">
                          <a:effectLst/>
                        </a:rPr>
                        <a:t>m1[500,500]</a:t>
                      </a:r>
                      <a:endParaRPr lang="en-US" sz="2000" b="0" i="0" u="none" strike="noStrike" dirty="0">
                        <a:solidFill>
                          <a:srgbClr val="000000"/>
                        </a:solidFill>
                        <a:effectLst/>
                        <a:latin typeface="Calibri" panose="020F0502020204030204" pitchFamily="34" charset="0"/>
                      </a:endParaRPr>
                    </a:p>
                  </a:txBody>
                  <a:tcPr marL="9525" marR="9525" marT="9525" marB="0" anchor="b"/>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sz="2000" b="0" i="0" u="none" strike="noStrike" dirty="0">
                          <a:solidFill>
                            <a:srgbClr val="000000"/>
                          </a:solidFill>
                          <a:effectLst/>
                          <a:latin typeface="Calibri" panose="020F0502020204030204" pitchFamily="34" charset="0"/>
                        </a:rPr>
                        <a:t>http://</a:t>
                      </a:r>
                      <a:r>
                        <a:rPr lang="en-US" sz="2000" b="0" i="0" u="none" strike="noStrike" dirty="0" err="1">
                          <a:solidFill>
                            <a:srgbClr val="000000"/>
                          </a:solidFill>
                          <a:effectLst/>
                          <a:latin typeface="Calibri" panose="020F0502020204030204" pitchFamily="34" charset="0"/>
                        </a:rPr>
                        <a:t>data.org</a:t>
                      </a:r>
                      <a:r>
                        <a:rPr lang="en-US" sz="2000" b="0" i="0" u="none" strike="noStrike" dirty="0">
                          <a:solidFill>
                            <a:srgbClr val="000000"/>
                          </a:solidFill>
                          <a:effectLst/>
                          <a:latin typeface="Calibri" panose="020F0502020204030204" pitchFamily="34" charset="0"/>
                        </a:rPr>
                        <a:t>/image2.fits</a:t>
                      </a:r>
                    </a:p>
                  </a:txBody>
                  <a:tcPr marL="9525" marR="9525" marT="9525" marB="0" anchor="b"/>
                </a:tc>
                <a:extLst>
                  <a:ext uri="{0D108BD9-81ED-4DB2-BD59-A6C34878D82A}">
                    <a16:rowId xmlns:a16="http://schemas.microsoft.com/office/drawing/2014/main" val="153851984"/>
                  </a:ext>
                </a:extLst>
              </a:tr>
              <a:tr h="329471">
                <a:tc>
                  <a:txBody>
                    <a:bodyPr/>
                    <a:lstStyle/>
                    <a:p>
                      <a:pPr algn="l" fontAlgn="b"/>
                      <a:r>
                        <a:rPr lang="en-US" sz="2000" u="none" strike="noStrike">
                          <a:effectLst/>
                        </a:rPr>
                        <a:t>t1</a:t>
                      </a:r>
                      <a:endParaRPr lang="en-US" sz="20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2000" u="none" strike="noStrike" dirty="0">
                          <a:effectLst/>
                        </a:rPr>
                        <a:t>matrix[3,2]</a:t>
                      </a:r>
                      <a:endParaRPr lang="en-US" sz="2000" b="0" i="0" u="none" strike="noStrike" dirty="0">
                        <a:solidFill>
                          <a:srgbClr val="000000"/>
                        </a:solidFill>
                        <a:effectLst/>
                        <a:latin typeface="Calibri" panose="020F0502020204030204" pitchFamily="34" charset="0"/>
                      </a:endParaRPr>
                    </a:p>
                  </a:txBody>
                  <a:tcPr marL="9525" marR="9525" marT="9525" marB="0" anchor="b"/>
                </a:tc>
                <a:tc>
                  <a:txBody>
                    <a:bodyPr/>
                    <a:lstStyle/>
                    <a:p>
                      <a:pPr algn="l" fontAlgn="b"/>
                      <a:r>
                        <a:rPr lang="en-US" sz="2000" u="none" strike="noStrike" dirty="0">
                          <a:effectLst/>
                        </a:rPr>
                        <a:t>q2</a:t>
                      </a:r>
                      <a:endParaRPr lang="en-US" sz="2000" b="0" i="0" u="none" strike="noStrike" dirty="0">
                        <a:solidFill>
                          <a:srgbClr val="000000"/>
                        </a:solidFill>
                        <a:effectLst/>
                        <a:latin typeface="Calibri" panose="020F0502020204030204" pitchFamily="34" charset="0"/>
                      </a:endParaRPr>
                    </a:p>
                  </a:txBody>
                  <a:tcPr marL="9525" marR="9525" marT="9525" marB="0" anchor="b"/>
                </a:tc>
                <a:tc>
                  <a:txBody>
                    <a:bodyPr/>
                    <a:lstStyle/>
                    <a:p>
                      <a:pPr algn="l" fontAlgn="b"/>
                      <a:r>
                        <a:rPr lang="en-US" sz="2000" u="none" strike="noStrike" dirty="0">
                          <a:effectLst/>
                        </a:rPr>
                        <a:t>m2[500,500]</a:t>
                      </a:r>
                      <a:endParaRPr lang="en-US" sz="2000" b="0" i="0" u="none" strike="noStrike" dirty="0">
                        <a:solidFill>
                          <a:srgbClr val="000000"/>
                        </a:solidFill>
                        <a:effectLst/>
                        <a:latin typeface="Calibri" panose="020F0502020204030204" pitchFamily="34" charset="0"/>
                      </a:endParaRPr>
                    </a:p>
                  </a:txBody>
                  <a:tcPr marL="9525" marR="9525" marT="9525" marB="0" anchor="b"/>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sz="2000" b="0" i="0" u="none" strike="noStrike" dirty="0">
                          <a:solidFill>
                            <a:srgbClr val="000000"/>
                          </a:solidFill>
                          <a:effectLst/>
                          <a:latin typeface="Calibri" panose="020F0502020204030204" pitchFamily="34" charset="0"/>
                        </a:rPr>
                        <a:t>http://</a:t>
                      </a:r>
                      <a:r>
                        <a:rPr lang="en-US" sz="2000" b="0" i="0" u="none" strike="noStrike" dirty="0" err="1">
                          <a:solidFill>
                            <a:srgbClr val="000000"/>
                          </a:solidFill>
                          <a:effectLst/>
                          <a:latin typeface="Calibri" panose="020F0502020204030204" pitchFamily="34" charset="0"/>
                        </a:rPr>
                        <a:t>data.org</a:t>
                      </a:r>
                      <a:r>
                        <a:rPr lang="en-US" sz="2000" b="0" i="0" u="none" strike="noStrike" dirty="0">
                          <a:solidFill>
                            <a:srgbClr val="000000"/>
                          </a:solidFill>
                          <a:effectLst/>
                          <a:latin typeface="Calibri" panose="020F0502020204030204" pitchFamily="34" charset="0"/>
                        </a:rPr>
                        <a:t>/image3.fits</a:t>
                      </a:r>
                    </a:p>
                  </a:txBody>
                  <a:tcPr marL="9525" marR="9525" marT="9525" marB="0" anchor="b"/>
                </a:tc>
                <a:extLst>
                  <a:ext uri="{0D108BD9-81ED-4DB2-BD59-A6C34878D82A}">
                    <a16:rowId xmlns:a16="http://schemas.microsoft.com/office/drawing/2014/main" val="4146862893"/>
                  </a:ext>
                </a:extLst>
              </a:tr>
              <a:tr h="329471">
                <a:tc>
                  <a:txBody>
                    <a:bodyPr/>
                    <a:lstStyle/>
                    <a:p>
                      <a:pPr algn="l" fontAlgn="b"/>
                      <a:r>
                        <a:rPr lang="en-US" sz="2000" u="none" strike="noStrike">
                          <a:effectLst/>
                        </a:rPr>
                        <a:t>t2</a:t>
                      </a:r>
                      <a:endParaRPr lang="en-US" sz="20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2000" u="none" strike="noStrike" dirty="0">
                          <a:effectLst/>
                        </a:rPr>
                        <a:t>matrix[3,2]</a:t>
                      </a:r>
                      <a:endParaRPr lang="en-US" sz="2000" b="0" i="0" u="none" strike="noStrike" dirty="0">
                        <a:solidFill>
                          <a:srgbClr val="000000"/>
                        </a:solidFill>
                        <a:effectLst/>
                        <a:latin typeface="Calibri" panose="020F0502020204030204" pitchFamily="34" charset="0"/>
                      </a:endParaRPr>
                    </a:p>
                  </a:txBody>
                  <a:tcPr marL="9525" marR="9525" marT="9525" marB="0" anchor="b"/>
                </a:tc>
                <a:tc>
                  <a:txBody>
                    <a:bodyPr/>
                    <a:lstStyle/>
                    <a:p>
                      <a:pPr algn="l" fontAlgn="b"/>
                      <a:r>
                        <a:rPr lang="en-US" sz="2000" u="none" strike="noStrike" dirty="0">
                          <a:effectLst/>
                        </a:rPr>
                        <a:t>q3</a:t>
                      </a:r>
                      <a:endParaRPr lang="en-US" sz="2000" b="0" i="0" u="none" strike="noStrike" dirty="0">
                        <a:solidFill>
                          <a:srgbClr val="000000"/>
                        </a:solidFill>
                        <a:effectLst/>
                        <a:latin typeface="Calibri" panose="020F0502020204030204" pitchFamily="34" charset="0"/>
                      </a:endParaRPr>
                    </a:p>
                  </a:txBody>
                  <a:tcPr marL="9525" marR="9525" marT="9525" marB="0" anchor="b"/>
                </a:tc>
                <a:tc>
                  <a:txBody>
                    <a:bodyPr/>
                    <a:lstStyle/>
                    <a:p>
                      <a:pPr algn="l" fontAlgn="b"/>
                      <a:r>
                        <a:rPr lang="en-US" sz="2000" u="none" strike="noStrike" dirty="0">
                          <a:effectLst/>
                        </a:rPr>
                        <a:t>m3[500,500]</a:t>
                      </a:r>
                      <a:endParaRPr lang="en-US" sz="2000" b="0" i="0" u="none" strike="noStrike" dirty="0">
                        <a:solidFill>
                          <a:srgbClr val="000000"/>
                        </a:solidFill>
                        <a:effectLst/>
                        <a:latin typeface="Calibri" panose="020F0502020204030204" pitchFamily="34" charset="0"/>
                      </a:endParaRPr>
                    </a:p>
                  </a:txBody>
                  <a:tcPr marL="9525" marR="9525" marT="9525" marB="0" anchor="b"/>
                </a:tc>
                <a:tc>
                  <a:txBody>
                    <a:bodyPr/>
                    <a:lstStyle/>
                    <a:p>
                      <a:pPr algn="l" fontAlgn="b"/>
                      <a:r>
                        <a:rPr lang="en-US" sz="2000" b="0" i="0" u="none" strike="noStrike" dirty="0">
                          <a:solidFill>
                            <a:srgbClr val="000000"/>
                          </a:solidFill>
                          <a:effectLst/>
                          <a:latin typeface="Calibri" panose="020F0502020204030204" pitchFamily="34" charset="0"/>
                        </a:rPr>
                        <a:t>http://</a:t>
                      </a:r>
                      <a:r>
                        <a:rPr lang="en-US" sz="2000" b="0" i="0" u="none" strike="noStrike" dirty="0" err="1">
                          <a:solidFill>
                            <a:srgbClr val="000000"/>
                          </a:solidFill>
                          <a:effectLst/>
                          <a:latin typeface="Calibri" panose="020F0502020204030204" pitchFamily="34" charset="0"/>
                        </a:rPr>
                        <a:t>data.org</a:t>
                      </a:r>
                      <a:r>
                        <a:rPr lang="en-US" sz="2000" b="0" i="0" u="none" strike="noStrike" dirty="0">
                          <a:solidFill>
                            <a:srgbClr val="000000"/>
                          </a:solidFill>
                          <a:effectLst/>
                          <a:latin typeface="Calibri" panose="020F0502020204030204" pitchFamily="34" charset="0"/>
                        </a:rPr>
                        <a:t>/image4.fits</a:t>
                      </a:r>
                    </a:p>
                  </a:txBody>
                  <a:tcPr marL="9525" marR="9525" marT="9525" marB="0" anchor="b"/>
                </a:tc>
                <a:extLst>
                  <a:ext uri="{0D108BD9-81ED-4DB2-BD59-A6C34878D82A}">
                    <a16:rowId xmlns:a16="http://schemas.microsoft.com/office/drawing/2014/main" val="2338106987"/>
                  </a:ext>
                </a:extLst>
              </a:tr>
            </a:tbl>
          </a:graphicData>
        </a:graphic>
      </p:graphicFrame>
      <p:sp>
        <p:nvSpPr>
          <p:cNvPr id="8" name="Date Placeholder 7">
            <a:extLst>
              <a:ext uri="{FF2B5EF4-FFF2-40B4-BE49-F238E27FC236}">
                <a16:creationId xmlns:a16="http://schemas.microsoft.com/office/drawing/2014/main" id="{68445B53-3B63-CEEF-FF9A-582437F0F80A}"/>
              </a:ext>
            </a:extLst>
          </p:cNvPr>
          <p:cNvSpPr>
            <a:spLocks noGrp="1"/>
          </p:cNvSpPr>
          <p:nvPr>
            <p:ph type="dt" sz="half" idx="14"/>
          </p:nvPr>
        </p:nvSpPr>
        <p:spPr/>
        <p:txBody>
          <a:bodyPr/>
          <a:lstStyle/>
          <a:p>
            <a:r>
              <a:rPr lang="en-US"/>
              <a:t>Oct 12-13, 2023</a:t>
            </a:r>
            <a:endParaRPr lang="en-US" dirty="0"/>
          </a:p>
        </p:txBody>
      </p:sp>
      <p:sp>
        <p:nvSpPr>
          <p:cNvPr id="9" name="Footer Placeholder 8">
            <a:extLst>
              <a:ext uri="{FF2B5EF4-FFF2-40B4-BE49-F238E27FC236}">
                <a16:creationId xmlns:a16="http://schemas.microsoft.com/office/drawing/2014/main" id="{7B48678E-3432-7460-1087-23CDBC5D9BD3}"/>
              </a:ext>
            </a:extLst>
          </p:cNvPr>
          <p:cNvSpPr>
            <a:spLocks noGrp="1"/>
          </p:cNvSpPr>
          <p:nvPr>
            <p:ph type="ftr" sz="quarter" idx="15"/>
          </p:nvPr>
        </p:nvSpPr>
        <p:spPr/>
        <p:txBody>
          <a:bodyPr/>
          <a:lstStyle/>
          <a:p>
            <a:r>
              <a:rPr lang="en-US"/>
              <a:t>How HAPI Relates to Access and Discoverability</a:t>
            </a:r>
            <a:endParaRPr lang="en-US" dirty="0"/>
          </a:p>
        </p:txBody>
      </p:sp>
    </p:spTree>
    <p:extLst>
      <p:ext uri="{BB962C8B-B14F-4D97-AF65-F5344CB8AC3E}">
        <p14:creationId xmlns:p14="http://schemas.microsoft.com/office/powerpoint/2010/main" val="40795057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B4F27631-E934-D468-121B-56AC295D5070}"/>
              </a:ext>
            </a:extLst>
          </p:cNvPr>
          <p:cNvSpPr/>
          <p:nvPr/>
        </p:nvSpPr>
        <p:spPr>
          <a:xfrm>
            <a:off x="512870" y="1955571"/>
            <a:ext cx="3644664" cy="3224920"/>
          </a:xfrm>
          <a:prstGeom prst="rect">
            <a:avLst/>
          </a:prstGeom>
          <a:solidFill>
            <a:schemeClr val="accent2">
              <a:lumMod val="60000"/>
              <a:lumOff val="4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p>
            <a:pPr algn="ctr"/>
            <a:endParaRPr lang="en-US" sz="2000" dirty="0" err="1"/>
          </a:p>
        </p:txBody>
      </p:sp>
      <p:sp>
        <p:nvSpPr>
          <p:cNvPr id="2" name="Title 1">
            <a:extLst>
              <a:ext uri="{FF2B5EF4-FFF2-40B4-BE49-F238E27FC236}">
                <a16:creationId xmlns:a16="http://schemas.microsoft.com/office/drawing/2014/main" id="{A9154C79-F5AB-4A16-7077-64DBF1E255C1}"/>
              </a:ext>
            </a:extLst>
          </p:cNvPr>
          <p:cNvSpPr>
            <a:spLocks noGrp="1"/>
          </p:cNvSpPr>
          <p:nvPr>
            <p:ph type="title"/>
          </p:nvPr>
        </p:nvSpPr>
        <p:spPr>
          <a:xfrm>
            <a:off x="457200" y="172442"/>
            <a:ext cx="11277600" cy="762000"/>
          </a:xfrm>
        </p:spPr>
        <p:txBody>
          <a:bodyPr>
            <a:normAutofit fontScale="90000"/>
          </a:bodyPr>
          <a:lstStyle/>
          <a:p>
            <a:r>
              <a:rPr lang="en-US" b="0" dirty="0"/>
              <a:t>A HAPI </a:t>
            </a:r>
            <a:r>
              <a:rPr lang="en-US" dirty="0"/>
              <a:t>client library </a:t>
            </a:r>
            <a:r>
              <a:rPr lang="en-US" b="0" dirty="0"/>
              <a:t>knows how to read from HAPI servers</a:t>
            </a:r>
          </a:p>
        </p:txBody>
      </p:sp>
      <p:sp>
        <p:nvSpPr>
          <p:cNvPr id="6" name="Slide Number Placeholder 5">
            <a:extLst>
              <a:ext uri="{FF2B5EF4-FFF2-40B4-BE49-F238E27FC236}">
                <a16:creationId xmlns:a16="http://schemas.microsoft.com/office/drawing/2014/main" id="{62868DEF-1FA1-CD0D-2683-E0C0591143A5}"/>
              </a:ext>
            </a:extLst>
          </p:cNvPr>
          <p:cNvSpPr>
            <a:spLocks noGrp="1"/>
          </p:cNvSpPr>
          <p:nvPr>
            <p:ph type="sldNum" sz="quarter" idx="16"/>
          </p:nvPr>
        </p:nvSpPr>
        <p:spPr/>
        <p:txBody>
          <a:bodyPr/>
          <a:lstStyle/>
          <a:p>
            <a:fld id="{4EBCDCBD-78E1-0D41-A999-31B5EBF8E02C}" type="slidenum">
              <a:rPr lang="en-US" smtClean="0"/>
              <a:pPr/>
              <a:t>6</a:t>
            </a:fld>
            <a:endParaRPr lang="en-US" dirty="0"/>
          </a:p>
        </p:txBody>
      </p:sp>
      <p:sp>
        <p:nvSpPr>
          <p:cNvPr id="14" name="Can 13">
            <a:extLst>
              <a:ext uri="{FF2B5EF4-FFF2-40B4-BE49-F238E27FC236}">
                <a16:creationId xmlns:a16="http://schemas.microsoft.com/office/drawing/2014/main" id="{796D08F9-A796-97AF-F45B-501C2C74C03A}"/>
              </a:ext>
            </a:extLst>
          </p:cNvPr>
          <p:cNvSpPr/>
          <p:nvPr/>
        </p:nvSpPr>
        <p:spPr>
          <a:xfrm>
            <a:off x="692975" y="3214688"/>
            <a:ext cx="745435" cy="1160334"/>
          </a:xfrm>
          <a:prstGeom prst="can">
            <a:avLst/>
          </a:prstGeom>
          <a:solidFill>
            <a:schemeClr val="bg1">
              <a:lumMod val="5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p>
            <a:pPr algn="ctr"/>
            <a:r>
              <a:rPr lang="en-US" sz="2000" dirty="0"/>
              <a:t>data</a:t>
            </a:r>
          </a:p>
        </p:txBody>
      </p:sp>
      <p:sp>
        <p:nvSpPr>
          <p:cNvPr id="17" name="Rounded Rectangle 16">
            <a:extLst>
              <a:ext uri="{FF2B5EF4-FFF2-40B4-BE49-F238E27FC236}">
                <a16:creationId xmlns:a16="http://schemas.microsoft.com/office/drawing/2014/main" id="{8503F734-A20C-97FD-2384-F12C1217F58A}"/>
              </a:ext>
            </a:extLst>
          </p:cNvPr>
          <p:cNvSpPr/>
          <p:nvPr/>
        </p:nvSpPr>
        <p:spPr>
          <a:xfrm>
            <a:off x="1909689" y="2677883"/>
            <a:ext cx="939681" cy="2233943"/>
          </a:xfrm>
          <a:prstGeom prst="roundRect">
            <a:avLst/>
          </a:prstGeom>
          <a:solidFill>
            <a:schemeClr val="accent5">
              <a:lumMod val="40000"/>
              <a:lumOff val="6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45720" rIns="0" bIns="45720" numCol="1" spcCol="0" rtlCol="0" fromWordArt="0" anchor="ctr" anchorCtr="0" forceAA="0" compatLnSpc="1">
            <a:prstTxWarp prst="textNoShape">
              <a:avLst/>
            </a:prstTxWarp>
            <a:normAutofit/>
          </a:bodyPr>
          <a:lstStyle/>
          <a:p>
            <a:pPr algn="ctr"/>
            <a:r>
              <a:rPr lang="en-US" sz="1600" dirty="0">
                <a:solidFill>
                  <a:schemeClr val="tx1"/>
                </a:solidFill>
              </a:rPr>
              <a:t>server code for reading data from</a:t>
            </a:r>
          </a:p>
          <a:p>
            <a:pPr algn="ctr"/>
            <a:r>
              <a:rPr lang="en-US" sz="1600" dirty="0">
                <a:solidFill>
                  <a:schemeClr val="tx1"/>
                </a:solidFill>
              </a:rPr>
              <a:t>disk</a:t>
            </a:r>
          </a:p>
        </p:txBody>
      </p:sp>
      <p:cxnSp>
        <p:nvCxnSpPr>
          <p:cNvPr id="20" name="Straight Arrow Connector 19">
            <a:extLst>
              <a:ext uri="{FF2B5EF4-FFF2-40B4-BE49-F238E27FC236}">
                <a16:creationId xmlns:a16="http://schemas.microsoft.com/office/drawing/2014/main" id="{DB0DBDAE-28AD-7D47-6E79-C9194CF99590}"/>
              </a:ext>
            </a:extLst>
          </p:cNvPr>
          <p:cNvCxnSpPr>
            <a:cxnSpLocks/>
          </p:cNvCxnSpPr>
          <p:nvPr/>
        </p:nvCxnSpPr>
        <p:spPr>
          <a:xfrm>
            <a:off x="1396116" y="3835108"/>
            <a:ext cx="563561" cy="0"/>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BA5EBB31-1950-C2B2-294F-43CA68FFECC0}"/>
              </a:ext>
            </a:extLst>
          </p:cNvPr>
          <p:cNvCxnSpPr>
            <a:cxnSpLocks/>
          </p:cNvCxnSpPr>
          <p:nvPr/>
        </p:nvCxnSpPr>
        <p:spPr>
          <a:xfrm>
            <a:off x="4157534" y="3835108"/>
            <a:ext cx="1987811" cy="0"/>
          </a:xfrm>
          <a:prstGeom prst="straightConnector1">
            <a:avLst/>
          </a:prstGeom>
          <a:ln w="38100">
            <a:solidFill>
              <a:schemeClr val="accent6">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2" name="Rounded Rectangle 21">
            <a:extLst>
              <a:ext uri="{FF2B5EF4-FFF2-40B4-BE49-F238E27FC236}">
                <a16:creationId xmlns:a16="http://schemas.microsoft.com/office/drawing/2014/main" id="{F7EA93A8-246B-126C-A92B-CA0B53C2D8EC}"/>
              </a:ext>
            </a:extLst>
          </p:cNvPr>
          <p:cNvSpPr/>
          <p:nvPr/>
        </p:nvSpPr>
        <p:spPr>
          <a:xfrm>
            <a:off x="3052383" y="2677883"/>
            <a:ext cx="851026" cy="1566492"/>
          </a:xfrm>
          <a:prstGeom prst="roundRect">
            <a:avLst/>
          </a:prstGeom>
          <a:solidFill>
            <a:schemeClr val="accent6">
              <a:lumMod val="60000"/>
              <a:lumOff val="4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45720" rIns="0" bIns="45720" numCol="1" spcCol="0" rtlCol="0" fromWordArt="0" anchor="ctr" anchorCtr="0" forceAA="0" compatLnSpc="1">
            <a:prstTxWarp prst="textNoShape">
              <a:avLst/>
            </a:prstTxWarp>
            <a:normAutofit/>
          </a:bodyPr>
          <a:lstStyle/>
          <a:p>
            <a:pPr algn="ctr"/>
            <a:r>
              <a:rPr lang="en-US" dirty="0">
                <a:solidFill>
                  <a:schemeClr val="tx1"/>
                </a:solidFill>
              </a:rPr>
              <a:t>HAPI</a:t>
            </a:r>
          </a:p>
          <a:p>
            <a:pPr algn="ctr"/>
            <a:r>
              <a:rPr lang="en-US" dirty="0">
                <a:solidFill>
                  <a:schemeClr val="tx1"/>
                </a:solidFill>
              </a:rPr>
              <a:t>access </a:t>
            </a:r>
            <a:r>
              <a:rPr lang="en-US" dirty="0" err="1">
                <a:solidFill>
                  <a:schemeClr val="tx1"/>
                </a:solidFill>
              </a:rPr>
              <a:t>specifi</a:t>
            </a:r>
            <a:r>
              <a:rPr lang="en-US" dirty="0">
                <a:solidFill>
                  <a:schemeClr val="tx1"/>
                </a:solidFill>
              </a:rPr>
              <a:t>-cation</a:t>
            </a:r>
          </a:p>
        </p:txBody>
      </p:sp>
      <p:sp>
        <p:nvSpPr>
          <p:cNvPr id="23" name="TextBox 22">
            <a:extLst>
              <a:ext uri="{FF2B5EF4-FFF2-40B4-BE49-F238E27FC236}">
                <a16:creationId xmlns:a16="http://schemas.microsoft.com/office/drawing/2014/main" id="{B994042A-83BC-528C-65DE-ADA85BB197D2}"/>
              </a:ext>
            </a:extLst>
          </p:cNvPr>
          <p:cNvSpPr txBox="1"/>
          <p:nvPr/>
        </p:nvSpPr>
        <p:spPr>
          <a:xfrm>
            <a:off x="1845054" y="2037707"/>
            <a:ext cx="939681" cy="400110"/>
          </a:xfrm>
          <a:prstGeom prst="rect">
            <a:avLst/>
          </a:prstGeom>
          <a:noFill/>
          <a:ln w="19050">
            <a:noFill/>
          </a:ln>
        </p:spPr>
        <p:txBody>
          <a:bodyPr wrap="none" rtlCol="0">
            <a:spAutoFit/>
          </a:bodyPr>
          <a:lstStyle/>
          <a:p>
            <a:r>
              <a:rPr lang="en-US" sz="2000" dirty="0">
                <a:solidFill>
                  <a:schemeClr val="tx2">
                    <a:lumMod val="75000"/>
                  </a:schemeClr>
                </a:solidFill>
              </a:rPr>
              <a:t>Server</a:t>
            </a:r>
          </a:p>
        </p:txBody>
      </p:sp>
      <p:sp>
        <p:nvSpPr>
          <p:cNvPr id="24" name="Rectangle 23">
            <a:extLst>
              <a:ext uri="{FF2B5EF4-FFF2-40B4-BE49-F238E27FC236}">
                <a16:creationId xmlns:a16="http://schemas.microsoft.com/office/drawing/2014/main" id="{1D7C9EE4-FC87-4689-BE88-AEAA500EE04D}"/>
              </a:ext>
            </a:extLst>
          </p:cNvPr>
          <p:cNvSpPr/>
          <p:nvPr/>
        </p:nvSpPr>
        <p:spPr>
          <a:xfrm>
            <a:off x="6637647" y="1955571"/>
            <a:ext cx="4861378" cy="3224920"/>
          </a:xfrm>
          <a:prstGeom prst="rect">
            <a:avLst/>
          </a:prstGeom>
          <a:solidFill>
            <a:schemeClr val="accent2">
              <a:lumMod val="60000"/>
              <a:lumOff val="4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p>
            <a:pPr algn="ctr"/>
            <a:endParaRPr lang="en-US" sz="2000" dirty="0" err="1"/>
          </a:p>
        </p:txBody>
      </p:sp>
      <p:sp>
        <p:nvSpPr>
          <p:cNvPr id="25" name="TextBox 24">
            <a:extLst>
              <a:ext uri="{FF2B5EF4-FFF2-40B4-BE49-F238E27FC236}">
                <a16:creationId xmlns:a16="http://schemas.microsoft.com/office/drawing/2014/main" id="{674951CE-F013-E302-8B72-6BA9B010E330}"/>
              </a:ext>
            </a:extLst>
          </p:cNvPr>
          <p:cNvSpPr txBox="1"/>
          <p:nvPr/>
        </p:nvSpPr>
        <p:spPr>
          <a:xfrm>
            <a:off x="7969831" y="2037707"/>
            <a:ext cx="841897" cy="400110"/>
          </a:xfrm>
          <a:prstGeom prst="rect">
            <a:avLst/>
          </a:prstGeom>
          <a:noFill/>
          <a:ln w="19050">
            <a:noFill/>
          </a:ln>
        </p:spPr>
        <p:txBody>
          <a:bodyPr wrap="none" rtlCol="0">
            <a:spAutoFit/>
          </a:bodyPr>
          <a:lstStyle/>
          <a:p>
            <a:r>
              <a:rPr lang="en-US" sz="2000" dirty="0">
                <a:solidFill>
                  <a:schemeClr val="tx2">
                    <a:lumMod val="75000"/>
                  </a:schemeClr>
                </a:solidFill>
              </a:rPr>
              <a:t>Client</a:t>
            </a:r>
          </a:p>
        </p:txBody>
      </p:sp>
      <p:sp>
        <p:nvSpPr>
          <p:cNvPr id="26" name="Rounded Rectangle 25">
            <a:extLst>
              <a:ext uri="{FF2B5EF4-FFF2-40B4-BE49-F238E27FC236}">
                <a16:creationId xmlns:a16="http://schemas.microsoft.com/office/drawing/2014/main" id="{90020569-91B5-23AF-3CF7-66ECBB2E5206}"/>
              </a:ext>
            </a:extLst>
          </p:cNvPr>
          <p:cNvSpPr/>
          <p:nvPr/>
        </p:nvSpPr>
        <p:spPr>
          <a:xfrm>
            <a:off x="6724432" y="2564104"/>
            <a:ext cx="851025" cy="1680272"/>
          </a:xfrm>
          <a:prstGeom prst="roundRect">
            <a:avLst/>
          </a:prstGeom>
          <a:solidFill>
            <a:schemeClr val="accent5">
              <a:lumMod val="40000"/>
              <a:lumOff val="6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45720" rIns="0" bIns="45720" numCol="1" spcCol="0" rtlCol="0" fromWordArt="0" anchor="ctr" anchorCtr="0" forceAA="0" compatLnSpc="1">
            <a:prstTxWarp prst="textNoShape">
              <a:avLst/>
            </a:prstTxWarp>
            <a:normAutofit/>
          </a:bodyPr>
          <a:lstStyle/>
          <a:p>
            <a:pPr algn="ctr"/>
            <a:r>
              <a:rPr lang="en-US" sz="1600" dirty="0">
                <a:solidFill>
                  <a:schemeClr val="tx1"/>
                </a:solidFill>
              </a:rPr>
              <a:t>client code for reading data from server</a:t>
            </a:r>
          </a:p>
        </p:txBody>
      </p:sp>
      <p:sp>
        <p:nvSpPr>
          <p:cNvPr id="27" name="Rounded Rectangle 26">
            <a:extLst>
              <a:ext uri="{FF2B5EF4-FFF2-40B4-BE49-F238E27FC236}">
                <a16:creationId xmlns:a16="http://schemas.microsoft.com/office/drawing/2014/main" id="{7E341745-90CB-3247-A005-C76925948E50}"/>
              </a:ext>
            </a:extLst>
          </p:cNvPr>
          <p:cNvSpPr/>
          <p:nvPr/>
        </p:nvSpPr>
        <p:spPr>
          <a:xfrm>
            <a:off x="7771916" y="2566978"/>
            <a:ext cx="851025" cy="2233943"/>
          </a:xfrm>
          <a:prstGeom prst="roundRect">
            <a:avLst/>
          </a:prstGeom>
          <a:solidFill>
            <a:schemeClr val="accent5">
              <a:lumMod val="40000"/>
              <a:lumOff val="6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45720" rIns="0" bIns="45720" numCol="1" spcCol="0" rtlCol="0" fromWordArt="0" anchor="ctr" anchorCtr="0" forceAA="0" compatLnSpc="1">
            <a:prstTxWarp prst="textNoShape">
              <a:avLst/>
            </a:prstTxWarp>
            <a:normAutofit/>
          </a:bodyPr>
          <a:lstStyle/>
          <a:p>
            <a:pPr algn="ctr"/>
            <a:r>
              <a:rPr lang="en-US" sz="1600" dirty="0">
                <a:solidFill>
                  <a:schemeClr val="tx1"/>
                </a:solidFill>
              </a:rPr>
              <a:t>analysis program using reader library for data access</a:t>
            </a:r>
          </a:p>
        </p:txBody>
      </p:sp>
      <p:pic>
        <p:nvPicPr>
          <p:cNvPr id="28" name="Picture 27">
            <a:extLst>
              <a:ext uri="{FF2B5EF4-FFF2-40B4-BE49-F238E27FC236}">
                <a16:creationId xmlns:a16="http://schemas.microsoft.com/office/drawing/2014/main" id="{D3C4E627-0C5F-2638-630E-449D1710B3F3}"/>
              </a:ext>
            </a:extLst>
          </p:cNvPr>
          <p:cNvPicPr>
            <a:picLocks noChangeAspect="1"/>
          </p:cNvPicPr>
          <p:nvPr/>
        </p:nvPicPr>
        <p:blipFill>
          <a:blip r:embed="rId2"/>
          <a:stretch>
            <a:fillRect/>
          </a:stretch>
        </p:blipFill>
        <p:spPr>
          <a:xfrm>
            <a:off x="9313509" y="2548484"/>
            <a:ext cx="1937604" cy="1914808"/>
          </a:xfrm>
          <a:prstGeom prst="rect">
            <a:avLst/>
          </a:prstGeom>
        </p:spPr>
      </p:pic>
      <p:cxnSp>
        <p:nvCxnSpPr>
          <p:cNvPr id="30" name="Straight Arrow Connector 29">
            <a:extLst>
              <a:ext uri="{FF2B5EF4-FFF2-40B4-BE49-F238E27FC236}">
                <a16:creationId xmlns:a16="http://schemas.microsoft.com/office/drawing/2014/main" id="{533B4D4C-0179-52D5-DBAD-21B5E1D6576C}"/>
              </a:ext>
            </a:extLst>
          </p:cNvPr>
          <p:cNvCxnSpPr>
            <a:cxnSpLocks/>
          </p:cNvCxnSpPr>
          <p:nvPr/>
        </p:nvCxnSpPr>
        <p:spPr>
          <a:xfrm flipH="1">
            <a:off x="4157534" y="3036894"/>
            <a:ext cx="1987811" cy="0"/>
          </a:xfrm>
          <a:prstGeom prst="straightConnector1">
            <a:avLst/>
          </a:prstGeom>
          <a:ln w="38100">
            <a:solidFill>
              <a:schemeClr val="accent6">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A241EB10-BDB9-3CCA-DBE0-FC008C5DB511}"/>
              </a:ext>
            </a:extLst>
          </p:cNvPr>
          <p:cNvSpPr txBox="1"/>
          <p:nvPr/>
        </p:nvSpPr>
        <p:spPr>
          <a:xfrm>
            <a:off x="9539934" y="4493237"/>
            <a:ext cx="1563120" cy="338554"/>
          </a:xfrm>
          <a:prstGeom prst="rect">
            <a:avLst/>
          </a:prstGeom>
          <a:noFill/>
          <a:ln w="19050">
            <a:noFill/>
          </a:ln>
        </p:spPr>
        <p:txBody>
          <a:bodyPr wrap="none" rtlCol="0">
            <a:spAutoFit/>
          </a:bodyPr>
          <a:lstStyle/>
          <a:p>
            <a:r>
              <a:rPr lang="en-US" sz="1600" dirty="0">
                <a:solidFill>
                  <a:schemeClr val="tx2">
                    <a:lumMod val="75000"/>
                  </a:schemeClr>
                </a:solidFill>
              </a:rPr>
              <a:t>Plots / Analysis</a:t>
            </a:r>
          </a:p>
        </p:txBody>
      </p:sp>
      <p:sp>
        <p:nvSpPr>
          <p:cNvPr id="32" name="TextBox 31">
            <a:extLst>
              <a:ext uri="{FF2B5EF4-FFF2-40B4-BE49-F238E27FC236}">
                <a16:creationId xmlns:a16="http://schemas.microsoft.com/office/drawing/2014/main" id="{3DBEF4D1-15EE-F05F-8DFA-20F01F2FDB10}"/>
              </a:ext>
            </a:extLst>
          </p:cNvPr>
          <p:cNvSpPr txBox="1"/>
          <p:nvPr/>
        </p:nvSpPr>
        <p:spPr>
          <a:xfrm>
            <a:off x="4196690" y="2636784"/>
            <a:ext cx="1939955" cy="338554"/>
          </a:xfrm>
          <a:prstGeom prst="rect">
            <a:avLst/>
          </a:prstGeom>
          <a:noFill/>
          <a:ln w="19050">
            <a:noFill/>
          </a:ln>
        </p:spPr>
        <p:txBody>
          <a:bodyPr wrap="none" rtlCol="0">
            <a:spAutoFit/>
          </a:bodyPr>
          <a:lstStyle/>
          <a:p>
            <a:r>
              <a:rPr lang="en-US" sz="1600" b="1" dirty="0">
                <a:solidFill>
                  <a:schemeClr val="tx2">
                    <a:lumMod val="75000"/>
                  </a:schemeClr>
                </a:solidFill>
              </a:rPr>
              <a:t>Request structure</a:t>
            </a:r>
          </a:p>
        </p:txBody>
      </p:sp>
      <p:sp>
        <p:nvSpPr>
          <p:cNvPr id="33" name="TextBox 32">
            <a:extLst>
              <a:ext uri="{FF2B5EF4-FFF2-40B4-BE49-F238E27FC236}">
                <a16:creationId xmlns:a16="http://schemas.microsoft.com/office/drawing/2014/main" id="{F66FD29F-52C5-8B01-82FE-D27134D42BBC}"/>
              </a:ext>
            </a:extLst>
          </p:cNvPr>
          <p:cNvSpPr txBox="1"/>
          <p:nvPr/>
        </p:nvSpPr>
        <p:spPr>
          <a:xfrm>
            <a:off x="4251182" y="3834662"/>
            <a:ext cx="1972015" cy="338554"/>
          </a:xfrm>
          <a:prstGeom prst="rect">
            <a:avLst/>
          </a:prstGeom>
          <a:noFill/>
          <a:ln w="19050">
            <a:noFill/>
          </a:ln>
        </p:spPr>
        <p:txBody>
          <a:bodyPr wrap="none" rtlCol="0">
            <a:spAutoFit/>
          </a:bodyPr>
          <a:lstStyle/>
          <a:p>
            <a:r>
              <a:rPr lang="en-US" sz="1600" b="1" dirty="0">
                <a:solidFill>
                  <a:schemeClr val="tx2">
                    <a:lumMod val="75000"/>
                  </a:schemeClr>
                </a:solidFill>
              </a:rPr>
              <a:t>Defined Response</a:t>
            </a:r>
          </a:p>
        </p:txBody>
      </p:sp>
      <p:sp>
        <p:nvSpPr>
          <p:cNvPr id="3" name="Rounded Rectangle 2">
            <a:extLst>
              <a:ext uri="{FF2B5EF4-FFF2-40B4-BE49-F238E27FC236}">
                <a16:creationId xmlns:a16="http://schemas.microsoft.com/office/drawing/2014/main" id="{535A4D23-0052-F656-0E06-5495A5C217FE}"/>
              </a:ext>
            </a:extLst>
          </p:cNvPr>
          <p:cNvSpPr/>
          <p:nvPr/>
        </p:nvSpPr>
        <p:spPr>
          <a:xfrm>
            <a:off x="6551095" y="2437817"/>
            <a:ext cx="1153608" cy="2025475"/>
          </a:xfrm>
          <a:custGeom>
            <a:avLst/>
            <a:gdLst>
              <a:gd name="connsiteX0" fmla="*/ 0 w 1153608"/>
              <a:gd name="connsiteY0" fmla="*/ 192272 h 2025475"/>
              <a:gd name="connsiteX1" fmla="*/ 192272 w 1153608"/>
              <a:gd name="connsiteY1" fmla="*/ 0 h 2025475"/>
              <a:gd name="connsiteX2" fmla="*/ 584495 w 1153608"/>
              <a:gd name="connsiteY2" fmla="*/ 0 h 2025475"/>
              <a:gd name="connsiteX3" fmla="*/ 961336 w 1153608"/>
              <a:gd name="connsiteY3" fmla="*/ 0 h 2025475"/>
              <a:gd name="connsiteX4" fmla="*/ 1153608 w 1153608"/>
              <a:gd name="connsiteY4" fmla="*/ 192272 h 2025475"/>
              <a:gd name="connsiteX5" fmla="*/ 1153608 w 1153608"/>
              <a:gd name="connsiteY5" fmla="*/ 722840 h 2025475"/>
              <a:gd name="connsiteX6" fmla="*/ 1153608 w 1153608"/>
              <a:gd name="connsiteY6" fmla="*/ 1269817 h 2025475"/>
              <a:gd name="connsiteX7" fmla="*/ 1153608 w 1153608"/>
              <a:gd name="connsiteY7" fmla="*/ 1833203 h 2025475"/>
              <a:gd name="connsiteX8" fmla="*/ 961336 w 1153608"/>
              <a:gd name="connsiteY8" fmla="*/ 2025475 h 2025475"/>
              <a:gd name="connsiteX9" fmla="*/ 561423 w 1153608"/>
              <a:gd name="connsiteY9" fmla="*/ 2025475 h 2025475"/>
              <a:gd name="connsiteX10" fmla="*/ 192272 w 1153608"/>
              <a:gd name="connsiteY10" fmla="*/ 2025475 h 2025475"/>
              <a:gd name="connsiteX11" fmla="*/ 0 w 1153608"/>
              <a:gd name="connsiteY11" fmla="*/ 1833203 h 2025475"/>
              <a:gd name="connsiteX12" fmla="*/ 0 w 1153608"/>
              <a:gd name="connsiteY12" fmla="*/ 1253407 h 2025475"/>
              <a:gd name="connsiteX13" fmla="*/ 0 w 1153608"/>
              <a:gd name="connsiteY13" fmla="*/ 690021 h 2025475"/>
              <a:gd name="connsiteX14" fmla="*/ 0 w 1153608"/>
              <a:gd name="connsiteY14" fmla="*/ 192272 h 2025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53608" h="2025475" fill="none" extrusionOk="0">
                <a:moveTo>
                  <a:pt x="0" y="192272"/>
                </a:moveTo>
                <a:cubicBezTo>
                  <a:pt x="-10159" y="65374"/>
                  <a:pt x="86850" y="-10375"/>
                  <a:pt x="192272" y="0"/>
                </a:cubicBezTo>
                <a:cubicBezTo>
                  <a:pt x="381178" y="-40235"/>
                  <a:pt x="454727" y="23530"/>
                  <a:pt x="584495" y="0"/>
                </a:cubicBezTo>
                <a:cubicBezTo>
                  <a:pt x="714263" y="-23530"/>
                  <a:pt x="866563" y="823"/>
                  <a:pt x="961336" y="0"/>
                </a:cubicBezTo>
                <a:cubicBezTo>
                  <a:pt x="1069602" y="-1232"/>
                  <a:pt x="1149108" y="93227"/>
                  <a:pt x="1153608" y="192272"/>
                </a:cubicBezTo>
                <a:cubicBezTo>
                  <a:pt x="1160338" y="394327"/>
                  <a:pt x="1119682" y="507012"/>
                  <a:pt x="1153608" y="722840"/>
                </a:cubicBezTo>
                <a:cubicBezTo>
                  <a:pt x="1187534" y="938668"/>
                  <a:pt x="1139783" y="1054638"/>
                  <a:pt x="1153608" y="1269817"/>
                </a:cubicBezTo>
                <a:cubicBezTo>
                  <a:pt x="1167433" y="1484996"/>
                  <a:pt x="1087674" y="1681519"/>
                  <a:pt x="1153608" y="1833203"/>
                </a:cubicBezTo>
                <a:cubicBezTo>
                  <a:pt x="1158596" y="1924050"/>
                  <a:pt x="1087521" y="2047096"/>
                  <a:pt x="961336" y="2025475"/>
                </a:cubicBezTo>
                <a:cubicBezTo>
                  <a:pt x="771222" y="2028656"/>
                  <a:pt x="706547" y="2000275"/>
                  <a:pt x="561423" y="2025475"/>
                </a:cubicBezTo>
                <a:cubicBezTo>
                  <a:pt x="416299" y="2050675"/>
                  <a:pt x="317413" y="2007613"/>
                  <a:pt x="192272" y="2025475"/>
                </a:cubicBezTo>
                <a:cubicBezTo>
                  <a:pt x="112954" y="2019581"/>
                  <a:pt x="9528" y="1947242"/>
                  <a:pt x="0" y="1833203"/>
                </a:cubicBezTo>
                <a:cubicBezTo>
                  <a:pt x="-63039" y="1553747"/>
                  <a:pt x="36358" y="1378272"/>
                  <a:pt x="0" y="1253407"/>
                </a:cubicBezTo>
                <a:cubicBezTo>
                  <a:pt x="-36358" y="1128542"/>
                  <a:pt x="64734" y="888280"/>
                  <a:pt x="0" y="690021"/>
                </a:cubicBezTo>
                <a:cubicBezTo>
                  <a:pt x="-64734" y="491762"/>
                  <a:pt x="51019" y="369492"/>
                  <a:pt x="0" y="192272"/>
                </a:cubicBezTo>
                <a:close/>
              </a:path>
              <a:path w="1153608" h="2025475" stroke="0" extrusionOk="0">
                <a:moveTo>
                  <a:pt x="0" y="192272"/>
                </a:moveTo>
                <a:cubicBezTo>
                  <a:pt x="-16944" y="75632"/>
                  <a:pt x="79793" y="2361"/>
                  <a:pt x="192272" y="0"/>
                </a:cubicBezTo>
                <a:cubicBezTo>
                  <a:pt x="315364" y="-40109"/>
                  <a:pt x="425250" y="5216"/>
                  <a:pt x="592185" y="0"/>
                </a:cubicBezTo>
                <a:cubicBezTo>
                  <a:pt x="759120" y="-5216"/>
                  <a:pt x="809355" y="5357"/>
                  <a:pt x="961336" y="0"/>
                </a:cubicBezTo>
                <a:cubicBezTo>
                  <a:pt x="1052031" y="-8477"/>
                  <a:pt x="1179414" y="98413"/>
                  <a:pt x="1153608" y="192272"/>
                </a:cubicBezTo>
                <a:cubicBezTo>
                  <a:pt x="1203112" y="363695"/>
                  <a:pt x="1128678" y="524158"/>
                  <a:pt x="1153608" y="706430"/>
                </a:cubicBezTo>
                <a:cubicBezTo>
                  <a:pt x="1178538" y="888702"/>
                  <a:pt x="1090055" y="1118803"/>
                  <a:pt x="1153608" y="1286226"/>
                </a:cubicBezTo>
                <a:cubicBezTo>
                  <a:pt x="1217161" y="1453649"/>
                  <a:pt x="1126344" y="1588585"/>
                  <a:pt x="1153608" y="1833203"/>
                </a:cubicBezTo>
                <a:cubicBezTo>
                  <a:pt x="1143069" y="1956826"/>
                  <a:pt x="1058613" y="2015139"/>
                  <a:pt x="961336" y="2025475"/>
                </a:cubicBezTo>
                <a:cubicBezTo>
                  <a:pt x="777002" y="2062670"/>
                  <a:pt x="725815" y="2022053"/>
                  <a:pt x="592185" y="2025475"/>
                </a:cubicBezTo>
                <a:cubicBezTo>
                  <a:pt x="458555" y="2028897"/>
                  <a:pt x="353355" y="2013961"/>
                  <a:pt x="192272" y="2025475"/>
                </a:cubicBezTo>
                <a:cubicBezTo>
                  <a:pt x="89080" y="2022514"/>
                  <a:pt x="4247" y="1936654"/>
                  <a:pt x="0" y="1833203"/>
                </a:cubicBezTo>
                <a:cubicBezTo>
                  <a:pt x="-2527" y="1674736"/>
                  <a:pt x="10380" y="1516295"/>
                  <a:pt x="0" y="1286226"/>
                </a:cubicBezTo>
                <a:cubicBezTo>
                  <a:pt x="-10380" y="1056157"/>
                  <a:pt x="14310" y="1004833"/>
                  <a:pt x="0" y="772068"/>
                </a:cubicBezTo>
                <a:cubicBezTo>
                  <a:pt x="-14310" y="539303"/>
                  <a:pt x="8467" y="399750"/>
                  <a:pt x="0" y="192272"/>
                </a:cubicBezTo>
                <a:close/>
              </a:path>
            </a:pathLst>
          </a:custGeom>
          <a:solidFill>
            <a:srgbClr val="AFABAB">
              <a:alpha val="34118"/>
            </a:srgbClr>
          </a:solidFill>
          <a:ln w="38100">
            <a:solidFill>
              <a:schemeClr val="accent1"/>
            </a:solidFill>
            <a:extLst>
              <a:ext uri="{C807C97D-BFC1-408E-A445-0C87EB9F89A2}">
                <ask:lineSketchStyleProps xmlns:ask="http://schemas.microsoft.com/office/drawing/2018/sketchyshapes" sd="1219033472">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p>
            <a:pPr algn="ctr"/>
            <a:endParaRPr lang="en-US" sz="2000" dirty="0" err="1"/>
          </a:p>
        </p:txBody>
      </p:sp>
      <p:sp>
        <p:nvSpPr>
          <p:cNvPr id="7" name="TextBox 6">
            <a:extLst>
              <a:ext uri="{FF2B5EF4-FFF2-40B4-BE49-F238E27FC236}">
                <a16:creationId xmlns:a16="http://schemas.microsoft.com/office/drawing/2014/main" id="{8D10738B-642B-CC21-8D8F-ECAE879F81EB}"/>
              </a:ext>
            </a:extLst>
          </p:cNvPr>
          <p:cNvSpPr txBox="1"/>
          <p:nvPr/>
        </p:nvSpPr>
        <p:spPr>
          <a:xfrm>
            <a:off x="2772435" y="5552806"/>
            <a:ext cx="7811066" cy="369332"/>
          </a:xfrm>
          <a:prstGeom prst="rect">
            <a:avLst/>
          </a:prstGeom>
          <a:noFill/>
          <a:ln w="19050">
            <a:noFill/>
          </a:ln>
        </p:spPr>
        <p:txBody>
          <a:bodyPr wrap="square" rtlCol="0">
            <a:spAutoFit/>
          </a:bodyPr>
          <a:lstStyle/>
          <a:p>
            <a:r>
              <a:rPr lang="en-US" b="1" dirty="0">
                <a:solidFill>
                  <a:schemeClr val="tx2">
                    <a:lumMod val="75000"/>
                  </a:schemeClr>
                </a:solidFill>
              </a:rPr>
              <a:t>The library that interacts with a HAPI server is the </a:t>
            </a:r>
            <a:r>
              <a:rPr lang="en-US" b="1" dirty="0">
                <a:solidFill>
                  <a:srgbClr val="FF0000"/>
                </a:solidFill>
              </a:rPr>
              <a:t>HAPI client library.</a:t>
            </a:r>
          </a:p>
        </p:txBody>
      </p:sp>
      <p:sp>
        <p:nvSpPr>
          <p:cNvPr id="8" name="Bent Arrow 7">
            <a:extLst>
              <a:ext uri="{FF2B5EF4-FFF2-40B4-BE49-F238E27FC236}">
                <a16:creationId xmlns:a16="http://schemas.microsoft.com/office/drawing/2014/main" id="{8165FBC9-4EEE-84B1-7FF2-D6288CFC05DB}"/>
              </a:ext>
            </a:extLst>
          </p:cNvPr>
          <p:cNvSpPr/>
          <p:nvPr/>
        </p:nvSpPr>
        <p:spPr>
          <a:xfrm rot="5400000" flipV="1">
            <a:off x="5488144" y="4496706"/>
            <a:ext cx="1265661" cy="846539"/>
          </a:xfrm>
          <a:prstGeom prst="bentArrow">
            <a:avLst>
              <a:gd name="adj1" fmla="val 9032"/>
              <a:gd name="adj2" fmla="val 14342"/>
              <a:gd name="adj3" fmla="val 17694"/>
              <a:gd name="adj4" fmla="val 58362"/>
            </a:avLst>
          </a:prstGeom>
          <a:solidFill>
            <a:schemeClr val="accent2"/>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p>
            <a:pPr algn="ctr"/>
            <a:endParaRPr lang="en-US" sz="2000" dirty="0" err="1">
              <a:solidFill>
                <a:schemeClr val="tx1"/>
              </a:solidFill>
            </a:endParaRPr>
          </a:p>
        </p:txBody>
      </p:sp>
      <p:sp>
        <p:nvSpPr>
          <p:cNvPr id="9" name="TextBox 8">
            <a:extLst>
              <a:ext uri="{FF2B5EF4-FFF2-40B4-BE49-F238E27FC236}">
                <a16:creationId xmlns:a16="http://schemas.microsoft.com/office/drawing/2014/main" id="{C5D62B6F-A112-7042-4296-2822003A74A7}"/>
              </a:ext>
            </a:extLst>
          </p:cNvPr>
          <p:cNvSpPr txBox="1"/>
          <p:nvPr/>
        </p:nvSpPr>
        <p:spPr>
          <a:xfrm>
            <a:off x="2849370" y="5972175"/>
            <a:ext cx="5425396" cy="369332"/>
          </a:xfrm>
          <a:prstGeom prst="rect">
            <a:avLst/>
          </a:prstGeom>
          <a:noFill/>
          <a:ln w="19050">
            <a:noFill/>
          </a:ln>
        </p:spPr>
        <p:txBody>
          <a:bodyPr wrap="none" rtlCol="0">
            <a:spAutoFit/>
          </a:bodyPr>
          <a:lstStyle/>
          <a:p>
            <a:r>
              <a:rPr lang="en-US" dirty="0" err="1">
                <a:solidFill>
                  <a:schemeClr val="tx2">
                    <a:lumMod val="75000"/>
                  </a:schemeClr>
                </a:solidFill>
              </a:rPr>
              <a:t>PyHC</a:t>
            </a:r>
            <a:r>
              <a:rPr lang="en-US" dirty="0">
                <a:solidFill>
                  <a:schemeClr val="tx2">
                    <a:lumMod val="75000"/>
                  </a:schemeClr>
                </a:solidFill>
              </a:rPr>
              <a:t> core package  =&gt;  HAPI Python client library.</a:t>
            </a:r>
          </a:p>
        </p:txBody>
      </p:sp>
      <p:cxnSp>
        <p:nvCxnSpPr>
          <p:cNvPr id="13" name="Straight Arrow Connector 12">
            <a:extLst>
              <a:ext uri="{FF2B5EF4-FFF2-40B4-BE49-F238E27FC236}">
                <a16:creationId xmlns:a16="http://schemas.microsoft.com/office/drawing/2014/main" id="{388573A4-9EE0-26BE-D8F2-B2289E54CF20}"/>
              </a:ext>
            </a:extLst>
          </p:cNvPr>
          <p:cNvCxnSpPr>
            <a:cxnSpLocks/>
          </p:cNvCxnSpPr>
          <p:nvPr/>
        </p:nvCxnSpPr>
        <p:spPr>
          <a:xfrm>
            <a:off x="8695365" y="3208916"/>
            <a:ext cx="563561" cy="0"/>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11" name="Date Placeholder 10">
            <a:extLst>
              <a:ext uri="{FF2B5EF4-FFF2-40B4-BE49-F238E27FC236}">
                <a16:creationId xmlns:a16="http://schemas.microsoft.com/office/drawing/2014/main" id="{898F3878-4FFF-B0CD-E2B8-67CA3CEEAABD}"/>
              </a:ext>
            </a:extLst>
          </p:cNvPr>
          <p:cNvSpPr>
            <a:spLocks noGrp="1"/>
          </p:cNvSpPr>
          <p:nvPr>
            <p:ph type="dt" sz="half" idx="14"/>
          </p:nvPr>
        </p:nvSpPr>
        <p:spPr/>
        <p:txBody>
          <a:bodyPr/>
          <a:lstStyle/>
          <a:p>
            <a:r>
              <a:rPr lang="en-US"/>
              <a:t>Oct 12-13, 2023</a:t>
            </a:r>
            <a:endParaRPr lang="en-US" dirty="0"/>
          </a:p>
        </p:txBody>
      </p:sp>
      <p:sp>
        <p:nvSpPr>
          <p:cNvPr id="12" name="Footer Placeholder 11">
            <a:extLst>
              <a:ext uri="{FF2B5EF4-FFF2-40B4-BE49-F238E27FC236}">
                <a16:creationId xmlns:a16="http://schemas.microsoft.com/office/drawing/2014/main" id="{C1986167-4BDB-D1DA-A3A5-00D133375648}"/>
              </a:ext>
            </a:extLst>
          </p:cNvPr>
          <p:cNvSpPr>
            <a:spLocks noGrp="1"/>
          </p:cNvSpPr>
          <p:nvPr>
            <p:ph type="ftr" sz="quarter" idx="15"/>
          </p:nvPr>
        </p:nvSpPr>
        <p:spPr/>
        <p:txBody>
          <a:bodyPr/>
          <a:lstStyle/>
          <a:p>
            <a:r>
              <a:rPr lang="en-US"/>
              <a:t>How HAPI Relates to Access and Discoverability</a:t>
            </a:r>
            <a:endParaRPr lang="en-US" dirty="0"/>
          </a:p>
        </p:txBody>
      </p:sp>
    </p:spTree>
    <p:extLst>
      <p:ext uri="{BB962C8B-B14F-4D97-AF65-F5344CB8AC3E}">
        <p14:creationId xmlns:p14="http://schemas.microsoft.com/office/powerpoint/2010/main" val="86059828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B4F27631-E934-D468-121B-56AC295D5070}"/>
              </a:ext>
            </a:extLst>
          </p:cNvPr>
          <p:cNvSpPr/>
          <p:nvPr/>
        </p:nvSpPr>
        <p:spPr>
          <a:xfrm>
            <a:off x="512870" y="1955571"/>
            <a:ext cx="3644664" cy="3224920"/>
          </a:xfrm>
          <a:prstGeom prst="rect">
            <a:avLst/>
          </a:prstGeom>
          <a:solidFill>
            <a:schemeClr val="accent2">
              <a:lumMod val="60000"/>
              <a:lumOff val="4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p>
            <a:pPr algn="ctr"/>
            <a:endParaRPr lang="en-US" sz="2000" dirty="0" err="1"/>
          </a:p>
        </p:txBody>
      </p:sp>
      <p:sp>
        <p:nvSpPr>
          <p:cNvPr id="2" name="Title 1">
            <a:extLst>
              <a:ext uri="{FF2B5EF4-FFF2-40B4-BE49-F238E27FC236}">
                <a16:creationId xmlns:a16="http://schemas.microsoft.com/office/drawing/2014/main" id="{A9154C79-F5AB-4A16-7077-64DBF1E255C1}"/>
              </a:ext>
            </a:extLst>
          </p:cNvPr>
          <p:cNvSpPr>
            <a:spLocks noGrp="1"/>
          </p:cNvSpPr>
          <p:nvPr>
            <p:ph type="title"/>
          </p:nvPr>
        </p:nvSpPr>
        <p:spPr>
          <a:xfrm>
            <a:off x="457200" y="172442"/>
            <a:ext cx="11277600" cy="762000"/>
          </a:xfrm>
        </p:spPr>
        <p:txBody>
          <a:bodyPr>
            <a:normAutofit fontScale="90000"/>
          </a:bodyPr>
          <a:lstStyle/>
          <a:p>
            <a:r>
              <a:rPr lang="en-US" b="0" dirty="0"/>
              <a:t>A </a:t>
            </a:r>
            <a:r>
              <a:rPr lang="en-US" dirty="0"/>
              <a:t>HAPI-enabled client </a:t>
            </a:r>
            <a:r>
              <a:rPr lang="en-US" b="0" dirty="0"/>
              <a:t>uses a library to read data </a:t>
            </a:r>
            <a:br>
              <a:rPr lang="en-US" b="0" dirty="0"/>
            </a:br>
            <a:r>
              <a:rPr lang="en-US" b="0" dirty="0"/>
              <a:t>	and then adapt it to an application</a:t>
            </a:r>
          </a:p>
        </p:txBody>
      </p:sp>
      <p:sp>
        <p:nvSpPr>
          <p:cNvPr id="6" name="Slide Number Placeholder 5">
            <a:extLst>
              <a:ext uri="{FF2B5EF4-FFF2-40B4-BE49-F238E27FC236}">
                <a16:creationId xmlns:a16="http://schemas.microsoft.com/office/drawing/2014/main" id="{62868DEF-1FA1-CD0D-2683-E0C0591143A5}"/>
              </a:ext>
            </a:extLst>
          </p:cNvPr>
          <p:cNvSpPr>
            <a:spLocks noGrp="1"/>
          </p:cNvSpPr>
          <p:nvPr>
            <p:ph type="sldNum" sz="quarter" idx="16"/>
          </p:nvPr>
        </p:nvSpPr>
        <p:spPr/>
        <p:txBody>
          <a:bodyPr/>
          <a:lstStyle/>
          <a:p>
            <a:fld id="{4EBCDCBD-78E1-0D41-A999-31B5EBF8E02C}" type="slidenum">
              <a:rPr lang="en-US" smtClean="0"/>
              <a:pPr/>
              <a:t>7</a:t>
            </a:fld>
            <a:endParaRPr lang="en-US" dirty="0"/>
          </a:p>
        </p:txBody>
      </p:sp>
      <p:sp>
        <p:nvSpPr>
          <p:cNvPr id="14" name="Can 13">
            <a:extLst>
              <a:ext uri="{FF2B5EF4-FFF2-40B4-BE49-F238E27FC236}">
                <a16:creationId xmlns:a16="http://schemas.microsoft.com/office/drawing/2014/main" id="{796D08F9-A796-97AF-F45B-501C2C74C03A}"/>
              </a:ext>
            </a:extLst>
          </p:cNvPr>
          <p:cNvSpPr/>
          <p:nvPr/>
        </p:nvSpPr>
        <p:spPr>
          <a:xfrm>
            <a:off x="692975" y="3214688"/>
            <a:ext cx="745435" cy="1160334"/>
          </a:xfrm>
          <a:prstGeom prst="can">
            <a:avLst/>
          </a:prstGeom>
          <a:solidFill>
            <a:schemeClr val="bg1">
              <a:lumMod val="5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p>
            <a:pPr algn="ctr"/>
            <a:r>
              <a:rPr lang="en-US" sz="2000" dirty="0"/>
              <a:t>data</a:t>
            </a:r>
          </a:p>
        </p:txBody>
      </p:sp>
      <p:sp>
        <p:nvSpPr>
          <p:cNvPr id="17" name="Rounded Rectangle 16">
            <a:extLst>
              <a:ext uri="{FF2B5EF4-FFF2-40B4-BE49-F238E27FC236}">
                <a16:creationId xmlns:a16="http://schemas.microsoft.com/office/drawing/2014/main" id="{8503F734-A20C-97FD-2384-F12C1217F58A}"/>
              </a:ext>
            </a:extLst>
          </p:cNvPr>
          <p:cNvSpPr/>
          <p:nvPr/>
        </p:nvSpPr>
        <p:spPr>
          <a:xfrm>
            <a:off x="1909689" y="2677883"/>
            <a:ext cx="939681" cy="2233943"/>
          </a:xfrm>
          <a:prstGeom prst="roundRect">
            <a:avLst/>
          </a:prstGeom>
          <a:solidFill>
            <a:schemeClr val="accent5">
              <a:lumMod val="40000"/>
              <a:lumOff val="6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45720" rIns="0" bIns="45720" numCol="1" spcCol="0" rtlCol="0" fromWordArt="0" anchor="ctr" anchorCtr="0" forceAA="0" compatLnSpc="1">
            <a:prstTxWarp prst="textNoShape">
              <a:avLst/>
            </a:prstTxWarp>
            <a:normAutofit/>
          </a:bodyPr>
          <a:lstStyle/>
          <a:p>
            <a:pPr algn="ctr"/>
            <a:r>
              <a:rPr lang="en-US" sz="1600" dirty="0">
                <a:solidFill>
                  <a:schemeClr val="tx1"/>
                </a:solidFill>
              </a:rPr>
              <a:t>server code for reading data from</a:t>
            </a:r>
          </a:p>
          <a:p>
            <a:pPr algn="ctr"/>
            <a:r>
              <a:rPr lang="en-US" sz="1600" dirty="0">
                <a:solidFill>
                  <a:schemeClr val="tx1"/>
                </a:solidFill>
              </a:rPr>
              <a:t>disk</a:t>
            </a:r>
          </a:p>
        </p:txBody>
      </p:sp>
      <p:cxnSp>
        <p:nvCxnSpPr>
          <p:cNvPr id="20" name="Straight Arrow Connector 19">
            <a:extLst>
              <a:ext uri="{FF2B5EF4-FFF2-40B4-BE49-F238E27FC236}">
                <a16:creationId xmlns:a16="http://schemas.microsoft.com/office/drawing/2014/main" id="{DB0DBDAE-28AD-7D47-6E79-C9194CF99590}"/>
              </a:ext>
            </a:extLst>
          </p:cNvPr>
          <p:cNvCxnSpPr>
            <a:cxnSpLocks/>
          </p:cNvCxnSpPr>
          <p:nvPr/>
        </p:nvCxnSpPr>
        <p:spPr>
          <a:xfrm>
            <a:off x="1396116" y="3835108"/>
            <a:ext cx="563561" cy="0"/>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BA5EBB31-1950-C2B2-294F-43CA68FFECC0}"/>
              </a:ext>
            </a:extLst>
          </p:cNvPr>
          <p:cNvCxnSpPr>
            <a:cxnSpLocks/>
          </p:cNvCxnSpPr>
          <p:nvPr/>
        </p:nvCxnSpPr>
        <p:spPr>
          <a:xfrm>
            <a:off x="4157534" y="3835108"/>
            <a:ext cx="1987811" cy="0"/>
          </a:xfrm>
          <a:prstGeom prst="straightConnector1">
            <a:avLst/>
          </a:prstGeom>
          <a:ln w="38100">
            <a:solidFill>
              <a:schemeClr val="accent6">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2" name="Rounded Rectangle 21">
            <a:extLst>
              <a:ext uri="{FF2B5EF4-FFF2-40B4-BE49-F238E27FC236}">
                <a16:creationId xmlns:a16="http://schemas.microsoft.com/office/drawing/2014/main" id="{F7EA93A8-246B-126C-A92B-CA0B53C2D8EC}"/>
              </a:ext>
            </a:extLst>
          </p:cNvPr>
          <p:cNvSpPr/>
          <p:nvPr/>
        </p:nvSpPr>
        <p:spPr>
          <a:xfrm>
            <a:off x="3052383" y="2677883"/>
            <a:ext cx="851026" cy="1566492"/>
          </a:xfrm>
          <a:prstGeom prst="roundRect">
            <a:avLst/>
          </a:prstGeom>
          <a:solidFill>
            <a:schemeClr val="accent6">
              <a:lumMod val="60000"/>
              <a:lumOff val="4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45720" rIns="0" bIns="45720" numCol="1" spcCol="0" rtlCol="0" fromWordArt="0" anchor="ctr" anchorCtr="0" forceAA="0" compatLnSpc="1">
            <a:prstTxWarp prst="textNoShape">
              <a:avLst/>
            </a:prstTxWarp>
            <a:normAutofit/>
          </a:bodyPr>
          <a:lstStyle/>
          <a:p>
            <a:pPr algn="ctr"/>
            <a:r>
              <a:rPr lang="en-US" dirty="0">
                <a:solidFill>
                  <a:schemeClr val="tx1"/>
                </a:solidFill>
              </a:rPr>
              <a:t>HAPI</a:t>
            </a:r>
          </a:p>
          <a:p>
            <a:pPr algn="ctr"/>
            <a:r>
              <a:rPr lang="en-US" dirty="0">
                <a:solidFill>
                  <a:schemeClr val="tx1"/>
                </a:solidFill>
              </a:rPr>
              <a:t>access </a:t>
            </a:r>
            <a:r>
              <a:rPr lang="en-US" dirty="0" err="1">
                <a:solidFill>
                  <a:schemeClr val="tx1"/>
                </a:solidFill>
              </a:rPr>
              <a:t>specifi</a:t>
            </a:r>
            <a:r>
              <a:rPr lang="en-US" dirty="0">
                <a:solidFill>
                  <a:schemeClr val="tx1"/>
                </a:solidFill>
              </a:rPr>
              <a:t>-cation</a:t>
            </a:r>
          </a:p>
        </p:txBody>
      </p:sp>
      <p:sp>
        <p:nvSpPr>
          <p:cNvPr id="23" name="TextBox 22">
            <a:extLst>
              <a:ext uri="{FF2B5EF4-FFF2-40B4-BE49-F238E27FC236}">
                <a16:creationId xmlns:a16="http://schemas.microsoft.com/office/drawing/2014/main" id="{B994042A-83BC-528C-65DE-ADA85BB197D2}"/>
              </a:ext>
            </a:extLst>
          </p:cNvPr>
          <p:cNvSpPr txBox="1"/>
          <p:nvPr/>
        </p:nvSpPr>
        <p:spPr>
          <a:xfrm>
            <a:off x="1845054" y="2037707"/>
            <a:ext cx="939681" cy="400110"/>
          </a:xfrm>
          <a:prstGeom prst="rect">
            <a:avLst/>
          </a:prstGeom>
          <a:noFill/>
          <a:ln w="19050">
            <a:noFill/>
          </a:ln>
        </p:spPr>
        <p:txBody>
          <a:bodyPr wrap="none" rtlCol="0">
            <a:spAutoFit/>
          </a:bodyPr>
          <a:lstStyle/>
          <a:p>
            <a:r>
              <a:rPr lang="en-US" sz="2000" dirty="0">
                <a:solidFill>
                  <a:schemeClr val="tx2">
                    <a:lumMod val="75000"/>
                  </a:schemeClr>
                </a:solidFill>
              </a:rPr>
              <a:t>Server</a:t>
            </a:r>
          </a:p>
        </p:txBody>
      </p:sp>
      <p:sp>
        <p:nvSpPr>
          <p:cNvPr id="24" name="Rectangle 23">
            <a:extLst>
              <a:ext uri="{FF2B5EF4-FFF2-40B4-BE49-F238E27FC236}">
                <a16:creationId xmlns:a16="http://schemas.microsoft.com/office/drawing/2014/main" id="{1D7C9EE4-FC87-4689-BE88-AEAA500EE04D}"/>
              </a:ext>
            </a:extLst>
          </p:cNvPr>
          <p:cNvSpPr/>
          <p:nvPr/>
        </p:nvSpPr>
        <p:spPr>
          <a:xfrm>
            <a:off x="6637647" y="1955571"/>
            <a:ext cx="4861378" cy="3224920"/>
          </a:xfrm>
          <a:prstGeom prst="rect">
            <a:avLst/>
          </a:prstGeom>
          <a:solidFill>
            <a:schemeClr val="accent2">
              <a:lumMod val="60000"/>
              <a:lumOff val="4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p>
            <a:pPr algn="ctr"/>
            <a:endParaRPr lang="en-US" sz="2000" dirty="0" err="1"/>
          </a:p>
        </p:txBody>
      </p:sp>
      <p:sp>
        <p:nvSpPr>
          <p:cNvPr id="25" name="TextBox 24">
            <a:extLst>
              <a:ext uri="{FF2B5EF4-FFF2-40B4-BE49-F238E27FC236}">
                <a16:creationId xmlns:a16="http://schemas.microsoft.com/office/drawing/2014/main" id="{674951CE-F013-E302-8B72-6BA9B010E330}"/>
              </a:ext>
            </a:extLst>
          </p:cNvPr>
          <p:cNvSpPr txBox="1"/>
          <p:nvPr/>
        </p:nvSpPr>
        <p:spPr>
          <a:xfrm>
            <a:off x="7969831" y="2037707"/>
            <a:ext cx="841897" cy="400110"/>
          </a:xfrm>
          <a:prstGeom prst="rect">
            <a:avLst/>
          </a:prstGeom>
          <a:noFill/>
          <a:ln w="19050">
            <a:noFill/>
          </a:ln>
        </p:spPr>
        <p:txBody>
          <a:bodyPr wrap="none" rtlCol="0">
            <a:spAutoFit/>
          </a:bodyPr>
          <a:lstStyle/>
          <a:p>
            <a:r>
              <a:rPr lang="en-US" sz="2000" dirty="0">
                <a:solidFill>
                  <a:schemeClr val="tx2">
                    <a:lumMod val="75000"/>
                  </a:schemeClr>
                </a:solidFill>
              </a:rPr>
              <a:t>Client</a:t>
            </a:r>
          </a:p>
        </p:txBody>
      </p:sp>
      <p:sp>
        <p:nvSpPr>
          <p:cNvPr id="26" name="Rounded Rectangle 25">
            <a:extLst>
              <a:ext uri="{FF2B5EF4-FFF2-40B4-BE49-F238E27FC236}">
                <a16:creationId xmlns:a16="http://schemas.microsoft.com/office/drawing/2014/main" id="{90020569-91B5-23AF-3CF7-66ECBB2E5206}"/>
              </a:ext>
            </a:extLst>
          </p:cNvPr>
          <p:cNvSpPr/>
          <p:nvPr/>
        </p:nvSpPr>
        <p:spPr>
          <a:xfrm>
            <a:off x="6724432" y="2564104"/>
            <a:ext cx="851025" cy="1680272"/>
          </a:xfrm>
          <a:prstGeom prst="roundRect">
            <a:avLst/>
          </a:prstGeom>
          <a:solidFill>
            <a:schemeClr val="accent5">
              <a:lumMod val="40000"/>
              <a:lumOff val="6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45720" rIns="0" bIns="45720" numCol="1" spcCol="0" rtlCol="0" fromWordArt="0" anchor="ctr" anchorCtr="0" forceAA="0" compatLnSpc="1">
            <a:prstTxWarp prst="textNoShape">
              <a:avLst/>
            </a:prstTxWarp>
            <a:normAutofit/>
          </a:bodyPr>
          <a:lstStyle/>
          <a:p>
            <a:pPr algn="ctr"/>
            <a:r>
              <a:rPr lang="en-US" sz="1600" dirty="0">
                <a:solidFill>
                  <a:schemeClr val="tx1"/>
                </a:solidFill>
              </a:rPr>
              <a:t>client code for reading data from server</a:t>
            </a:r>
          </a:p>
        </p:txBody>
      </p:sp>
      <p:sp>
        <p:nvSpPr>
          <p:cNvPr id="27" name="Rounded Rectangle 26">
            <a:extLst>
              <a:ext uri="{FF2B5EF4-FFF2-40B4-BE49-F238E27FC236}">
                <a16:creationId xmlns:a16="http://schemas.microsoft.com/office/drawing/2014/main" id="{7E341745-90CB-3247-A005-C76925948E50}"/>
              </a:ext>
            </a:extLst>
          </p:cNvPr>
          <p:cNvSpPr/>
          <p:nvPr/>
        </p:nvSpPr>
        <p:spPr>
          <a:xfrm>
            <a:off x="7771916" y="2566978"/>
            <a:ext cx="851025" cy="2233943"/>
          </a:xfrm>
          <a:prstGeom prst="roundRect">
            <a:avLst/>
          </a:prstGeom>
          <a:solidFill>
            <a:schemeClr val="accent5">
              <a:lumMod val="40000"/>
              <a:lumOff val="6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45720" rIns="0" bIns="45720" numCol="1" spcCol="0" rtlCol="0" fromWordArt="0" anchor="ctr" anchorCtr="0" forceAA="0" compatLnSpc="1">
            <a:prstTxWarp prst="textNoShape">
              <a:avLst/>
            </a:prstTxWarp>
            <a:normAutofit/>
          </a:bodyPr>
          <a:lstStyle/>
          <a:p>
            <a:pPr algn="ctr"/>
            <a:r>
              <a:rPr lang="en-US" sz="1600" dirty="0">
                <a:solidFill>
                  <a:schemeClr val="tx1"/>
                </a:solidFill>
              </a:rPr>
              <a:t>analysis program using reader library for data access</a:t>
            </a:r>
          </a:p>
        </p:txBody>
      </p:sp>
      <p:pic>
        <p:nvPicPr>
          <p:cNvPr id="28" name="Picture 27">
            <a:extLst>
              <a:ext uri="{FF2B5EF4-FFF2-40B4-BE49-F238E27FC236}">
                <a16:creationId xmlns:a16="http://schemas.microsoft.com/office/drawing/2014/main" id="{D3C4E627-0C5F-2638-630E-449D1710B3F3}"/>
              </a:ext>
            </a:extLst>
          </p:cNvPr>
          <p:cNvPicPr>
            <a:picLocks noChangeAspect="1"/>
          </p:cNvPicPr>
          <p:nvPr/>
        </p:nvPicPr>
        <p:blipFill>
          <a:blip r:embed="rId2"/>
          <a:stretch>
            <a:fillRect/>
          </a:stretch>
        </p:blipFill>
        <p:spPr>
          <a:xfrm>
            <a:off x="9313509" y="2548484"/>
            <a:ext cx="1937604" cy="1914808"/>
          </a:xfrm>
          <a:prstGeom prst="rect">
            <a:avLst/>
          </a:prstGeom>
        </p:spPr>
      </p:pic>
      <p:cxnSp>
        <p:nvCxnSpPr>
          <p:cNvPr id="30" name="Straight Arrow Connector 29">
            <a:extLst>
              <a:ext uri="{FF2B5EF4-FFF2-40B4-BE49-F238E27FC236}">
                <a16:creationId xmlns:a16="http://schemas.microsoft.com/office/drawing/2014/main" id="{533B4D4C-0179-52D5-DBAD-21B5E1D6576C}"/>
              </a:ext>
            </a:extLst>
          </p:cNvPr>
          <p:cNvCxnSpPr>
            <a:cxnSpLocks/>
          </p:cNvCxnSpPr>
          <p:nvPr/>
        </p:nvCxnSpPr>
        <p:spPr>
          <a:xfrm flipH="1">
            <a:off x="4157534" y="3036894"/>
            <a:ext cx="1987811" cy="0"/>
          </a:xfrm>
          <a:prstGeom prst="straightConnector1">
            <a:avLst/>
          </a:prstGeom>
          <a:ln w="38100">
            <a:solidFill>
              <a:schemeClr val="accent6">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A241EB10-BDB9-3CCA-DBE0-FC008C5DB511}"/>
              </a:ext>
            </a:extLst>
          </p:cNvPr>
          <p:cNvSpPr txBox="1"/>
          <p:nvPr/>
        </p:nvSpPr>
        <p:spPr>
          <a:xfrm>
            <a:off x="9539934" y="4493237"/>
            <a:ext cx="1563120" cy="338554"/>
          </a:xfrm>
          <a:prstGeom prst="rect">
            <a:avLst/>
          </a:prstGeom>
          <a:noFill/>
          <a:ln w="19050">
            <a:noFill/>
          </a:ln>
        </p:spPr>
        <p:txBody>
          <a:bodyPr wrap="none" rtlCol="0">
            <a:spAutoFit/>
          </a:bodyPr>
          <a:lstStyle/>
          <a:p>
            <a:r>
              <a:rPr lang="en-US" sz="1600" dirty="0">
                <a:solidFill>
                  <a:schemeClr val="tx2">
                    <a:lumMod val="75000"/>
                  </a:schemeClr>
                </a:solidFill>
              </a:rPr>
              <a:t>Plots / Analysis</a:t>
            </a:r>
          </a:p>
        </p:txBody>
      </p:sp>
      <p:sp>
        <p:nvSpPr>
          <p:cNvPr id="32" name="TextBox 31">
            <a:extLst>
              <a:ext uri="{FF2B5EF4-FFF2-40B4-BE49-F238E27FC236}">
                <a16:creationId xmlns:a16="http://schemas.microsoft.com/office/drawing/2014/main" id="{3DBEF4D1-15EE-F05F-8DFA-20F01F2FDB10}"/>
              </a:ext>
            </a:extLst>
          </p:cNvPr>
          <p:cNvSpPr txBox="1"/>
          <p:nvPr/>
        </p:nvSpPr>
        <p:spPr>
          <a:xfrm>
            <a:off x="4196690" y="2636784"/>
            <a:ext cx="1939955" cy="338554"/>
          </a:xfrm>
          <a:prstGeom prst="rect">
            <a:avLst/>
          </a:prstGeom>
          <a:noFill/>
          <a:ln w="19050">
            <a:noFill/>
          </a:ln>
        </p:spPr>
        <p:txBody>
          <a:bodyPr wrap="none" rtlCol="0">
            <a:spAutoFit/>
          </a:bodyPr>
          <a:lstStyle/>
          <a:p>
            <a:r>
              <a:rPr lang="en-US" sz="1600" b="1" dirty="0">
                <a:solidFill>
                  <a:schemeClr val="tx2">
                    <a:lumMod val="75000"/>
                  </a:schemeClr>
                </a:solidFill>
              </a:rPr>
              <a:t>Request structure</a:t>
            </a:r>
          </a:p>
        </p:txBody>
      </p:sp>
      <p:sp>
        <p:nvSpPr>
          <p:cNvPr id="33" name="TextBox 32">
            <a:extLst>
              <a:ext uri="{FF2B5EF4-FFF2-40B4-BE49-F238E27FC236}">
                <a16:creationId xmlns:a16="http://schemas.microsoft.com/office/drawing/2014/main" id="{F66FD29F-52C5-8B01-82FE-D27134D42BBC}"/>
              </a:ext>
            </a:extLst>
          </p:cNvPr>
          <p:cNvSpPr txBox="1"/>
          <p:nvPr/>
        </p:nvSpPr>
        <p:spPr>
          <a:xfrm>
            <a:off x="4251182" y="3834662"/>
            <a:ext cx="1972015" cy="338554"/>
          </a:xfrm>
          <a:prstGeom prst="rect">
            <a:avLst/>
          </a:prstGeom>
          <a:noFill/>
          <a:ln w="19050">
            <a:noFill/>
          </a:ln>
        </p:spPr>
        <p:txBody>
          <a:bodyPr wrap="none" rtlCol="0">
            <a:spAutoFit/>
          </a:bodyPr>
          <a:lstStyle/>
          <a:p>
            <a:r>
              <a:rPr lang="en-US" sz="1600" b="1" dirty="0">
                <a:solidFill>
                  <a:schemeClr val="tx2">
                    <a:lumMod val="75000"/>
                  </a:schemeClr>
                </a:solidFill>
              </a:rPr>
              <a:t>Defined Response</a:t>
            </a:r>
          </a:p>
        </p:txBody>
      </p:sp>
      <p:sp>
        <p:nvSpPr>
          <p:cNvPr id="7" name="TextBox 6">
            <a:extLst>
              <a:ext uri="{FF2B5EF4-FFF2-40B4-BE49-F238E27FC236}">
                <a16:creationId xmlns:a16="http://schemas.microsoft.com/office/drawing/2014/main" id="{8D10738B-642B-CC21-8D8F-ECAE879F81EB}"/>
              </a:ext>
            </a:extLst>
          </p:cNvPr>
          <p:cNvSpPr txBox="1"/>
          <p:nvPr/>
        </p:nvSpPr>
        <p:spPr>
          <a:xfrm>
            <a:off x="2772435" y="5552806"/>
            <a:ext cx="7811066" cy="369332"/>
          </a:xfrm>
          <a:prstGeom prst="rect">
            <a:avLst/>
          </a:prstGeom>
          <a:noFill/>
          <a:ln w="19050">
            <a:noFill/>
          </a:ln>
        </p:spPr>
        <p:txBody>
          <a:bodyPr wrap="square" rtlCol="0">
            <a:spAutoFit/>
          </a:bodyPr>
          <a:lstStyle/>
          <a:p>
            <a:r>
              <a:rPr lang="en-US" b="1" dirty="0">
                <a:solidFill>
                  <a:schemeClr val="tx2">
                    <a:lumMod val="75000"/>
                  </a:schemeClr>
                </a:solidFill>
              </a:rPr>
              <a:t>The entire analysis program is then a </a:t>
            </a:r>
            <a:r>
              <a:rPr lang="en-US" b="1" dirty="0">
                <a:solidFill>
                  <a:srgbClr val="FF0000"/>
                </a:solidFill>
              </a:rPr>
              <a:t>HAPI-enabled client.</a:t>
            </a:r>
          </a:p>
        </p:txBody>
      </p:sp>
      <p:sp>
        <p:nvSpPr>
          <p:cNvPr id="8" name="Bent Arrow 7">
            <a:extLst>
              <a:ext uri="{FF2B5EF4-FFF2-40B4-BE49-F238E27FC236}">
                <a16:creationId xmlns:a16="http://schemas.microsoft.com/office/drawing/2014/main" id="{8165FBC9-4EEE-84B1-7FF2-D6288CFC05DB}"/>
              </a:ext>
            </a:extLst>
          </p:cNvPr>
          <p:cNvSpPr/>
          <p:nvPr/>
        </p:nvSpPr>
        <p:spPr>
          <a:xfrm rot="5400000" flipV="1">
            <a:off x="5488144" y="4496706"/>
            <a:ext cx="1265661" cy="846539"/>
          </a:xfrm>
          <a:prstGeom prst="bentArrow">
            <a:avLst>
              <a:gd name="adj1" fmla="val 9032"/>
              <a:gd name="adj2" fmla="val 14342"/>
              <a:gd name="adj3" fmla="val 17694"/>
              <a:gd name="adj4" fmla="val 58362"/>
            </a:avLst>
          </a:prstGeom>
          <a:solidFill>
            <a:schemeClr val="accent2"/>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p>
            <a:pPr algn="ctr"/>
            <a:endParaRPr lang="en-US" sz="2000" dirty="0" err="1">
              <a:solidFill>
                <a:schemeClr val="tx1"/>
              </a:solidFill>
            </a:endParaRPr>
          </a:p>
        </p:txBody>
      </p:sp>
      <p:sp>
        <p:nvSpPr>
          <p:cNvPr id="9" name="TextBox 8">
            <a:extLst>
              <a:ext uri="{FF2B5EF4-FFF2-40B4-BE49-F238E27FC236}">
                <a16:creationId xmlns:a16="http://schemas.microsoft.com/office/drawing/2014/main" id="{C5D62B6F-A112-7042-4296-2822003A74A7}"/>
              </a:ext>
            </a:extLst>
          </p:cNvPr>
          <p:cNvSpPr txBox="1"/>
          <p:nvPr/>
        </p:nvSpPr>
        <p:spPr>
          <a:xfrm>
            <a:off x="3328306" y="5890838"/>
            <a:ext cx="4288353" cy="369332"/>
          </a:xfrm>
          <a:prstGeom prst="rect">
            <a:avLst/>
          </a:prstGeom>
          <a:noFill/>
          <a:ln w="19050">
            <a:noFill/>
          </a:ln>
        </p:spPr>
        <p:txBody>
          <a:bodyPr wrap="none" rtlCol="0">
            <a:spAutoFit/>
          </a:bodyPr>
          <a:lstStyle/>
          <a:p>
            <a:r>
              <a:rPr lang="en-US" dirty="0">
                <a:solidFill>
                  <a:schemeClr val="tx2">
                    <a:lumMod val="75000"/>
                  </a:schemeClr>
                </a:solidFill>
              </a:rPr>
              <a:t>(there are more than just Python clients)</a:t>
            </a:r>
          </a:p>
        </p:txBody>
      </p:sp>
      <p:cxnSp>
        <p:nvCxnSpPr>
          <p:cNvPr id="13" name="Straight Arrow Connector 12">
            <a:extLst>
              <a:ext uri="{FF2B5EF4-FFF2-40B4-BE49-F238E27FC236}">
                <a16:creationId xmlns:a16="http://schemas.microsoft.com/office/drawing/2014/main" id="{565ECF3F-48FC-5C25-91AD-27CA83E7627D}"/>
              </a:ext>
            </a:extLst>
          </p:cNvPr>
          <p:cNvCxnSpPr>
            <a:cxnSpLocks/>
          </p:cNvCxnSpPr>
          <p:nvPr/>
        </p:nvCxnSpPr>
        <p:spPr>
          <a:xfrm>
            <a:off x="8695365" y="3208916"/>
            <a:ext cx="563561" cy="0"/>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3" name="Rounded Rectangle 2">
            <a:extLst>
              <a:ext uri="{FF2B5EF4-FFF2-40B4-BE49-F238E27FC236}">
                <a16:creationId xmlns:a16="http://schemas.microsoft.com/office/drawing/2014/main" id="{535A4D23-0052-F656-0E06-5495A5C217FE}"/>
              </a:ext>
            </a:extLst>
          </p:cNvPr>
          <p:cNvSpPr/>
          <p:nvPr/>
        </p:nvSpPr>
        <p:spPr>
          <a:xfrm>
            <a:off x="6399470" y="1785281"/>
            <a:ext cx="5279659" cy="3638982"/>
          </a:xfrm>
          <a:custGeom>
            <a:avLst/>
            <a:gdLst>
              <a:gd name="connsiteX0" fmla="*/ 0 w 5279659"/>
              <a:gd name="connsiteY0" fmla="*/ 606509 h 3638982"/>
              <a:gd name="connsiteX1" fmla="*/ 606509 w 5279659"/>
              <a:gd name="connsiteY1" fmla="*/ 0 h 3638982"/>
              <a:gd name="connsiteX2" fmla="*/ 1187458 w 5279659"/>
              <a:gd name="connsiteY2" fmla="*/ 0 h 3638982"/>
              <a:gd name="connsiteX3" fmla="*/ 1687074 w 5279659"/>
              <a:gd name="connsiteY3" fmla="*/ 0 h 3638982"/>
              <a:gd name="connsiteX4" fmla="*/ 2146023 w 5279659"/>
              <a:gd name="connsiteY4" fmla="*/ 0 h 3638982"/>
              <a:gd name="connsiteX5" fmla="*/ 2645639 w 5279659"/>
              <a:gd name="connsiteY5" fmla="*/ 0 h 3638982"/>
              <a:gd name="connsiteX6" fmla="*/ 3267254 w 5279659"/>
              <a:gd name="connsiteY6" fmla="*/ 0 h 3638982"/>
              <a:gd name="connsiteX7" fmla="*/ 3766870 w 5279659"/>
              <a:gd name="connsiteY7" fmla="*/ 0 h 3638982"/>
              <a:gd name="connsiteX8" fmla="*/ 4673150 w 5279659"/>
              <a:gd name="connsiteY8" fmla="*/ 0 h 3638982"/>
              <a:gd name="connsiteX9" fmla="*/ 5279659 w 5279659"/>
              <a:gd name="connsiteY9" fmla="*/ 606509 h 3638982"/>
              <a:gd name="connsiteX10" fmla="*/ 5279659 w 5279659"/>
              <a:gd name="connsiteY10" fmla="*/ 1115961 h 3638982"/>
              <a:gd name="connsiteX11" fmla="*/ 5279659 w 5279659"/>
              <a:gd name="connsiteY11" fmla="*/ 1552635 h 3638982"/>
              <a:gd name="connsiteX12" fmla="*/ 5279659 w 5279659"/>
              <a:gd name="connsiteY12" fmla="*/ 2086347 h 3638982"/>
              <a:gd name="connsiteX13" fmla="*/ 5279659 w 5279659"/>
              <a:gd name="connsiteY13" fmla="*/ 2571540 h 3638982"/>
              <a:gd name="connsiteX14" fmla="*/ 5279659 w 5279659"/>
              <a:gd name="connsiteY14" fmla="*/ 3032473 h 3638982"/>
              <a:gd name="connsiteX15" fmla="*/ 4673150 w 5279659"/>
              <a:gd name="connsiteY15" fmla="*/ 3638982 h 3638982"/>
              <a:gd name="connsiteX16" fmla="*/ 4010868 w 5279659"/>
              <a:gd name="connsiteY16" fmla="*/ 3638982 h 3638982"/>
              <a:gd name="connsiteX17" fmla="*/ 3511253 w 5279659"/>
              <a:gd name="connsiteY17" fmla="*/ 3638982 h 3638982"/>
              <a:gd name="connsiteX18" fmla="*/ 2930304 w 5279659"/>
              <a:gd name="connsiteY18" fmla="*/ 3638982 h 3638982"/>
              <a:gd name="connsiteX19" fmla="*/ 2471354 w 5279659"/>
              <a:gd name="connsiteY19" fmla="*/ 3638982 h 3638982"/>
              <a:gd name="connsiteX20" fmla="*/ 1809073 w 5279659"/>
              <a:gd name="connsiteY20" fmla="*/ 3638982 h 3638982"/>
              <a:gd name="connsiteX21" fmla="*/ 1228124 w 5279659"/>
              <a:gd name="connsiteY21" fmla="*/ 3638982 h 3638982"/>
              <a:gd name="connsiteX22" fmla="*/ 606509 w 5279659"/>
              <a:gd name="connsiteY22" fmla="*/ 3638982 h 3638982"/>
              <a:gd name="connsiteX23" fmla="*/ 0 w 5279659"/>
              <a:gd name="connsiteY23" fmla="*/ 3032473 h 3638982"/>
              <a:gd name="connsiteX24" fmla="*/ 0 w 5279659"/>
              <a:gd name="connsiteY24" fmla="*/ 2523021 h 3638982"/>
              <a:gd name="connsiteX25" fmla="*/ 0 w 5279659"/>
              <a:gd name="connsiteY25" fmla="*/ 2013568 h 3638982"/>
              <a:gd name="connsiteX26" fmla="*/ 0 w 5279659"/>
              <a:gd name="connsiteY26" fmla="*/ 1479856 h 3638982"/>
              <a:gd name="connsiteX27" fmla="*/ 0 w 5279659"/>
              <a:gd name="connsiteY27" fmla="*/ 606509 h 3638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279659" h="3638982" fill="none" extrusionOk="0">
                <a:moveTo>
                  <a:pt x="0" y="606509"/>
                </a:moveTo>
                <a:cubicBezTo>
                  <a:pt x="-14226" y="315895"/>
                  <a:pt x="265700" y="-18402"/>
                  <a:pt x="606509" y="0"/>
                </a:cubicBezTo>
                <a:cubicBezTo>
                  <a:pt x="816128" y="-63816"/>
                  <a:pt x="1060734" y="20572"/>
                  <a:pt x="1187458" y="0"/>
                </a:cubicBezTo>
                <a:cubicBezTo>
                  <a:pt x="1314182" y="-20572"/>
                  <a:pt x="1533603" y="21511"/>
                  <a:pt x="1687074" y="0"/>
                </a:cubicBezTo>
                <a:cubicBezTo>
                  <a:pt x="1840545" y="-21511"/>
                  <a:pt x="1931084" y="54840"/>
                  <a:pt x="2146023" y="0"/>
                </a:cubicBezTo>
                <a:cubicBezTo>
                  <a:pt x="2360962" y="-54840"/>
                  <a:pt x="2460421" y="20411"/>
                  <a:pt x="2645639" y="0"/>
                </a:cubicBezTo>
                <a:cubicBezTo>
                  <a:pt x="2830857" y="-20411"/>
                  <a:pt x="3047971" y="69845"/>
                  <a:pt x="3267254" y="0"/>
                </a:cubicBezTo>
                <a:cubicBezTo>
                  <a:pt x="3486537" y="-69845"/>
                  <a:pt x="3626963" y="42233"/>
                  <a:pt x="3766870" y="0"/>
                </a:cubicBezTo>
                <a:cubicBezTo>
                  <a:pt x="3906777" y="-42233"/>
                  <a:pt x="4301287" y="74039"/>
                  <a:pt x="4673150" y="0"/>
                </a:cubicBezTo>
                <a:cubicBezTo>
                  <a:pt x="5016127" y="1589"/>
                  <a:pt x="5197574" y="324543"/>
                  <a:pt x="5279659" y="606509"/>
                </a:cubicBezTo>
                <a:cubicBezTo>
                  <a:pt x="5334955" y="758691"/>
                  <a:pt x="5267412" y="994853"/>
                  <a:pt x="5279659" y="1115961"/>
                </a:cubicBezTo>
                <a:cubicBezTo>
                  <a:pt x="5291906" y="1237069"/>
                  <a:pt x="5234979" y="1411384"/>
                  <a:pt x="5279659" y="1552635"/>
                </a:cubicBezTo>
                <a:cubicBezTo>
                  <a:pt x="5324339" y="1693886"/>
                  <a:pt x="5247843" y="1878833"/>
                  <a:pt x="5279659" y="2086347"/>
                </a:cubicBezTo>
                <a:cubicBezTo>
                  <a:pt x="5311475" y="2293861"/>
                  <a:pt x="5272050" y="2400532"/>
                  <a:pt x="5279659" y="2571540"/>
                </a:cubicBezTo>
                <a:cubicBezTo>
                  <a:pt x="5287268" y="2742548"/>
                  <a:pt x="5268412" y="2881420"/>
                  <a:pt x="5279659" y="3032473"/>
                </a:cubicBezTo>
                <a:cubicBezTo>
                  <a:pt x="5214312" y="3292673"/>
                  <a:pt x="5062011" y="3580667"/>
                  <a:pt x="4673150" y="3638982"/>
                </a:cubicBezTo>
                <a:cubicBezTo>
                  <a:pt x="4396083" y="3692705"/>
                  <a:pt x="4254224" y="3616016"/>
                  <a:pt x="4010868" y="3638982"/>
                </a:cubicBezTo>
                <a:cubicBezTo>
                  <a:pt x="3767512" y="3661948"/>
                  <a:pt x="3706173" y="3615342"/>
                  <a:pt x="3511253" y="3638982"/>
                </a:cubicBezTo>
                <a:cubicBezTo>
                  <a:pt x="3316333" y="3662622"/>
                  <a:pt x="3165964" y="3603092"/>
                  <a:pt x="2930304" y="3638982"/>
                </a:cubicBezTo>
                <a:cubicBezTo>
                  <a:pt x="2694644" y="3674872"/>
                  <a:pt x="2670641" y="3629227"/>
                  <a:pt x="2471354" y="3638982"/>
                </a:cubicBezTo>
                <a:cubicBezTo>
                  <a:pt x="2272067" y="3648737"/>
                  <a:pt x="2107959" y="3635713"/>
                  <a:pt x="1809073" y="3638982"/>
                </a:cubicBezTo>
                <a:cubicBezTo>
                  <a:pt x="1510187" y="3642251"/>
                  <a:pt x="1349246" y="3601541"/>
                  <a:pt x="1228124" y="3638982"/>
                </a:cubicBezTo>
                <a:cubicBezTo>
                  <a:pt x="1107002" y="3676423"/>
                  <a:pt x="798499" y="3572548"/>
                  <a:pt x="606509" y="3638982"/>
                </a:cubicBezTo>
                <a:cubicBezTo>
                  <a:pt x="286483" y="3670861"/>
                  <a:pt x="-15665" y="3431507"/>
                  <a:pt x="0" y="3032473"/>
                </a:cubicBezTo>
                <a:cubicBezTo>
                  <a:pt x="-32707" y="2795707"/>
                  <a:pt x="17494" y="2633093"/>
                  <a:pt x="0" y="2523021"/>
                </a:cubicBezTo>
                <a:cubicBezTo>
                  <a:pt x="-17494" y="2412949"/>
                  <a:pt x="55799" y="2186271"/>
                  <a:pt x="0" y="2013568"/>
                </a:cubicBezTo>
                <a:cubicBezTo>
                  <a:pt x="-55799" y="1840865"/>
                  <a:pt x="26991" y="1592554"/>
                  <a:pt x="0" y="1479856"/>
                </a:cubicBezTo>
                <a:cubicBezTo>
                  <a:pt x="-26991" y="1367158"/>
                  <a:pt x="71873" y="803679"/>
                  <a:pt x="0" y="606509"/>
                </a:cubicBezTo>
                <a:close/>
              </a:path>
              <a:path w="5279659" h="3638982" stroke="0" extrusionOk="0">
                <a:moveTo>
                  <a:pt x="0" y="606509"/>
                </a:moveTo>
                <a:cubicBezTo>
                  <a:pt x="-15846" y="261769"/>
                  <a:pt x="251459" y="7538"/>
                  <a:pt x="606509" y="0"/>
                </a:cubicBezTo>
                <a:cubicBezTo>
                  <a:pt x="883790" y="-24837"/>
                  <a:pt x="1027113" y="5968"/>
                  <a:pt x="1268791" y="0"/>
                </a:cubicBezTo>
                <a:cubicBezTo>
                  <a:pt x="1510469" y="-5968"/>
                  <a:pt x="1616461" y="37118"/>
                  <a:pt x="1809073" y="0"/>
                </a:cubicBezTo>
                <a:cubicBezTo>
                  <a:pt x="2001685" y="-37118"/>
                  <a:pt x="2106802" y="36746"/>
                  <a:pt x="2308689" y="0"/>
                </a:cubicBezTo>
                <a:cubicBezTo>
                  <a:pt x="2510576" y="-36746"/>
                  <a:pt x="2691049" y="17013"/>
                  <a:pt x="2930304" y="0"/>
                </a:cubicBezTo>
                <a:cubicBezTo>
                  <a:pt x="3169559" y="-17013"/>
                  <a:pt x="3327614" y="26097"/>
                  <a:pt x="3470586" y="0"/>
                </a:cubicBezTo>
                <a:cubicBezTo>
                  <a:pt x="3613558" y="-26097"/>
                  <a:pt x="3992552" y="18468"/>
                  <a:pt x="4132868" y="0"/>
                </a:cubicBezTo>
                <a:cubicBezTo>
                  <a:pt x="4273184" y="-18468"/>
                  <a:pt x="4563638" y="23591"/>
                  <a:pt x="4673150" y="0"/>
                </a:cubicBezTo>
                <a:cubicBezTo>
                  <a:pt x="4977245" y="51068"/>
                  <a:pt x="5270583" y="261016"/>
                  <a:pt x="5279659" y="606509"/>
                </a:cubicBezTo>
                <a:cubicBezTo>
                  <a:pt x="5288588" y="721570"/>
                  <a:pt x="5239515" y="829574"/>
                  <a:pt x="5279659" y="1043183"/>
                </a:cubicBezTo>
                <a:cubicBezTo>
                  <a:pt x="5319803" y="1256792"/>
                  <a:pt x="5274299" y="1363834"/>
                  <a:pt x="5279659" y="1528375"/>
                </a:cubicBezTo>
                <a:cubicBezTo>
                  <a:pt x="5285019" y="1692916"/>
                  <a:pt x="5262141" y="1866388"/>
                  <a:pt x="5279659" y="1989308"/>
                </a:cubicBezTo>
                <a:cubicBezTo>
                  <a:pt x="5297177" y="2112228"/>
                  <a:pt x="5234628" y="2322030"/>
                  <a:pt x="5279659" y="2523021"/>
                </a:cubicBezTo>
                <a:cubicBezTo>
                  <a:pt x="5324690" y="2724012"/>
                  <a:pt x="5231536" y="2851780"/>
                  <a:pt x="5279659" y="3032473"/>
                </a:cubicBezTo>
                <a:cubicBezTo>
                  <a:pt x="5254447" y="3371579"/>
                  <a:pt x="4988413" y="3625387"/>
                  <a:pt x="4673150" y="3638982"/>
                </a:cubicBezTo>
                <a:cubicBezTo>
                  <a:pt x="4430177" y="3665934"/>
                  <a:pt x="4251295" y="3624101"/>
                  <a:pt x="4051535" y="3638982"/>
                </a:cubicBezTo>
                <a:cubicBezTo>
                  <a:pt x="3851775" y="3653863"/>
                  <a:pt x="3594041" y="3573059"/>
                  <a:pt x="3470586" y="3638982"/>
                </a:cubicBezTo>
                <a:cubicBezTo>
                  <a:pt x="3347131" y="3704905"/>
                  <a:pt x="3195451" y="3608978"/>
                  <a:pt x="3011637" y="3638982"/>
                </a:cubicBezTo>
                <a:cubicBezTo>
                  <a:pt x="2827823" y="3668986"/>
                  <a:pt x="2757342" y="3620271"/>
                  <a:pt x="2512021" y="3638982"/>
                </a:cubicBezTo>
                <a:cubicBezTo>
                  <a:pt x="2266700" y="3657693"/>
                  <a:pt x="1992208" y="3571243"/>
                  <a:pt x="1849739" y="3638982"/>
                </a:cubicBezTo>
                <a:cubicBezTo>
                  <a:pt x="1707270" y="3706721"/>
                  <a:pt x="1439968" y="3578732"/>
                  <a:pt x="1268791" y="3638982"/>
                </a:cubicBezTo>
                <a:cubicBezTo>
                  <a:pt x="1097614" y="3699232"/>
                  <a:pt x="908133" y="3604308"/>
                  <a:pt x="606509" y="3638982"/>
                </a:cubicBezTo>
                <a:cubicBezTo>
                  <a:pt x="268714" y="3562692"/>
                  <a:pt x="15110" y="3370590"/>
                  <a:pt x="0" y="3032473"/>
                </a:cubicBezTo>
                <a:cubicBezTo>
                  <a:pt x="-25097" y="2887787"/>
                  <a:pt x="366" y="2715518"/>
                  <a:pt x="0" y="2547280"/>
                </a:cubicBezTo>
                <a:cubicBezTo>
                  <a:pt x="-366" y="2379042"/>
                  <a:pt x="24110" y="2171435"/>
                  <a:pt x="0" y="2062087"/>
                </a:cubicBezTo>
                <a:cubicBezTo>
                  <a:pt x="-24110" y="1952739"/>
                  <a:pt x="740" y="1778686"/>
                  <a:pt x="0" y="1625414"/>
                </a:cubicBezTo>
                <a:cubicBezTo>
                  <a:pt x="-740" y="1472142"/>
                  <a:pt x="44443" y="1220858"/>
                  <a:pt x="0" y="1115961"/>
                </a:cubicBezTo>
                <a:cubicBezTo>
                  <a:pt x="-44443" y="1011064"/>
                  <a:pt x="12116" y="732498"/>
                  <a:pt x="0" y="606509"/>
                </a:cubicBezTo>
                <a:close/>
              </a:path>
            </a:pathLst>
          </a:custGeom>
          <a:solidFill>
            <a:srgbClr val="AFABAB">
              <a:alpha val="34118"/>
            </a:srgbClr>
          </a:solidFill>
          <a:ln w="38100">
            <a:solidFill>
              <a:schemeClr val="accent1"/>
            </a:solidFill>
            <a:extLst>
              <a:ext uri="{C807C97D-BFC1-408E-A445-0C87EB9F89A2}">
                <ask:lineSketchStyleProps xmlns:ask="http://schemas.microsoft.com/office/drawing/2018/sketchyshapes" sd="1219033472">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p>
            <a:pPr algn="ctr"/>
            <a:endParaRPr lang="en-US" sz="2000" dirty="0" err="1"/>
          </a:p>
        </p:txBody>
      </p:sp>
      <p:sp>
        <p:nvSpPr>
          <p:cNvPr id="11" name="Date Placeholder 10">
            <a:extLst>
              <a:ext uri="{FF2B5EF4-FFF2-40B4-BE49-F238E27FC236}">
                <a16:creationId xmlns:a16="http://schemas.microsoft.com/office/drawing/2014/main" id="{89101CAD-C040-ABE4-F088-15B828EB4E77}"/>
              </a:ext>
            </a:extLst>
          </p:cNvPr>
          <p:cNvSpPr>
            <a:spLocks noGrp="1"/>
          </p:cNvSpPr>
          <p:nvPr>
            <p:ph type="dt" sz="half" idx="14"/>
          </p:nvPr>
        </p:nvSpPr>
        <p:spPr/>
        <p:txBody>
          <a:bodyPr/>
          <a:lstStyle/>
          <a:p>
            <a:r>
              <a:rPr lang="en-US"/>
              <a:t>Oct 12-13, 2023</a:t>
            </a:r>
            <a:endParaRPr lang="en-US" dirty="0"/>
          </a:p>
        </p:txBody>
      </p:sp>
      <p:sp>
        <p:nvSpPr>
          <p:cNvPr id="12" name="Footer Placeholder 11">
            <a:extLst>
              <a:ext uri="{FF2B5EF4-FFF2-40B4-BE49-F238E27FC236}">
                <a16:creationId xmlns:a16="http://schemas.microsoft.com/office/drawing/2014/main" id="{6DCF9E3F-C15E-ACF4-5FDF-B1092ED3F8E9}"/>
              </a:ext>
            </a:extLst>
          </p:cNvPr>
          <p:cNvSpPr>
            <a:spLocks noGrp="1"/>
          </p:cNvSpPr>
          <p:nvPr>
            <p:ph type="ftr" sz="quarter" idx="15"/>
          </p:nvPr>
        </p:nvSpPr>
        <p:spPr/>
        <p:txBody>
          <a:bodyPr/>
          <a:lstStyle/>
          <a:p>
            <a:r>
              <a:rPr lang="en-US"/>
              <a:t>How HAPI Relates to Access and Discoverability</a:t>
            </a:r>
            <a:endParaRPr lang="en-US" dirty="0"/>
          </a:p>
        </p:txBody>
      </p:sp>
    </p:spTree>
    <p:extLst>
      <p:ext uri="{BB962C8B-B14F-4D97-AF65-F5344CB8AC3E}">
        <p14:creationId xmlns:p14="http://schemas.microsoft.com/office/powerpoint/2010/main" val="101257298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B47E5C8-1D52-CF37-E3A8-6E870209AADE}"/>
              </a:ext>
            </a:extLst>
          </p:cNvPr>
          <p:cNvPicPr>
            <a:picLocks noChangeAspect="1"/>
          </p:cNvPicPr>
          <p:nvPr/>
        </p:nvPicPr>
        <p:blipFill>
          <a:blip r:embed="rId2"/>
          <a:stretch>
            <a:fillRect/>
          </a:stretch>
        </p:blipFill>
        <p:spPr>
          <a:xfrm>
            <a:off x="5196860" y="714894"/>
            <a:ext cx="1438760" cy="1103239"/>
          </a:xfrm>
          <a:prstGeom prst="rect">
            <a:avLst/>
          </a:prstGeom>
        </p:spPr>
      </p:pic>
      <p:sp>
        <p:nvSpPr>
          <p:cNvPr id="2" name="Date Placeholder 1">
            <a:extLst>
              <a:ext uri="{FF2B5EF4-FFF2-40B4-BE49-F238E27FC236}">
                <a16:creationId xmlns:a16="http://schemas.microsoft.com/office/drawing/2014/main" id="{3C0C8359-0E6E-6B2D-7191-9D8AC2A7A9A3}"/>
              </a:ext>
            </a:extLst>
          </p:cNvPr>
          <p:cNvSpPr>
            <a:spLocks noGrp="1"/>
          </p:cNvSpPr>
          <p:nvPr>
            <p:ph type="dt" sz="half" idx="10"/>
          </p:nvPr>
        </p:nvSpPr>
        <p:spPr/>
        <p:txBody>
          <a:bodyPr/>
          <a:lstStyle/>
          <a:p>
            <a:r>
              <a:rPr lang="en-US"/>
              <a:t>IHDWG Listening Session, 2023-07-28</a:t>
            </a:r>
            <a:endParaRPr lang="en-US" dirty="0"/>
          </a:p>
        </p:txBody>
      </p:sp>
      <p:sp>
        <p:nvSpPr>
          <p:cNvPr id="3" name="Footer Placeholder 2">
            <a:extLst>
              <a:ext uri="{FF2B5EF4-FFF2-40B4-BE49-F238E27FC236}">
                <a16:creationId xmlns:a16="http://schemas.microsoft.com/office/drawing/2014/main" id="{CDB8D70C-897B-B1CF-FF65-2416D5874067}"/>
              </a:ext>
            </a:extLst>
          </p:cNvPr>
          <p:cNvSpPr>
            <a:spLocks noGrp="1"/>
          </p:cNvSpPr>
          <p:nvPr>
            <p:ph type="ftr" sz="quarter" idx="11"/>
          </p:nvPr>
        </p:nvSpPr>
        <p:spPr/>
        <p:txBody>
          <a:bodyPr/>
          <a:lstStyle/>
          <a:p>
            <a:r>
              <a:rPr lang="en-US"/>
              <a:t>HAPI and Interoperable Data Access</a:t>
            </a:r>
            <a:endParaRPr lang="en-US" dirty="0"/>
          </a:p>
        </p:txBody>
      </p:sp>
      <p:sp>
        <p:nvSpPr>
          <p:cNvPr id="4" name="Slide Number Placeholder 3">
            <a:extLst>
              <a:ext uri="{FF2B5EF4-FFF2-40B4-BE49-F238E27FC236}">
                <a16:creationId xmlns:a16="http://schemas.microsoft.com/office/drawing/2014/main" id="{AD228E8F-E019-B254-1FBF-9FBD300A9412}"/>
              </a:ext>
            </a:extLst>
          </p:cNvPr>
          <p:cNvSpPr>
            <a:spLocks noGrp="1"/>
          </p:cNvSpPr>
          <p:nvPr>
            <p:ph type="sldNum" sz="quarter" idx="12"/>
          </p:nvPr>
        </p:nvSpPr>
        <p:spPr/>
        <p:txBody>
          <a:bodyPr/>
          <a:lstStyle/>
          <a:p>
            <a:fld id="{4EBCDCBD-78E1-0D41-A999-31B5EBF8E02C}" type="slidenum">
              <a:rPr lang="en-US" smtClean="0"/>
              <a:pPr/>
              <a:t>8</a:t>
            </a:fld>
            <a:endParaRPr lang="en-US" dirty="0"/>
          </a:p>
        </p:txBody>
      </p:sp>
      <p:pic>
        <p:nvPicPr>
          <p:cNvPr id="7" name="Picture 6">
            <a:extLst>
              <a:ext uri="{FF2B5EF4-FFF2-40B4-BE49-F238E27FC236}">
                <a16:creationId xmlns:a16="http://schemas.microsoft.com/office/drawing/2014/main" id="{51D132A3-9809-9883-48E2-300BE5D6F6BC}"/>
              </a:ext>
            </a:extLst>
          </p:cNvPr>
          <p:cNvPicPr>
            <a:picLocks noChangeAspect="1"/>
          </p:cNvPicPr>
          <p:nvPr/>
        </p:nvPicPr>
        <p:blipFill>
          <a:blip r:embed="rId3"/>
          <a:stretch>
            <a:fillRect/>
          </a:stretch>
        </p:blipFill>
        <p:spPr>
          <a:xfrm>
            <a:off x="9043257" y="117854"/>
            <a:ext cx="1937604" cy="1914808"/>
          </a:xfrm>
          <a:prstGeom prst="rect">
            <a:avLst/>
          </a:prstGeom>
        </p:spPr>
      </p:pic>
      <p:cxnSp>
        <p:nvCxnSpPr>
          <p:cNvPr id="10" name="Straight Arrow Connector 9">
            <a:extLst>
              <a:ext uri="{FF2B5EF4-FFF2-40B4-BE49-F238E27FC236}">
                <a16:creationId xmlns:a16="http://schemas.microsoft.com/office/drawing/2014/main" id="{8926A9F3-FD91-F555-A6A3-3E69E75A7B09}"/>
              </a:ext>
            </a:extLst>
          </p:cNvPr>
          <p:cNvCxnSpPr/>
          <p:nvPr/>
        </p:nvCxnSpPr>
        <p:spPr>
          <a:xfrm>
            <a:off x="7094139" y="1045350"/>
            <a:ext cx="1598703" cy="0"/>
          </a:xfrm>
          <a:prstGeom prst="straightConnector1">
            <a:avLst/>
          </a:prstGeom>
          <a:ln w="762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grpSp>
        <p:nvGrpSpPr>
          <p:cNvPr id="36" name="Group 35">
            <a:extLst>
              <a:ext uri="{FF2B5EF4-FFF2-40B4-BE49-F238E27FC236}">
                <a16:creationId xmlns:a16="http://schemas.microsoft.com/office/drawing/2014/main" id="{32F07FA1-01E3-522F-4165-7CFEFBA3DE37}"/>
              </a:ext>
            </a:extLst>
          </p:cNvPr>
          <p:cNvGrpSpPr/>
          <p:nvPr/>
        </p:nvGrpSpPr>
        <p:grpSpPr>
          <a:xfrm>
            <a:off x="280357" y="639312"/>
            <a:ext cx="5480254" cy="4981159"/>
            <a:chOff x="630198" y="1020875"/>
            <a:chExt cx="5480254" cy="4981159"/>
          </a:xfrm>
        </p:grpSpPr>
        <p:sp>
          <p:nvSpPr>
            <p:cNvPr id="13" name="Rectangle 12">
              <a:extLst>
                <a:ext uri="{FF2B5EF4-FFF2-40B4-BE49-F238E27FC236}">
                  <a16:creationId xmlns:a16="http://schemas.microsoft.com/office/drawing/2014/main" id="{D3649D75-5E3A-C4DA-5072-EF695EA8A079}"/>
                </a:ext>
              </a:extLst>
            </p:cNvPr>
            <p:cNvSpPr/>
            <p:nvPr/>
          </p:nvSpPr>
          <p:spPr>
            <a:xfrm>
              <a:off x="630198" y="2266847"/>
              <a:ext cx="1316968" cy="935268"/>
            </a:xfrm>
            <a:prstGeom prst="rect">
              <a:avLst/>
            </a:prstGeom>
            <a:solidFill>
              <a:schemeClr val="accent2"/>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p>
              <a:pPr algn="ctr"/>
              <a:r>
                <a:rPr lang="en-US" sz="2000" dirty="0"/>
                <a:t>Madrigal</a:t>
              </a:r>
            </a:p>
          </p:txBody>
        </p:sp>
        <p:sp>
          <p:nvSpPr>
            <p:cNvPr id="17" name="Rectangle 16">
              <a:extLst>
                <a:ext uri="{FF2B5EF4-FFF2-40B4-BE49-F238E27FC236}">
                  <a16:creationId xmlns:a16="http://schemas.microsoft.com/office/drawing/2014/main" id="{3367028E-6DBF-720D-802E-D0224CD1B54E}"/>
                </a:ext>
              </a:extLst>
            </p:cNvPr>
            <p:cNvSpPr/>
            <p:nvPr/>
          </p:nvSpPr>
          <p:spPr>
            <a:xfrm>
              <a:off x="630198" y="3498536"/>
              <a:ext cx="1316968" cy="935268"/>
            </a:xfrm>
            <a:prstGeom prst="rect">
              <a:avLst/>
            </a:prstGeom>
            <a:solidFill>
              <a:schemeClr val="accent2"/>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p>
              <a:pPr algn="ctr"/>
              <a:r>
                <a:rPr lang="en-US" sz="2000" dirty="0"/>
                <a:t>INTER-MAGNET</a:t>
              </a:r>
            </a:p>
          </p:txBody>
        </p:sp>
        <p:sp>
          <p:nvSpPr>
            <p:cNvPr id="18" name="Rectangle 17">
              <a:extLst>
                <a:ext uri="{FF2B5EF4-FFF2-40B4-BE49-F238E27FC236}">
                  <a16:creationId xmlns:a16="http://schemas.microsoft.com/office/drawing/2014/main" id="{B719BE94-A403-53C9-57B2-30DDEB759784}"/>
                </a:ext>
              </a:extLst>
            </p:cNvPr>
            <p:cNvSpPr/>
            <p:nvPr/>
          </p:nvSpPr>
          <p:spPr>
            <a:xfrm>
              <a:off x="630198" y="4845690"/>
              <a:ext cx="1316968" cy="935268"/>
            </a:xfrm>
            <a:prstGeom prst="rect">
              <a:avLst/>
            </a:prstGeom>
            <a:solidFill>
              <a:schemeClr val="accent2"/>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p>
              <a:pPr algn="ctr"/>
              <a:r>
                <a:rPr lang="en-US" sz="2000" dirty="0" err="1"/>
                <a:t>VirES</a:t>
              </a:r>
              <a:r>
                <a:rPr lang="en-US" sz="2000" dirty="0"/>
                <a:t> / SWARM</a:t>
              </a:r>
            </a:p>
          </p:txBody>
        </p:sp>
        <p:sp>
          <p:nvSpPr>
            <p:cNvPr id="19" name="Rectangle 18">
              <a:extLst>
                <a:ext uri="{FF2B5EF4-FFF2-40B4-BE49-F238E27FC236}">
                  <a16:creationId xmlns:a16="http://schemas.microsoft.com/office/drawing/2014/main" id="{F84A2D7E-66EE-D097-1F74-613C25AF12D4}"/>
                </a:ext>
              </a:extLst>
            </p:cNvPr>
            <p:cNvSpPr/>
            <p:nvPr/>
          </p:nvSpPr>
          <p:spPr>
            <a:xfrm>
              <a:off x="630198" y="1020875"/>
              <a:ext cx="1316968" cy="935268"/>
            </a:xfrm>
            <a:prstGeom prst="rect">
              <a:avLst/>
            </a:prstGeom>
            <a:solidFill>
              <a:schemeClr val="accent2"/>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p>
              <a:pPr algn="ctr"/>
              <a:r>
                <a:rPr lang="en-US" sz="2000" dirty="0"/>
                <a:t>CDAWeb</a:t>
              </a:r>
            </a:p>
          </p:txBody>
        </p:sp>
        <p:sp>
          <p:nvSpPr>
            <p:cNvPr id="20" name="Rectangle 19">
              <a:extLst>
                <a:ext uri="{FF2B5EF4-FFF2-40B4-BE49-F238E27FC236}">
                  <a16:creationId xmlns:a16="http://schemas.microsoft.com/office/drawing/2014/main" id="{56A94955-05F2-E104-55A8-08082B6445CC}"/>
                </a:ext>
              </a:extLst>
            </p:cNvPr>
            <p:cNvSpPr/>
            <p:nvPr/>
          </p:nvSpPr>
          <p:spPr>
            <a:xfrm>
              <a:off x="1845451" y="1549330"/>
              <a:ext cx="981731" cy="549586"/>
            </a:xfrm>
            <a:prstGeom prst="rect">
              <a:avLst/>
            </a:prstGeom>
            <a:solidFill>
              <a:srgbClr val="FF0000"/>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fontScale="85000" lnSpcReduction="20000"/>
            </a:bodyPr>
            <a:lstStyle/>
            <a:p>
              <a:pPr algn="ctr"/>
              <a:r>
                <a:rPr lang="en-US" sz="2000" dirty="0">
                  <a:solidFill>
                    <a:schemeClr val="bg1"/>
                  </a:solidFill>
                </a:rPr>
                <a:t>Custom</a:t>
              </a:r>
            </a:p>
            <a:p>
              <a:pPr algn="ctr"/>
              <a:r>
                <a:rPr lang="en-US" sz="2000" dirty="0">
                  <a:solidFill>
                    <a:schemeClr val="bg1"/>
                  </a:solidFill>
                </a:rPr>
                <a:t>API</a:t>
              </a:r>
            </a:p>
          </p:txBody>
        </p:sp>
        <p:sp>
          <p:nvSpPr>
            <p:cNvPr id="21" name="Rectangle 20">
              <a:extLst>
                <a:ext uri="{FF2B5EF4-FFF2-40B4-BE49-F238E27FC236}">
                  <a16:creationId xmlns:a16="http://schemas.microsoft.com/office/drawing/2014/main" id="{B3BE1CCD-66FE-43ED-6C25-6E24926DF902}"/>
                </a:ext>
              </a:extLst>
            </p:cNvPr>
            <p:cNvSpPr/>
            <p:nvPr/>
          </p:nvSpPr>
          <p:spPr>
            <a:xfrm>
              <a:off x="1907096" y="2834032"/>
              <a:ext cx="981731" cy="549586"/>
            </a:xfrm>
            <a:prstGeom prst="rect">
              <a:avLst/>
            </a:prstGeom>
            <a:solidFill>
              <a:srgbClr val="00B050"/>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fontScale="85000" lnSpcReduction="10000"/>
            </a:bodyPr>
            <a:lstStyle/>
            <a:p>
              <a:pPr algn="ctr"/>
              <a:r>
                <a:rPr lang="en-US" sz="2000" dirty="0">
                  <a:solidFill>
                    <a:schemeClr val="bg1"/>
                  </a:solidFill>
                </a:rPr>
                <a:t>Custom</a:t>
              </a:r>
            </a:p>
          </p:txBody>
        </p:sp>
        <p:sp>
          <p:nvSpPr>
            <p:cNvPr id="22" name="Rectangle 21">
              <a:extLst>
                <a:ext uri="{FF2B5EF4-FFF2-40B4-BE49-F238E27FC236}">
                  <a16:creationId xmlns:a16="http://schemas.microsoft.com/office/drawing/2014/main" id="{64741B67-C246-DF92-0324-397B2883D9A1}"/>
                </a:ext>
              </a:extLst>
            </p:cNvPr>
            <p:cNvSpPr/>
            <p:nvPr/>
          </p:nvSpPr>
          <p:spPr>
            <a:xfrm>
              <a:off x="1892426" y="4092744"/>
              <a:ext cx="981731" cy="549586"/>
            </a:xfrm>
            <a:prstGeom prst="rect">
              <a:avLst/>
            </a:prstGeom>
            <a:solidFill>
              <a:srgbClr val="7030A0"/>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fontScale="85000" lnSpcReduction="10000"/>
            </a:bodyPr>
            <a:lstStyle/>
            <a:p>
              <a:pPr algn="ctr"/>
              <a:r>
                <a:rPr lang="en-US" sz="2000" dirty="0">
                  <a:solidFill>
                    <a:schemeClr val="bg1"/>
                  </a:solidFill>
                </a:rPr>
                <a:t>Custom</a:t>
              </a:r>
            </a:p>
          </p:txBody>
        </p:sp>
        <p:sp>
          <p:nvSpPr>
            <p:cNvPr id="23" name="Rectangle 22">
              <a:extLst>
                <a:ext uri="{FF2B5EF4-FFF2-40B4-BE49-F238E27FC236}">
                  <a16:creationId xmlns:a16="http://schemas.microsoft.com/office/drawing/2014/main" id="{61F484A0-B316-D189-E903-7D95BCCB1858}"/>
                </a:ext>
              </a:extLst>
            </p:cNvPr>
            <p:cNvSpPr/>
            <p:nvPr/>
          </p:nvSpPr>
          <p:spPr>
            <a:xfrm>
              <a:off x="1881969" y="5451931"/>
              <a:ext cx="981731" cy="549586"/>
            </a:xfrm>
            <a:prstGeom prst="rect">
              <a:avLst/>
            </a:prstGeom>
            <a:solidFill>
              <a:schemeClr val="accent4">
                <a:lumMod val="7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fontScale="85000" lnSpcReduction="10000"/>
            </a:bodyPr>
            <a:lstStyle/>
            <a:p>
              <a:pPr algn="ctr"/>
              <a:r>
                <a:rPr lang="en-US" sz="2000" dirty="0">
                  <a:solidFill>
                    <a:schemeClr val="bg1"/>
                  </a:solidFill>
                </a:rPr>
                <a:t>Custom</a:t>
              </a:r>
            </a:p>
          </p:txBody>
        </p:sp>
        <p:sp>
          <p:nvSpPr>
            <p:cNvPr id="24" name="Oval 23">
              <a:extLst>
                <a:ext uri="{FF2B5EF4-FFF2-40B4-BE49-F238E27FC236}">
                  <a16:creationId xmlns:a16="http://schemas.microsoft.com/office/drawing/2014/main" id="{D123D362-444D-A60E-7CFB-6237D94D9E38}"/>
                </a:ext>
              </a:extLst>
            </p:cNvPr>
            <p:cNvSpPr/>
            <p:nvPr/>
          </p:nvSpPr>
          <p:spPr>
            <a:xfrm>
              <a:off x="3455582" y="1211363"/>
              <a:ext cx="1668162" cy="1069456"/>
            </a:xfrm>
            <a:prstGeom prst="ellipse">
              <a:avLst/>
            </a:prstGeom>
            <a:solidFill>
              <a:srgbClr val="FF0000"/>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rmAutofit fontScale="92500" lnSpcReduction="20000"/>
            </a:bodyPr>
            <a:lstStyle/>
            <a:p>
              <a:pPr algn="ctr"/>
              <a:r>
                <a:rPr lang="en-US" sz="2000" dirty="0"/>
                <a:t>data wrangling code 1</a:t>
              </a:r>
            </a:p>
          </p:txBody>
        </p:sp>
        <p:sp>
          <p:nvSpPr>
            <p:cNvPr id="25" name="Oval 24">
              <a:extLst>
                <a:ext uri="{FF2B5EF4-FFF2-40B4-BE49-F238E27FC236}">
                  <a16:creationId xmlns:a16="http://schemas.microsoft.com/office/drawing/2014/main" id="{62190745-74BD-F285-CA5C-7BCE375A4556}"/>
                </a:ext>
              </a:extLst>
            </p:cNvPr>
            <p:cNvSpPr/>
            <p:nvPr/>
          </p:nvSpPr>
          <p:spPr>
            <a:xfrm>
              <a:off x="3525120" y="2785236"/>
              <a:ext cx="1357250" cy="607156"/>
            </a:xfrm>
            <a:prstGeom prst="ellipse">
              <a:avLst/>
            </a:prstGeom>
            <a:solidFill>
              <a:srgbClr val="00B050"/>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p>
              <a:pPr algn="ctr"/>
              <a:r>
                <a:rPr lang="en-US" sz="2000" dirty="0"/>
                <a:t>code 2</a:t>
              </a:r>
            </a:p>
          </p:txBody>
        </p:sp>
        <p:sp>
          <p:nvSpPr>
            <p:cNvPr id="26" name="Oval 25">
              <a:extLst>
                <a:ext uri="{FF2B5EF4-FFF2-40B4-BE49-F238E27FC236}">
                  <a16:creationId xmlns:a16="http://schemas.microsoft.com/office/drawing/2014/main" id="{E52A132C-3898-56AF-87C9-41F0B457E777}"/>
                </a:ext>
              </a:extLst>
            </p:cNvPr>
            <p:cNvSpPr/>
            <p:nvPr/>
          </p:nvSpPr>
          <p:spPr>
            <a:xfrm>
              <a:off x="3663695" y="4103945"/>
              <a:ext cx="1402448" cy="607156"/>
            </a:xfrm>
            <a:prstGeom prst="ellipse">
              <a:avLst/>
            </a:prstGeom>
            <a:solidFill>
              <a:srgbClr val="7030A0"/>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p>
              <a:pPr algn="ctr"/>
              <a:r>
                <a:rPr lang="en-US" sz="2000" dirty="0"/>
                <a:t>code 3</a:t>
              </a:r>
            </a:p>
          </p:txBody>
        </p:sp>
        <p:sp>
          <p:nvSpPr>
            <p:cNvPr id="27" name="Oval 26">
              <a:extLst>
                <a:ext uri="{FF2B5EF4-FFF2-40B4-BE49-F238E27FC236}">
                  <a16:creationId xmlns:a16="http://schemas.microsoft.com/office/drawing/2014/main" id="{FFF1ECFA-6546-60CB-6AD0-CE94880CE6BF}"/>
                </a:ext>
              </a:extLst>
            </p:cNvPr>
            <p:cNvSpPr/>
            <p:nvPr/>
          </p:nvSpPr>
          <p:spPr>
            <a:xfrm>
              <a:off x="3806107" y="5394878"/>
              <a:ext cx="1402448" cy="607156"/>
            </a:xfrm>
            <a:prstGeom prst="ellipse">
              <a:avLst/>
            </a:prstGeom>
            <a:solidFill>
              <a:schemeClr val="accent4">
                <a:lumMod val="7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p>
              <a:pPr algn="ctr"/>
              <a:r>
                <a:rPr lang="en-US" sz="2000" dirty="0"/>
                <a:t>code 4</a:t>
              </a:r>
            </a:p>
          </p:txBody>
        </p:sp>
        <p:cxnSp>
          <p:nvCxnSpPr>
            <p:cNvPr id="28" name="Straight Arrow Connector 27">
              <a:extLst>
                <a:ext uri="{FF2B5EF4-FFF2-40B4-BE49-F238E27FC236}">
                  <a16:creationId xmlns:a16="http://schemas.microsoft.com/office/drawing/2014/main" id="{5C3EAF9D-C9B9-F046-C4A9-7ADC49F76B60}"/>
                </a:ext>
              </a:extLst>
            </p:cNvPr>
            <p:cNvCxnSpPr>
              <a:cxnSpLocks/>
            </p:cNvCxnSpPr>
            <p:nvPr/>
          </p:nvCxnSpPr>
          <p:spPr>
            <a:xfrm>
              <a:off x="3012397" y="1689536"/>
              <a:ext cx="438081" cy="0"/>
            </a:xfrm>
            <a:prstGeom prst="straightConnector1">
              <a:avLst/>
            </a:prstGeom>
            <a:ln w="762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918F8077-C2AC-76AA-F692-6CE0E9522709}"/>
                </a:ext>
              </a:extLst>
            </p:cNvPr>
            <p:cNvCxnSpPr>
              <a:cxnSpLocks/>
            </p:cNvCxnSpPr>
            <p:nvPr/>
          </p:nvCxnSpPr>
          <p:spPr>
            <a:xfrm>
              <a:off x="3012397" y="3089968"/>
              <a:ext cx="512723" cy="0"/>
            </a:xfrm>
            <a:prstGeom prst="straightConnector1">
              <a:avLst/>
            </a:prstGeom>
            <a:ln w="762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D83FBB10-E6BB-826E-7E6D-C64FE1F4E67A}"/>
                </a:ext>
              </a:extLst>
            </p:cNvPr>
            <p:cNvCxnSpPr>
              <a:cxnSpLocks/>
            </p:cNvCxnSpPr>
            <p:nvPr/>
          </p:nvCxnSpPr>
          <p:spPr>
            <a:xfrm>
              <a:off x="3012397" y="4413989"/>
              <a:ext cx="619165" cy="0"/>
            </a:xfrm>
            <a:prstGeom prst="straightConnector1">
              <a:avLst/>
            </a:prstGeom>
            <a:ln w="762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1F18008A-EDC3-08DA-611A-9259541B0091}"/>
                </a:ext>
              </a:extLst>
            </p:cNvPr>
            <p:cNvCxnSpPr>
              <a:cxnSpLocks/>
            </p:cNvCxnSpPr>
            <p:nvPr/>
          </p:nvCxnSpPr>
          <p:spPr>
            <a:xfrm>
              <a:off x="2962155" y="5712734"/>
              <a:ext cx="669407" cy="0"/>
            </a:xfrm>
            <a:prstGeom prst="straightConnector1">
              <a:avLst/>
            </a:prstGeom>
            <a:ln w="762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BA57717B-BABA-67C6-BE77-6E62F64898A2}"/>
                </a:ext>
              </a:extLst>
            </p:cNvPr>
            <p:cNvCxnSpPr>
              <a:cxnSpLocks/>
            </p:cNvCxnSpPr>
            <p:nvPr/>
          </p:nvCxnSpPr>
          <p:spPr>
            <a:xfrm flipV="1">
              <a:off x="4596474" y="2266847"/>
              <a:ext cx="1093543" cy="46367"/>
            </a:xfrm>
            <a:prstGeom prst="straightConnector1">
              <a:avLst/>
            </a:prstGeom>
            <a:ln w="762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898BD8B2-8870-A957-9593-2E996F5F0E14}"/>
                </a:ext>
              </a:extLst>
            </p:cNvPr>
            <p:cNvCxnSpPr>
              <a:cxnSpLocks/>
              <a:stCxn id="26" idx="6"/>
            </p:cNvCxnSpPr>
            <p:nvPr/>
          </p:nvCxnSpPr>
          <p:spPr>
            <a:xfrm flipV="1">
              <a:off x="5066143" y="2373709"/>
              <a:ext cx="861730" cy="2033814"/>
            </a:xfrm>
            <a:prstGeom prst="straightConnector1">
              <a:avLst/>
            </a:prstGeom>
            <a:ln w="762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E42A7349-45EB-7988-BF8A-599182650D3B}"/>
                </a:ext>
              </a:extLst>
            </p:cNvPr>
            <p:cNvCxnSpPr>
              <a:cxnSpLocks/>
            </p:cNvCxnSpPr>
            <p:nvPr/>
          </p:nvCxnSpPr>
          <p:spPr>
            <a:xfrm flipV="1">
              <a:off x="5296464" y="2414225"/>
              <a:ext cx="813988" cy="3202529"/>
            </a:xfrm>
            <a:prstGeom prst="straightConnector1">
              <a:avLst/>
            </a:prstGeom>
            <a:ln w="762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811C634E-A013-B68A-7698-D5A1BC6F7C82}"/>
                </a:ext>
              </a:extLst>
            </p:cNvPr>
            <p:cNvCxnSpPr>
              <a:cxnSpLocks/>
            </p:cNvCxnSpPr>
            <p:nvPr/>
          </p:nvCxnSpPr>
          <p:spPr>
            <a:xfrm flipV="1">
              <a:off x="5066143" y="2290030"/>
              <a:ext cx="693894" cy="813239"/>
            </a:xfrm>
            <a:prstGeom prst="straightConnector1">
              <a:avLst/>
            </a:prstGeom>
            <a:ln w="762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grpSp>
      <p:sp>
        <p:nvSpPr>
          <p:cNvPr id="63" name="Oval 62">
            <a:extLst>
              <a:ext uri="{FF2B5EF4-FFF2-40B4-BE49-F238E27FC236}">
                <a16:creationId xmlns:a16="http://schemas.microsoft.com/office/drawing/2014/main" id="{996C2189-2C38-B3DD-328F-C0C9ED90D9C7}"/>
              </a:ext>
            </a:extLst>
          </p:cNvPr>
          <p:cNvSpPr/>
          <p:nvPr/>
        </p:nvSpPr>
        <p:spPr>
          <a:xfrm>
            <a:off x="7005357" y="1307973"/>
            <a:ext cx="1668162" cy="935268"/>
          </a:xfrm>
          <a:prstGeom prst="ellipse">
            <a:avLst/>
          </a:prstGeom>
          <a:solidFill>
            <a:schemeClr val="accent2"/>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rmAutofit/>
          </a:bodyPr>
          <a:lstStyle/>
          <a:p>
            <a:pPr algn="ctr"/>
            <a:r>
              <a:rPr lang="en-US" sz="2000" dirty="0"/>
              <a:t>analysis code</a:t>
            </a:r>
          </a:p>
        </p:txBody>
      </p:sp>
      <p:pic>
        <p:nvPicPr>
          <p:cNvPr id="65" name="Picture 64">
            <a:extLst>
              <a:ext uri="{FF2B5EF4-FFF2-40B4-BE49-F238E27FC236}">
                <a16:creationId xmlns:a16="http://schemas.microsoft.com/office/drawing/2014/main" id="{F973CD13-A494-D5DB-81BA-1CEA1052D785}"/>
              </a:ext>
            </a:extLst>
          </p:cNvPr>
          <p:cNvPicPr>
            <a:picLocks noChangeAspect="1"/>
          </p:cNvPicPr>
          <p:nvPr/>
        </p:nvPicPr>
        <p:blipFill>
          <a:blip r:embed="rId4"/>
          <a:stretch>
            <a:fillRect/>
          </a:stretch>
        </p:blipFill>
        <p:spPr>
          <a:xfrm>
            <a:off x="5632393" y="341237"/>
            <a:ext cx="5811864" cy="6858000"/>
          </a:xfrm>
          <a:prstGeom prst="rect">
            <a:avLst/>
          </a:prstGeom>
        </p:spPr>
      </p:pic>
      <p:pic>
        <p:nvPicPr>
          <p:cNvPr id="67" name="Picture 66">
            <a:extLst>
              <a:ext uri="{FF2B5EF4-FFF2-40B4-BE49-F238E27FC236}">
                <a16:creationId xmlns:a16="http://schemas.microsoft.com/office/drawing/2014/main" id="{A305E9C5-1EAE-F3A1-FCBF-1B06D1C35554}"/>
              </a:ext>
            </a:extLst>
          </p:cNvPr>
          <p:cNvPicPr>
            <a:picLocks noChangeAspect="1"/>
          </p:cNvPicPr>
          <p:nvPr/>
        </p:nvPicPr>
        <p:blipFill>
          <a:blip r:embed="rId5"/>
          <a:stretch>
            <a:fillRect/>
          </a:stretch>
        </p:blipFill>
        <p:spPr>
          <a:xfrm>
            <a:off x="5897582" y="1412540"/>
            <a:ext cx="7772400" cy="5168613"/>
          </a:xfrm>
          <a:prstGeom prst="rect">
            <a:avLst/>
          </a:prstGeom>
        </p:spPr>
      </p:pic>
      <p:pic>
        <p:nvPicPr>
          <p:cNvPr id="69" name="Picture 68">
            <a:extLst>
              <a:ext uri="{FF2B5EF4-FFF2-40B4-BE49-F238E27FC236}">
                <a16:creationId xmlns:a16="http://schemas.microsoft.com/office/drawing/2014/main" id="{29E81102-984E-C294-D44F-1C855CC1AE5E}"/>
              </a:ext>
            </a:extLst>
          </p:cNvPr>
          <p:cNvPicPr>
            <a:picLocks noChangeAspect="1"/>
          </p:cNvPicPr>
          <p:nvPr/>
        </p:nvPicPr>
        <p:blipFill>
          <a:blip r:embed="rId6"/>
          <a:stretch>
            <a:fillRect/>
          </a:stretch>
        </p:blipFill>
        <p:spPr>
          <a:xfrm>
            <a:off x="6080161" y="1994610"/>
            <a:ext cx="7772400" cy="5800093"/>
          </a:xfrm>
          <a:prstGeom prst="rect">
            <a:avLst/>
          </a:prstGeom>
        </p:spPr>
      </p:pic>
      <p:pic>
        <p:nvPicPr>
          <p:cNvPr id="71" name="Picture 70">
            <a:extLst>
              <a:ext uri="{FF2B5EF4-FFF2-40B4-BE49-F238E27FC236}">
                <a16:creationId xmlns:a16="http://schemas.microsoft.com/office/drawing/2014/main" id="{39DC4C52-573B-38D5-BC27-5DEAB28A0EF5}"/>
              </a:ext>
            </a:extLst>
          </p:cNvPr>
          <p:cNvPicPr>
            <a:picLocks noChangeAspect="1"/>
          </p:cNvPicPr>
          <p:nvPr/>
        </p:nvPicPr>
        <p:blipFill>
          <a:blip r:embed="rId7"/>
          <a:stretch>
            <a:fillRect/>
          </a:stretch>
        </p:blipFill>
        <p:spPr>
          <a:xfrm>
            <a:off x="6337056" y="2702931"/>
            <a:ext cx="7451333" cy="6858000"/>
          </a:xfrm>
          <a:prstGeom prst="rect">
            <a:avLst/>
          </a:prstGeom>
        </p:spPr>
      </p:pic>
      <p:pic>
        <p:nvPicPr>
          <p:cNvPr id="73" name="Picture 72">
            <a:extLst>
              <a:ext uri="{FF2B5EF4-FFF2-40B4-BE49-F238E27FC236}">
                <a16:creationId xmlns:a16="http://schemas.microsoft.com/office/drawing/2014/main" id="{DF600953-5F64-74DF-2527-3B4A706ED6E1}"/>
              </a:ext>
            </a:extLst>
          </p:cNvPr>
          <p:cNvPicPr>
            <a:picLocks noChangeAspect="1"/>
          </p:cNvPicPr>
          <p:nvPr/>
        </p:nvPicPr>
        <p:blipFill>
          <a:blip r:embed="rId8"/>
          <a:stretch>
            <a:fillRect/>
          </a:stretch>
        </p:blipFill>
        <p:spPr>
          <a:xfrm>
            <a:off x="6619101" y="3329430"/>
            <a:ext cx="7772400" cy="6141241"/>
          </a:xfrm>
          <a:prstGeom prst="rect">
            <a:avLst/>
          </a:prstGeom>
        </p:spPr>
      </p:pic>
      <p:pic>
        <p:nvPicPr>
          <p:cNvPr id="75" name="Picture 74">
            <a:extLst>
              <a:ext uri="{FF2B5EF4-FFF2-40B4-BE49-F238E27FC236}">
                <a16:creationId xmlns:a16="http://schemas.microsoft.com/office/drawing/2014/main" id="{BC1A90AD-B910-C50F-6D96-F559EF7990ED}"/>
              </a:ext>
            </a:extLst>
          </p:cNvPr>
          <p:cNvPicPr>
            <a:picLocks noChangeAspect="1"/>
          </p:cNvPicPr>
          <p:nvPr/>
        </p:nvPicPr>
        <p:blipFill>
          <a:blip r:embed="rId9"/>
          <a:stretch>
            <a:fillRect/>
          </a:stretch>
        </p:blipFill>
        <p:spPr>
          <a:xfrm>
            <a:off x="6901146" y="4329538"/>
            <a:ext cx="7772400" cy="5116667"/>
          </a:xfrm>
          <a:prstGeom prst="rect">
            <a:avLst/>
          </a:prstGeom>
        </p:spPr>
      </p:pic>
      <p:grpSp>
        <p:nvGrpSpPr>
          <p:cNvPr id="11" name="Group 10">
            <a:extLst>
              <a:ext uri="{FF2B5EF4-FFF2-40B4-BE49-F238E27FC236}">
                <a16:creationId xmlns:a16="http://schemas.microsoft.com/office/drawing/2014/main" id="{41CDBC1D-097E-7B72-30CC-53680E0C7A49}"/>
              </a:ext>
            </a:extLst>
          </p:cNvPr>
          <p:cNvGrpSpPr/>
          <p:nvPr/>
        </p:nvGrpSpPr>
        <p:grpSpPr>
          <a:xfrm>
            <a:off x="7352769" y="5345161"/>
            <a:ext cx="5180953" cy="4279221"/>
            <a:chOff x="327835" y="5866800"/>
            <a:chExt cx="5180953" cy="4279221"/>
          </a:xfrm>
        </p:grpSpPr>
        <p:pic>
          <p:nvPicPr>
            <p:cNvPr id="8" name="Picture 7">
              <a:extLst>
                <a:ext uri="{FF2B5EF4-FFF2-40B4-BE49-F238E27FC236}">
                  <a16:creationId xmlns:a16="http://schemas.microsoft.com/office/drawing/2014/main" id="{9F5D1A42-FCF6-9893-FA71-ACDE345CF823}"/>
                </a:ext>
              </a:extLst>
            </p:cNvPr>
            <p:cNvPicPr>
              <a:picLocks noChangeAspect="1"/>
            </p:cNvPicPr>
            <p:nvPr/>
          </p:nvPicPr>
          <p:blipFill>
            <a:blip r:embed="rId10"/>
            <a:stretch>
              <a:fillRect/>
            </a:stretch>
          </p:blipFill>
          <p:spPr>
            <a:xfrm>
              <a:off x="327835" y="5866800"/>
              <a:ext cx="5180953" cy="4279221"/>
            </a:xfrm>
            <a:prstGeom prst="rect">
              <a:avLst/>
            </a:prstGeom>
          </p:spPr>
        </p:pic>
        <p:sp>
          <p:nvSpPr>
            <p:cNvPr id="9" name="TextBox 8">
              <a:extLst>
                <a:ext uri="{FF2B5EF4-FFF2-40B4-BE49-F238E27FC236}">
                  <a16:creationId xmlns:a16="http://schemas.microsoft.com/office/drawing/2014/main" id="{589C7D6E-D21E-6B2F-6D5D-D2266E691E74}"/>
                </a:ext>
              </a:extLst>
            </p:cNvPr>
            <p:cNvSpPr txBox="1"/>
            <p:nvPr/>
          </p:nvSpPr>
          <p:spPr>
            <a:xfrm>
              <a:off x="1954739" y="6417106"/>
              <a:ext cx="926857" cy="400110"/>
            </a:xfrm>
            <a:prstGeom prst="rect">
              <a:avLst/>
            </a:prstGeom>
            <a:noFill/>
            <a:ln w="19050">
              <a:noFill/>
            </a:ln>
          </p:spPr>
          <p:txBody>
            <a:bodyPr wrap="none" rtlCol="0">
              <a:spAutoFit/>
            </a:bodyPr>
            <a:lstStyle/>
            <a:p>
              <a:r>
                <a:rPr lang="en-US" sz="2000" i="1" dirty="0">
                  <a:solidFill>
                    <a:schemeClr val="tx2">
                      <a:lumMod val="75000"/>
                    </a:schemeClr>
                  </a:solidFill>
                </a:rPr>
                <a:t>AMDA</a:t>
              </a:r>
            </a:p>
          </p:txBody>
        </p:sp>
      </p:grpSp>
      <p:sp>
        <p:nvSpPr>
          <p:cNvPr id="12" name="TextBox 11">
            <a:extLst>
              <a:ext uri="{FF2B5EF4-FFF2-40B4-BE49-F238E27FC236}">
                <a16:creationId xmlns:a16="http://schemas.microsoft.com/office/drawing/2014/main" id="{A74C40AE-1339-C84F-136A-C1F24046A9C9}"/>
              </a:ext>
            </a:extLst>
          </p:cNvPr>
          <p:cNvSpPr txBox="1"/>
          <p:nvPr/>
        </p:nvSpPr>
        <p:spPr>
          <a:xfrm>
            <a:off x="2116194" y="5936500"/>
            <a:ext cx="3304110" cy="400110"/>
          </a:xfrm>
          <a:prstGeom prst="rect">
            <a:avLst/>
          </a:prstGeom>
          <a:noFill/>
          <a:ln w="19050">
            <a:noFill/>
          </a:ln>
        </p:spPr>
        <p:txBody>
          <a:bodyPr wrap="none" rtlCol="0">
            <a:spAutoFit/>
          </a:bodyPr>
          <a:lstStyle/>
          <a:p>
            <a:r>
              <a:rPr lang="en-US" sz="2000" dirty="0">
                <a:solidFill>
                  <a:schemeClr val="tx2">
                    <a:lumMod val="75000"/>
                  </a:schemeClr>
                </a:solidFill>
              </a:rPr>
              <a:t>lots of data wrangling code!</a:t>
            </a:r>
          </a:p>
        </p:txBody>
      </p:sp>
    </p:spTree>
    <p:extLst>
      <p:ext uri="{BB962C8B-B14F-4D97-AF65-F5344CB8AC3E}">
        <p14:creationId xmlns:p14="http://schemas.microsoft.com/office/powerpoint/2010/main" val="64954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7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61ED59A-F753-58E5-51BA-7AAD49A20AD8}"/>
              </a:ext>
            </a:extLst>
          </p:cNvPr>
          <p:cNvPicPr>
            <a:picLocks noChangeAspect="1"/>
          </p:cNvPicPr>
          <p:nvPr/>
        </p:nvPicPr>
        <p:blipFill>
          <a:blip r:embed="rId2"/>
          <a:stretch>
            <a:fillRect/>
          </a:stretch>
        </p:blipFill>
        <p:spPr>
          <a:xfrm>
            <a:off x="5196860" y="714894"/>
            <a:ext cx="1438760" cy="1103239"/>
          </a:xfrm>
          <a:prstGeom prst="rect">
            <a:avLst/>
          </a:prstGeom>
        </p:spPr>
      </p:pic>
      <p:sp>
        <p:nvSpPr>
          <p:cNvPr id="2" name="Date Placeholder 1">
            <a:extLst>
              <a:ext uri="{FF2B5EF4-FFF2-40B4-BE49-F238E27FC236}">
                <a16:creationId xmlns:a16="http://schemas.microsoft.com/office/drawing/2014/main" id="{3C0C8359-0E6E-6B2D-7191-9D8AC2A7A9A3}"/>
              </a:ext>
            </a:extLst>
          </p:cNvPr>
          <p:cNvSpPr>
            <a:spLocks noGrp="1"/>
          </p:cNvSpPr>
          <p:nvPr>
            <p:ph type="dt" sz="half" idx="10"/>
          </p:nvPr>
        </p:nvSpPr>
        <p:spPr/>
        <p:txBody>
          <a:bodyPr/>
          <a:lstStyle/>
          <a:p>
            <a:r>
              <a:rPr lang="en-US"/>
              <a:t>IHDWG Listening Session, 2023-07-28</a:t>
            </a:r>
            <a:endParaRPr lang="en-US" dirty="0"/>
          </a:p>
        </p:txBody>
      </p:sp>
      <p:sp>
        <p:nvSpPr>
          <p:cNvPr id="3" name="Footer Placeholder 2">
            <a:extLst>
              <a:ext uri="{FF2B5EF4-FFF2-40B4-BE49-F238E27FC236}">
                <a16:creationId xmlns:a16="http://schemas.microsoft.com/office/drawing/2014/main" id="{CDB8D70C-897B-B1CF-FF65-2416D5874067}"/>
              </a:ext>
            </a:extLst>
          </p:cNvPr>
          <p:cNvSpPr>
            <a:spLocks noGrp="1"/>
          </p:cNvSpPr>
          <p:nvPr>
            <p:ph type="ftr" sz="quarter" idx="11"/>
          </p:nvPr>
        </p:nvSpPr>
        <p:spPr/>
        <p:txBody>
          <a:bodyPr/>
          <a:lstStyle/>
          <a:p>
            <a:r>
              <a:rPr lang="en-US"/>
              <a:t>HAPI and Interoperable Data Access</a:t>
            </a:r>
            <a:endParaRPr lang="en-US" dirty="0"/>
          </a:p>
        </p:txBody>
      </p:sp>
      <p:sp>
        <p:nvSpPr>
          <p:cNvPr id="4" name="Slide Number Placeholder 3">
            <a:extLst>
              <a:ext uri="{FF2B5EF4-FFF2-40B4-BE49-F238E27FC236}">
                <a16:creationId xmlns:a16="http://schemas.microsoft.com/office/drawing/2014/main" id="{AD228E8F-E019-B254-1FBF-9FBD300A9412}"/>
              </a:ext>
            </a:extLst>
          </p:cNvPr>
          <p:cNvSpPr>
            <a:spLocks noGrp="1"/>
          </p:cNvSpPr>
          <p:nvPr>
            <p:ph type="sldNum" sz="quarter" idx="12"/>
          </p:nvPr>
        </p:nvSpPr>
        <p:spPr/>
        <p:txBody>
          <a:bodyPr/>
          <a:lstStyle/>
          <a:p>
            <a:fld id="{4EBCDCBD-78E1-0D41-A999-31B5EBF8E02C}" type="slidenum">
              <a:rPr lang="en-US" smtClean="0"/>
              <a:pPr/>
              <a:t>9</a:t>
            </a:fld>
            <a:endParaRPr lang="en-US" dirty="0"/>
          </a:p>
        </p:txBody>
      </p:sp>
      <p:pic>
        <p:nvPicPr>
          <p:cNvPr id="7" name="Picture 6">
            <a:extLst>
              <a:ext uri="{FF2B5EF4-FFF2-40B4-BE49-F238E27FC236}">
                <a16:creationId xmlns:a16="http://schemas.microsoft.com/office/drawing/2014/main" id="{51D132A3-9809-9883-48E2-300BE5D6F6BC}"/>
              </a:ext>
            </a:extLst>
          </p:cNvPr>
          <p:cNvPicPr>
            <a:picLocks noChangeAspect="1"/>
          </p:cNvPicPr>
          <p:nvPr/>
        </p:nvPicPr>
        <p:blipFill>
          <a:blip r:embed="rId3"/>
          <a:stretch>
            <a:fillRect/>
          </a:stretch>
        </p:blipFill>
        <p:spPr>
          <a:xfrm>
            <a:off x="9043257" y="117854"/>
            <a:ext cx="1937604" cy="1914808"/>
          </a:xfrm>
          <a:prstGeom prst="rect">
            <a:avLst/>
          </a:prstGeom>
        </p:spPr>
      </p:pic>
      <p:cxnSp>
        <p:nvCxnSpPr>
          <p:cNvPr id="10" name="Straight Arrow Connector 9">
            <a:extLst>
              <a:ext uri="{FF2B5EF4-FFF2-40B4-BE49-F238E27FC236}">
                <a16:creationId xmlns:a16="http://schemas.microsoft.com/office/drawing/2014/main" id="{8926A9F3-FD91-F555-A6A3-3E69E75A7B09}"/>
              </a:ext>
            </a:extLst>
          </p:cNvPr>
          <p:cNvCxnSpPr/>
          <p:nvPr/>
        </p:nvCxnSpPr>
        <p:spPr>
          <a:xfrm>
            <a:off x="7094139" y="1045350"/>
            <a:ext cx="1598703" cy="0"/>
          </a:xfrm>
          <a:prstGeom prst="straightConnector1">
            <a:avLst/>
          </a:prstGeom>
          <a:ln w="762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grpSp>
        <p:nvGrpSpPr>
          <p:cNvPr id="39" name="Group 38">
            <a:extLst>
              <a:ext uri="{FF2B5EF4-FFF2-40B4-BE49-F238E27FC236}">
                <a16:creationId xmlns:a16="http://schemas.microsoft.com/office/drawing/2014/main" id="{13D1229E-564B-F5C3-342D-06DFFBD2B4AA}"/>
              </a:ext>
            </a:extLst>
          </p:cNvPr>
          <p:cNvGrpSpPr/>
          <p:nvPr/>
        </p:nvGrpSpPr>
        <p:grpSpPr>
          <a:xfrm>
            <a:off x="280357" y="639312"/>
            <a:ext cx="2258629" cy="4980642"/>
            <a:chOff x="280357" y="639312"/>
            <a:chExt cx="2258629" cy="4980642"/>
          </a:xfrm>
        </p:grpSpPr>
        <p:sp>
          <p:nvSpPr>
            <p:cNvPr id="13" name="Rectangle 12">
              <a:extLst>
                <a:ext uri="{FF2B5EF4-FFF2-40B4-BE49-F238E27FC236}">
                  <a16:creationId xmlns:a16="http://schemas.microsoft.com/office/drawing/2014/main" id="{D3649D75-5E3A-C4DA-5072-EF695EA8A079}"/>
                </a:ext>
              </a:extLst>
            </p:cNvPr>
            <p:cNvSpPr/>
            <p:nvPr/>
          </p:nvSpPr>
          <p:spPr>
            <a:xfrm>
              <a:off x="280357" y="1885284"/>
              <a:ext cx="1316968" cy="935268"/>
            </a:xfrm>
            <a:prstGeom prst="rect">
              <a:avLst/>
            </a:prstGeom>
            <a:solidFill>
              <a:schemeClr val="accent2"/>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p>
              <a:pPr algn="ctr"/>
              <a:r>
                <a:rPr lang="en-US" sz="2000" dirty="0"/>
                <a:t>Madrigal</a:t>
              </a:r>
            </a:p>
          </p:txBody>
        </p:sp>
        <p:sp>
          <p:nvSpPr>
            <p:cNvPr id="17" name="Rectangle 16">
              <a:extLst>
                <a:ext uri="{FF2B5EF4-FFF2-40B4-BE49-F238E27FC236}">
                  <a16:creationId xmlns:a16="http://schemas.microsoft.com/office/drawing/2014/main" id="{3367028E-6DBF-720D-802E-D0224CD1B54E}"/>
                </a:ext>
              </a:extLst>
            </p:cNvPr>
            <p:cNvSpPr/>
            <p:nvPr/>
          </p:nvSpPr>
          <p:spPr>
            <a:xfrm>
              <a:off x="280357" y="3116973"/>
              <a:ext cx="1316968" cy="935268"/>
            </a:xfrm>
            <a:prstGeom prst="rect">
              <a:avLst/>
            </a:prstGeom>
            <a:solidFill>
              <a:schemeClr val="accent2"/>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p>
              <a:pPr algn="ctr"/>
              <a:r>
                <a:rPr lang="en-US" sz="2000" dirty="0"/>
                <a:t>INTER-MAGNET</a:t>
              </a:r>
            </a:p>
          </p:txBody>
        </p:sp>
        <p:sp>
          <p:nvSpPr>
            <p:cNvPr id="18" name="Rectangle 17">
              <a:extLst>
                <a:ext uri="{FF2B5EF4-FFF2-40B4-BE49-F238E27FC236}">
                  <a16:creationId xmlns:a16="http://schemas.microsoft.com/office/drawing/2014/main" id="{B719BE94-A403-53C9-57B2-30DDEB759784}"/>
                </a:ext>
              </a:extLst>
            </p:cNvPr>
            <p:cNvSpPr/>
            <p:nvPr/>
          </p:nvSpPr>
          <p:spPr>
            <a:xfrm>
              <a:off x="280357" y="4464127"/>
              <a:ext cx="1316968" cy="935268"/>
            </a:xfrm>
            <a:prstGeom prst="rect">
              <a:avLst/>
            </a:prstGeom>
            <a:solidFill>
              <a:schemeClr val="accent2"/>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p>
              <a:pPr algn="ctr"/>
              <a:r>
                <a:rPr lang="en-US" sz="2000" dirty="0" err="1"/>
                <a:t>VirES</a:t>
              </a:r>
              <a:r>
                <a:rPr lang="en-US" sz="2000" dirty="0"/>
                <a:t> / SWARM</a:t>
              </a:r>
            </a:p>
          </p:txBody>
        </p:sp>
        <p:sp>
          <p:nvSpPr>
            <p:cNvPr id="19" name="Rectangle 18">
              <a:extLst>
                <a:ext uri="{FF2B5EF4-FFF2-40B4-BE49-F238E27FC236}">
                  <a16:creationId xmlns:a16="http://schemas.microsoft.com/office/drawing/2014/main" id="{F84A2D7E-66EE-D097-1F74-613C25AF12D4}"/>
                </a:ext>
              </a:extLst>
            </p:cNvPr>
            <p:cNvSpPr/>
            <p:nvPr/>
          </p:nvSpPr>
          <p:spPr>
            <a:xfrm>
              <a:off x="280357" y="639312"/>
              <a:ext cx="1316968" cy="935268"/>
            </a:xfrm>
            <a:prstGeom prst="rect">
              <a:avLst/>
            </a:prstGeom>
            <a:solidFill>
              <a:schemeClr val="accent2"/>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p>
              <a:pPr algn="ctr"/>
              <a:r>
                <a:rPr lang="en-US" sz="2000" dirty="0"/>
                <a:t>CDAWeb</a:t>
              </a:r>
            </a:p>
          </p:txBody>
        </p:sp>
        <p:sp>
          <p:nvSpPr>
            <p:cNvPr id="20" name="Rectangle 19">
              <a:extLst>
                <a:ext uri="{FF2B5EF4-FFF2-40B4-BE49-F238E27FC236}">
                  <a16:creationId xmlns:a16="http://schemas.microsoft.com/office/drawing/2014/main" id="{56A94955-05F2-E104-55A8-08082B6445CC}"/>
                </a:ext>
              </a:extLst>
            </p:cNvPr>
            <p:cNvSpPr/>
            <p:nvPr/>
          </p:nvSpPr>
          <p:spPr>
            <a:xfrm>
              <a:off x="1495610" y="1167767"/>
              <a:ext cx="981731" cy="549586"/>
            </a:xfrm>
            <a:prstGeom prst="rect">
              <a:avLst/>
            </a:prstGeom>
            <a:solidFill>
              <a:srgbClr val="FF0000"/>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fontScale="85000" lnSpcReduction="20000"/>
            </a:bodyPr>
            <a:lstStyle/>
            <a:p>
              <a:pPr algn="ctr"/>
              <a:r>
                <a:rPr lang="en-US" sz="2000" dirty="0">
                  <a:solidFill>
                    <a:schemeClr val="bg1"/>
                  </a:solidFill>
                </a:rPr>
                <a:t>Custom</a:t>
              </a:r>
            </a:p>
            <a:p>
              <a:pPr algn="ctr"/>
              <a:r>
                <a:rPr lang="en-US" sz="2000" dirty="0">
                  <a:solidFill>
                    <a:schemeClr val="bg1"/>
                  </a:solidFill>
                </a:rPr>
                <a:t>API</a:t>
              </a:r>
            </a:p>
          </p:txBody>
        </p:sp>
        <p:sp>
          <p:nvSpPr>
            <p:cNvPr id="21" name="Rectangle 20">
              <a:extLst>
                <a:ext uri="{FF2B5EF4-FFF2-40B4-BE49-F238E27FC236}">
                  <a16:creationId xmlns:a16="http://schemas.microsoft.com/office/drawing/2014/main" id="{B3BE1CCD-66FE-43ED-6C25-6E24926DF902}"/>
                </a:ext>
              </a:extLst>
            </p:cNvPr>
            <p:cNvSpPr/>
            <p:nvPr/>
          </p:nvSpPr>
          <p:spPr>
            <a:xfrm>
              <a:off x="1557255" y="2452469"/>
              <a:ext cx="981731" cy="549586"/>
            </a:xfrm>
            <a:prstGeom prst="rect">
              <a:avLst/>
            </a:prstGeom>
            <a:solidFill>
              <a:srgbClr val="00B050"/>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fontScale="85000" lnSpcReduction="10000"/>
            </a:bodyPr>
            <a:lstStyle/>
            <a:p>
              <a:pPr algn="ctr"/>
              <a:r>
                <a:rPr lang="en-US" sz="2000" dirty="0">
                  <a:solidFill>
                    <a:schemeClr val="bg1"/>
                  </a:solidFill>
                </a:rPr>
                <a:t>Custom</a:t>
              </a:r>
            </a:p>
          </p:txBody>
        </p:sp>
        <p:sp>
          <p:nvSpPr>
            <p:cNvPr id="22" name="Rectangle 21">
              <a:extLst>
                <a:ext uri="{FF2B5EF4-FFF2-40B4-BE49-F238E27FC236}">
                  <a16:creationId xmlns:a16="http://schemas.microsoft.com/office/drawing/2014/main" id="{64741B67-C246-DF92-0324-397B2883D9A1}"/>
                </a:ext>
              </a:extLst>
            </p:cNvPr>
            <p:cNvSpPr/>
            <p:nvPr/>
          </p:nvSpPr>
          <p:spPr>
            <a:xfrm>
              <a:off x="1542585" y="3711181"/>
              <a:ext cx="981731" cy="549586"/>
            </a:xfrm>
            <a:prstGeom prst="rect">
              <a:avLst/>
            </a:prstGeom>
            <a:solidFill>
              <a:srgbClr val="7030A0"/>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fontScale="85000" lnSpcReduction="10000"/>
            </a:bodyPr>
            <a:lstStyle/>
            <a:p>
              <a:pPr algn="ctr"/>
              <a:r>
                <a:rPr lang="en-US" sz="2000" dirty="0">
                  <a:solidFill>
                    <a:schemeClr val="bg1"/>
                  </a:solidFill>
                </a:rPr>
                <a:t>Custom</a:t>
              </a:r>
            </a:p>
          </p:txBody>
        </p:sp>
        <p:sp>
          <p:nvSpPr>
            <p:cNvPr id="23" name="Rectangle 22">
              <a:extLst>
                <a:ext uri="{FF2B5EF4-FFF2-40B4-BE49-F238E27FC236}">
                  <a16:creationId xmlns:a16="http://schemas.microsoft.com/office/drawing/2014/main" id="{61F484A0-B316-D189-E903-7D95BCCB1858}"/>
                </a:ext>
              </a:extLst>
            </p:cNvPr>
            <p:cNvSpPr/>
            <p:nvPr/>
          </p:nvSpPr>
          <p:spPr>
            <a:xfrm>
              <a:off x="1532128" y="5070368"/>
              <a:ext cx="981731" cy="549586"/>
            </a:xfrm>
            <a:prstGeom prst="rect">
              <a:avLst/>
            </a:prstGeom>
            <a:solidFill>
              <a:schemeClr val="accent4">
                <a:lumMod val="7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fontScale="85000" lnSpcReduction="10000"/>
            </a:bodyPr>
            <a:lstStyle/>
            <a:p>
              <a:pPr algn="ctr"/>
              <a:r>
                <a:rPr lang="en-US" sz="2000" dirty="0">
                  <a:solidFill>
                    <a:schemeClr val="bg1"/>
                  </a:solidFill>
                </a:rPr>
                <a:t>Custom</a:t>
              </a:r>
            </a:p>
          </p:txBody>
        </p:sp>
      </p:grpSp>
      <p:sp>
        <p:nvSpPr>
          <p:cNvPr id="63" name="Oval 62">
            <a:extLst>
              <a:ext uri="{FF2B5EF4-FFF2-40B4-BE49-F238E27FC236}">
                <a16:creationId xmlns:a16="http://schemas.microsoft.com/office/drawing/2014/main" id="{996C2189-2C38-B3DD-328F-C0C9ED90D9C7}"/>
              </a:ext>
            </a:extLst>
          </p:cNvPr>
          <p:cNvSpPr/>
          <p:nvPr/>
        </p:nvSpPr>
        <p:spPr>
          <a:xfrm>
            <a:off x="7005357" y="1307973"/>
            <a:ext cx="1668162" cy="935268"/>
          </a:xfrm>
          <a:prstGeom prst="ellipse">
            <a:avLst/>
          </a:prstGeom>
          <a:solidFill>
            <a:schemeClr val="accent2"/>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rmAutofit/>
          </a:bodyPr>
          <a:lstStyle/>
          <a:p>
            <a:pPr algn="ctr"/>
            <a:r>
              <a:rPr lang="en-US" sz="2000" dirty="0"/>
              <a:t>analysis code</a:t>
            </a:r>
          </a:p>
        </p:txBody>
      </p:sp>
      <p:grpSp>
        <p:nvGrpSpPr>
          <p:cNvPr id="38" name="Group 37">
            <a:extLst>
              <a:ext uri="{FF2B5EF4-FFF2-40B4-BE49-F238E27FC236}">
                <a16:creationId xmlns:a16="http://schemas.microsoft.com/office/drawing/2014/main" id="{85767FFC-858A-AF88-7136-C217C9CB04FC}"/>
              </a:ext>
            </a:extLst>
          </p:cNvPr>
          <p:cNvGrpSpPr/>
          <p:nvPr/>
        </p:nvGrpSpPr>
        <p:grpSpPr>
          <a:xfrm>
            <a:off x="1540030" y="652617"/>
            <a:ext cx="4192966" cy="4279144"/>
            <a:chOff x="1559913" y="649085"/>
            <a:chExt cx="4192966" cy="4279144"/>
          </a:xfrm>
        </p:grpSpPr>
        <p:cxnSp>
          <p:nvCxnSpPr>
            <p:cNvPr id="6" name="Straight Arrow Connector 5">
              <a:extLst>
                <a:ext uri="{FF2B5EF4-FFF2-40B4-BE49-F238E27FC236}">
                  <a16:creationId xmlns:a16="http://schemas.microsoft.com/office/drawing/2014/main" id="{CAA94E8C-4678-41E2-62F6-F054536D5A8A}"/>
                </a:ext>
              </a:extLst>
            </p:cNvPr>
            <p:cNvCxnSpPr>
              <a:cxnSpLocks/>
              <a:stCxn id="11" idx="3"/>
            </p:cNvCxnSpPr>
            <p:nvPr/>
          </p:nvCxnSpPr>
          <p:spPr>
            <a:xfrm>
              <a:off x="2446812" y="843526"/>
              <a:ext cx="1897397" cy="1441520"/>
            </a:xfrm>
            <a:prstGeom prst="straightConnector1">
              <a:avLst/>
            </a:prstGeom>
            <a:ln w="762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DBADC9AA-1D64-7447-1A8E-31227F5F8B81}"/>
                </a:ext>
              </a:extLst>
            </p:cNvPr>
            <p:cNvCxnSpPr>
              <a:cxnSpLocks/>
              <a:stCxn id="14" idx="3"/>
            </p:cNvCxnSpPr>
            <p:nvPr/>
          </p:nvCxnSpPr>
          <p:spPr>
            <a:xfrm flipV="1">
              <a:off x="2411250" y="2967995"/>
              <a:ext cx="1533858" cy="431944"/>
            </a:xfrm>
            <a:prstGeom prst="straightConnector1">
              <a:avLst/>
            </a:prstGeom>
            <a:ln w="762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96400CB9-498A-9652-329A-C4E72B236D64}"/>
                </a:ext>
              </a:extLst>
            </p:cNvPr>
            <p:cNvCxnSpPr>
              <a:cxnSpLocks/>
              <a:stCxn id="15" idx="3"/>
            </p:cNvCxnSpPr>
            <p:nvPr/>
          </p:nvCxnSpPr>
          <p:spPr>
            <a:xfrm flipV="1">
              <a:off x="2458019" y="3070310"/>
              <a:ext cx="1690330" cy="1663478"/>
            </a:xfrm>
            <a:prstGeom prst="straightConnector1">
              <a:avLst/>
            </a:prstGeom>
            <a:ln w="762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A7DD71FF-7FA5-90FA-7116-BD34454157D5}"/>
                </a:ext>
              </a:extLst>
            </p:cNvPr>
            <p:cNvSpPr/>
            <p:nvPr/>
          </p:nvSpPr>
          <p:spPr>
            <a:xfrm>
              <a:off x="1595475" y="649085"/>
              <a:ext cx="851337" cy="388882"/>
            </a:xfrm>
            <a:prstGeom prst="rect">
              <a:avLst/>
            </a:prstGeom>
            <a:solidFill>
              <a:schemeClr val="accent5">
                <a:lumMod val="7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lnSpcReduction="10000"/>
            </a:bodyPr>
            <a:lstStyle/>
            <a:p>
              <a:pPr algn="ctr"/>
              <a:r>
                <a:rPr lang="en-US" sz="2000" dirty="0">
                  <a:solidFill>
                    <a:schemeClr val="bg1"/>
                  </a:solidFill>
                </a:rPr>
                <a:t>HAPI</a:t>
              </a:r>
            </a:p>
          </p:txBody>
        </p:sp>
        <p:sp>
          <p:nvSpPr>
            <p:cNvPr id="12" name="Rectangle 11">
              <a:extLst>
                <a:ext uri="{FF2B5EF4-FFF2-40B4-BE49-F238E27FC236}">
                  <a16:creationId xmlns:a16="http://schemas.microsoft.com/office/drawing/2014/main" id="{82F4BD10-38CC-3916-1BA2-B88870E35BF7}"/>
                </a:ext>
              </a:extLst>
            </p:cNvPr>
            <p:cNvSpPr/>
            <p:nvPr/>
          </p:nvSpPr>
          <p:spPr>
            <a:xfrm>
              <a:off x="1605932" y="1896628"/>
              <a:ext cx="851337" cy="388882"/>
            </a:xfrm>
            <a:prstGeom prst="rect">
              <a:avLst/>
            </a:prstGeom>
            <a:solidFill>
              <a:schemeClr val="accent5">
                <a:lumMod val="7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lnSpcReduction="10000"/>
            </a:bodyPr>
            <a:lstStyle/>
            <a:p>
              <a:pPr algn="ctr"/>
              <a:r>
                <a:rPr lang="en-US" sz="2000" dirty="0">
                  <a:solidFill>
                    <a:schemeClr val="bg1"/>
                  </a:solidFill>
                </a:rPr>
                <a:t>HAPI</a:t>
              </a:r>
            </a:p>
          </p:txBody>
        </p:sp>
        <p:sp>
          <p:nvSpPr>
            <p:cNvPr id="14" name="Rectangle 13">
              <a:extLst>
                <a:ext uri="{FF2B5EF4-FFF2-40B4-BE49-F238E27FC236}">
                  <a16:creationId xmlns:a16="http://schemas.microsoft.com/office/drawing/2014/main" id="{8167040B-0E75-38B5-814D-252A7E17BDA9}"/>
                </a:ext>
              </a:extLst>
            </p:cNvPr>
            <p:cNvSpPr/>
            <p:nvPr/>
          </p:nvSpPr>
          <p:spPr>
            <a:xfrm>
              <a:off x="1559913" y="3205498"/>
              <a:ext cx="851337" cy="388882"/>
            </a:xfrm>
            <a:prstGeom prst="rect">
              <a:avLst/>
            </a:prstGeom>
            <a:solidFill>
              <a:schemeClr val="accent5">
                <a:lumMod val="7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lnSpcReduction="10000"/>
            </a:bodyPr>
            <a:lstStyle/>
            <a:p>
              <a:pPr algn="ctr"/>
              <a:r>
                <a:rPr lang="en-US" sz="2000" dirty="0">
                  <a:solidFill>
                    <a:schemeClr val="bg1"/>
                  </a:solidFill>
                </a:rPr>
                <a:t>HAPI</a:t>
              </a:r>
            </a:p>
          </p:txBody>
        </p:sp>
        <p:sp>
          <p:nvSpPr>
            <p:cNvPr id="15" name="Rectangle 14">
              <a:extLst>
                <a:ext uri="{FF2B5EF4-FFF2-40B4-BE49-F238E27FC236}">
                  <a16:creationId xmlns:a16="http://schemas.microsoft.com/office/drawing/2014/main" id="{FA5E50BE-83E1-4089-84C7-32C43A708F8A}"/>
                </a:ext>
              </a:extLst>
            </p:cNvPr>
            <p:cNvSpPr/>
            <p:nvPr/>
          </p:nvSpPr>
          <p:spPr>
            <a:xfrm>
              <a:off x="1606682" y="4539347"/>
              <a:ext cx="851337" cy="388882"/>
            </a:xfrm>
            <a:prstGeom prst="rect">
              <a:avLst/>
            </a:prstGeom>
            <a:solidFill>
              <a:schemeClr val="accent5">
                <a:lumMod val="7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lnSpcReduction="10000"/>
            </a:bodyPr>
            <a:lstStyle/>
            <a:p>
              <a:pPr algn="ctr"/>
              <a:r>
                <a:rPr lang="en-US" sz="2000" dirty="0">
                  <a:solidFill>
                    <a:schemeClr val="bg1"/>
                  </a:solidFill>
                </a:rPr>
                <a:t>HAPI</a:t>
              </a:r>
            </a:p>
          </p:txBody>
        </p:sp>
        <p:sp>
          <p:nvSpPr>
            <p:cNvPr id="16" name="Oval 15">
              <a:extLst>
                <a:ext uri="{FF2B5EF4-FFF2-40B4-BE49-F238E27FC236}">
                  <a16:creationId xmlns:a16="http://schemas.microsoft.com/office/drawing/2014/main" id="{2C8B35C4-AFF3-ED1C-DC3D-3C3B8A08A8B9}"/>
                </a:ext>
              </a:extLst>
            </p:cNvPr>
            <p:cNvSpPr/>
            <p:nvPr/>
          </p:nvSpPr>
          <p:spPr>
            <a:xfrm>
              <a:off x="4084717" y="2353972"/>
              <a:ext cx="1668162" cy="935268"/>
            </a:xfrm>
            <a:prstGeom prst="ellipse">
              <a:avLst/>
            </a:prstGeom>
            <a:solidFill>
              <a:schemeClr val="accent2"/>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rmAutofit fontScale="85000" lnSpcReduction="20000"/>
            </a:bodyPr>
            <a:lstStyle/>
            <a:p>
              <a:pPr algn="ctr"/>
              <a:r>
                <a:rPr lang="en-US" sz="2000" dirty="0"/>
                <a:t>common wrangling code</a:t>
              </a:r>
            </a:p>
          </p:txBody>
        </p:sp>
        <p:cxnSp>
          <p:nvCxnSpPr>
            <p:cNvPr id="37" name="Straight Arrow Connector 36">
              <a:extLst>
                <a:ext uri="{FF2B5EF4-FFF2-40B4-BE49-F238E27FC236}">
                  <a16:creationId xmlns:a16="http://schemas.microsoft.com/office/drawing/2014/main" id="{2352DE86-1EC7-2973-D306-FA79193A4DD8}"/>
                </a:ext>
              </a:extLst>
            </p:cNvPr>
            <p:cNvCxnSpPr>
              <a:cxnSpLocks/>
              <a:stCxn id="12" idx="3"/>
            </p:cNvCxnSpPr>
            <p:nvPr/>
          </p:nvCxnSpPr>
          <p:spPr>
            <a:xfrm>
              <a:off x="2457269" y="2091069"/>
              <a:ext cx="1547580" cy="527476"/>
            </a:xfrm>
            <a:prstGeom prst="straightConnector1">
              <a:avLst/>
            </a:prstGeom>
            <a:ln w="762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grpSp>
      <p:cxnSp>
        <p:nvCxnSpPr>
          <p:cNvPr id="40" name="Straight Arrow Connector 39">
            <a:extLst>
              <a:ext uri="{FF2B5EF4-FFF2-40B4-BE49-F238E27FC236}">
                <a16:creationId xmlns:a16="http://schemas.microsoft.com/office/drawing/2014/main" id="{524458D2-6B17-42C0-0A00-4CE157337D2C}"/>
              </a:ext>
            </a:extLst>
          </p:cNvPr>
          <p:cNvCxnSpPr>
            <a:cxnSpLocks/>
            <a:endCxn id="5" idx="2"/>
          </p:cNvCxnSpPr>
          <p:nvPr/>
        </p:nvCxnSpPr>
        <p:spPr>
          <a:xfrm flipV="1">
            <a:off x="5296648" y="1818133"/>
            <a:ext cx="619592" cy="534785"/>
          </a:xfrm>
          <a:prstGeom prst="straightConnector1">
            <a:avLst/>
          </a:prstGeom>
          <a:ln w="762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44" name="TextBox 43">
            <a:extLst>
              <a:ext uri="{FF2B5EF4-FFF2-40B4-BE49-F238E27FC236}">
                <a16:creationId xmlns:a16="http://schemas.microsoft.com/office/drawing/2014/main" id="{49674A69-06B6-937B-44B3-761FD6694EA9}"/>
              </a:ext>
            </a:extLst>
          </p:cNvPr>
          <p:cNvSpPr txBox="1"/>
          <p:nvPr/>
        </p:nvSpPr>
        <p:spPr>
          <a:xfrm>
            <a:off x="5816023" y="2648829"/>
            <a:ext cx="4823756" cy="707886"/>
          </a:xfrm>
          <a:prstGeom prst="rect">
            <a:avLst/>
          </a:prstGeom>
          <a:noFill/>
          <a:ln w="19050">
            <a:noFill/>
          </a:ln>
        </p:spPr>
        <p:txBody>
          <a:bodyPr wrap="none" rtlCol="0">
            <a:spAutoFit/>
          </a:bodyPr>
          <a:lstStyle/>
          <a:p>
            <a:r>
              <a:rPr lang="en-US" sz="2000" dirty="0">
                <a:solidFill>
                  <a:schemeClr val="tx2">
                    <a:lumMod val="75000"/>
                  </a:schemeClr>
                </a:solidFill>
              </a:rPr>
              <a:t>If there is a common access mechanism,</a:t>
            </a:r>
          </a:p>
          <a:p>
            <a:r>
              <a:rPr lang="en-US" sz="2000" dirty="0">
                <a:solidFill>
                  <a:schemeClr val="tx2">
                    <a:lumMod val="75000"/>
                  </a:schemeClr>
                </a:solidFill>
              </a:rPr>
              <a:t>much less wrangling code is needed.</a:t>
            </a:r>
          </a:p>
        </p:txBody>
      </p:sp>
      <p:sp>
        <p:nvSpPr>
          <p:cNvPr id="25" name="TextBox 24">
            <a:extLst>
              <a:ext uri="{FF2B5EF4-FFF2-40B4-BE49-F238E27FC236}">
                <a16:creationId xmlns:a16="http://schemas.microsoft.com/office/drawing/2014/main" id="{4E970046-1ADD-2EA6-E23C-552C4A9CA879}"/>
              </a:ext>
            </a:extLst>
          </p:cNvPr>
          <p:cNvSpPr txBox="1"/>
          <p:nvPr/>
        </p:nvSpPr>
        <p:spPr>
          <a:xfrm>
            <a:off x="4663440" y="4362482"/>
            <a:ext cx="4522124" cy="1015663"/>
          </a:xfrm>
          <a:prstGeom prst="rect">
            <a:avLst/>
          </a:prstGeom>
          <a:noFill/>
          <a:ln w="19050">
            <a:noFill/>
          </a:ln>
        </p:spPr>
        <p:txBody>
          <a:bodyPr wrap="square" rtlCol="0">
            <a:spAutoFit/>
          </a:bodyPr>
          <a:lstStyle/>
          <a:p>
            <a:r>
              <a:rPr lang="en-US" sz="2000" b="1" dirty="0">
                <a:solidFill>
                  <a:schemeClr val="tx2">
                    <a:lumMod val="75000"/>
                  </a:schemeClr>
                </a:solidFill>
              </a:rPr>
              <a:t>The overall, long-term goal of HAPI: enabling common, universal, low-level access to all time series data</a:t>
            </a:r>
          </a:p>
        </p:txBody>
      </p:sp>
    </p:spTree>
    <p:extLst>
      <p:ext uri="{BB962C8B-B14F-4D97-AF65-F5344CB8AC3E}">
        <p14:creationId xmlns:p14="http://schemas.microsoft.com/office/powerpoint/2010/main" val="2694237485"/>
      </p:ext>
    </p:extLst>
  </p:cSld>
  <p:clrMapOvr>
    <a:masterClrMapping/>
  </p:clrMapOvr>
</p:sld>
</file>

<file path=ppt/theme/theme1.xml><?xml version="1.0" encoding="utf-8"?>
<a:theme xmlns:a="http://schemas.openxmlformats.org/drawingml/2006/main" name="APL-PowerPoint-Theme_light">
  <a:themeElements>
    <a:clrScheme name="Custom 24">
      <a:dk1>
        <a:srgbClr val="000000"/>
      </a:dk1>
      <a:lt1>
        <a:srgbClr val="FFFFFF"/>
      </a:lt1>
      <a:dk2>
        <a:srgbClr val="44546A"/>
      </a:dk2>
      <a:lt2>
        <a:srgbClr val="E7E6E6"/>
      </a:lt2>
      <a:accent1>
        <a:srgbClr val="002C73"/>
      </a:accent1>
      <a:accent2>
        <a:srgbClr val="3E8EDE"/>
      </a:accent2>
      <a:accent3>
        <a:srgbClr val="74AA50"/>
      </a:accent3>
      <a:accent4>
        <a:srgbClr val="D2D755"/>
      </a:accent4>
      <a:accent5>
        <a:srgbClr val="FF9E16"/>
      </a:accent5>
      <a:accent6>
        <a:srgbClr val="E03C30"/>
      </a:accent6>
      <a:hlink>
        <a:srgbClr val="0537FF"/>
      </a:hlink>
      <a:folHlink>
        <a:srgbClr val="953A7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2"/>
        </a:solidFill>
        <a:ln>
          <a:solidFill>
            <a:schemeClr val="accent1"/>
          </a:solidFill>
        </a:ln>
      </a:spPr>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defPPr algn="ctr">
          <a:defRPr sz="200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accent1"/>
          </a:solidFill>
        </a:ln>
      </a:spPr>
      <a:bodyPr/>
      <a:lstStyle/>
      <a:style>
        <a:lnRef idx="1">
          <a:schemeClr val="accent1"/>
        </a:lnRef>
        <a:fillRef idx="0">
          <a:schemeClr val="accent1"/>
        </a:fillRef>
        <a:effectRef idx="0">
          <a:schemeClr val="accent1"/>
        </a:effectRef>
        <a:fontRef idx="minor">
          <a:schemeClr val="tx1"/>
        </a:fontRef>
      </a:style>
    </a:lnDef>
    <a:txDef>
      <a:spPr>
        <a:noFill/>
        <a:ln w="19050">
          <a:noFill/>
        </a:ln>
      </a:spPr>
      <a:bodyPr wrap="square" rtlCol="0">
        <a:spAutoFit/>
      </a:bodyPr>
      <a:lstStyle>
        <a:defPPr>
          <a:defRPr sz="2000" dirty="0" err="1" smtClean="0">
            <a:solidFill>
              <a:schemeClr val="tx2">
                <a:lumMod val="75000"/>
              </a:schemeClr>
            </a:solidFill>
          </a:defRPr>
        </a:defPPr>
      </a:lstStyle>
    </a:txDef>
  </a:objectDefaults>
  <a:extraClrSchemeLst/>
  <a:extLst>
    <a:ext uri="{05A4C25C-085E-4340-85A3-A5531E510DB2}">
      <thm15:themeFamily xmlns:thm15="http://schemas.microsoft.com/office/thememl/2012/main" name="Presentation12" id="{391C17A2-2FCF-7447-AB82-34B940C6A931}" vid="{69F63A80-7057-3741-B30E-97101A4CB92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IconOverlay xmlns="http://schemas.microsoft.com/sharepoint/v4" xsi:nil="true"/>
    <PublishingExpirationDate xmlns="http://schemas.microsoft.com/sharepoint/v3" xsi:nil="true"/>
    <PublishingStartDate xmlns="http://schemas.microsoft.com/sharepoint/v3"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9757BFD2CB1E744298C1AF8AA7379FF3" ma:contentTypeVersion="4" ma:contentTypeDescription="Create a new document." ma:contentTypeScope="" ma:versionID="e78114eed8621f4f046573b7710756e9">
  <xsd:schema xmlns:xsd="http://www.w3.org/2001/XMLSchema" xmlns:xs="http://www.w3.org/2001/XMLSchema" xmlns:p="http://schemas.microsoft.com/office/2006/metadata/properties" xmlns:ns1="http://schemas.microsoft.com/sharepoint/v3" xmlns:ns2="http://schemas.microsoft.com/sharepoint/v4" xmlns:ns3="79de32d1-22ac-42d0-9c42-d61c55952b0c" targetNamespace="http://schemas.microsoft.com/office/2006/metadata/properties" ma:root="true" ma:fieldsID="e95644cd47d5260cc7f92a9c31875574" ns1:_="" ns2:_="" ns3:_="">
    <xsd:import namespace="http://schemas.microsoft.com/sharepoint/v3"/>
    <xsd:import namespace="http://schemas.microsoft.com/sharepoint/v4"/>
    <xsd:import namespace="79de32d1-22ac-42d0-9c42-d61c55952b0c"/>
    <xsd:element name="properties">
      <xsd:complexType>
        <xsd:sequence>
          <xsd:element name="documentManagement">
            <xsd:complexType>
              <xsd:all>
                <xsd:element ref="ns1:PublishingStartDate" minOccurs="0"/>
                <xsd:element ref="ns1:PublishingExpirationDate" minOccurs="0"/>
                <xsd:element ref="ns2:IconOverlay"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8" nillable="true" ma:displayName="Scheduling Start Date" ma:description="Scheduling Start Date is a site column created by the Publishing feature. It is used to specify the date and time on which this page will first appear to site visitors." ma:hidden="true" ma:internalName="PublishingStartDate">
      <xsd:simpleType>
        <xsd:restriction base="dms:Unknown"/>
      </xsd:simpleType>
    </xsd:element>
    <xsd:element name="PublishingExpirationDate" ma:index="9" nillable="true" ma:displayName="Scheduling End Date" ma:description="Scheduling End Date is a site column created by the Publishing feature. It is used to specify the date and time on which this page will no longer appear to site visitors." ma:hidden="true"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4" elementFormDefault="qualified">
    <xsd:import namespace="http://schemas.microsoft.com/office/2006/documentManagement/types"/>
    <xsd:import namespace="http://schemas.microsoft.com/office/infopath/2007/PartnerControls"/>
    <xsd:element name="IconOverlay" ma:index="10" nillable="true" ma:displayName="IconOverlay" ma:hidden="true" ma:internalName="IconOverlay">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9de32d1-22ac-42d0-9c42-d61c55952b0c" elementFormDefault="qualified">
    <xsd:import namespace="http://schemas.microsoft.com/office/2006/documentManagement/types"/>
    <xsd:import namespace="http://schemas.microsoft.com/office/infopath/2007/PartnerControls"/>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F5BB476B-CD8A-49EB-9796-541DDF5EF900}">
  <ds:schemaRefs>
    <ds:schemaRef ds:uri="http://schemas.microsoft.com/office/2006/metadata/properties"/>
    <ds:schemaRef ds:uri="http://schemas.microsoft.com/office/infopath/2007/PartnerControls"/>
    <ds:schemaRef ds:uri="http://schemas.microsoft.com/sharepoint/v4"/>
    <ds:schemaRef ds:uri="http://schemas.microsoft.com/sharepoint/v3"/>
  </ds:schemaRefs>
</ds:datastoreItem>
</file>

<file path=customXml/itemProps2.xml><?xml version="1.0" encoding="utf-8"?>
<ds:datastoreItem xmlns:ds="http://schemas.openxmlformats.org/officeDocument/2006/customXml" ds:itemID="{DF96FBC9-784B-43FA-9D6B-E8D2B98C1D8F}">
  <ds:schemaRefs>
    <ds:schemaRef ds:uri="http://schemas.microsoft.com/sharepoint/v3/contenttype/forms"/>
  </ds:schemaRefs>
</ds:datastoreItem>
</file>

<file path=customXml/itemProps3.xml><?xml version="1.0" encoding="utf-8"?>
<ds:datastoreItem xmlns:ds="http://schemas.openxmlformats.org/officeDocument/2006/customXml" ds:itemID="{D6F7CC06-1524-481C-BC1E-B399813B91D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http://schemas.microsoft.com/sharepoint/v4"/>
    <ds:schemaRef ds:uri="79de32d1-22ac-42d0-9c42-d61c55952b0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23664</TotalTime>
  <Words>5023</Words>
  <Application>Microsoft Macintosh PowerPoint</Application>
  <PresentationFormat>Widescreen</PresentationFormat>
  <Paragraphs>854</Paragraphs>
  <Slides>51</Slides>
  <Notes>1</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51</vt:i4>
      </vt:variant>
    </vt:vector>
  </HeadingPairs>
  <TitlesOfParts>
    <vt:vector size="60" baseType="lpstr">
      <vt:lpstr>.AppleSystemUIFont</vt:lpstr>
      <vt:lpstr>Arial</vt:lpstr>
      <vt:lpstr>Arial</vt:lpstr>
      <vt:lpstr>Calibri</vt:lpstr>
      <vt:lpstr>Courier</vt:lpstr>
      <vt:lpstr>Courier New</vt:lpstr>
      <vt:lpstr>Helvetica</vt:lpstr>
      <vt:lpstr>Wingdings</vt:lpstr>
      <vt:lpstr>APL-PowerPoint-Theme_light</vt:lpstr>
      <vt:lpstr>HAPI in the Access and Discovery Landscape</vt:lpstr>
      <vt:lpstr>Outline</vt:lpstr>
      <vt:lpstr>What is HAPI?</vt:lpstr>
      <vt:lpstr>HAPI is a specification</vt:lpstr>
      <vt:lpstr>A HAPI server implements the specification</vt:lpstr>
      <vt:lpstr>A HAPI client library knows how to read from HAPI servers</vt:lpstr>
      <vt:lpstr>A HAPI-enabled client uses a library to read data   and then adapt it to an application</vt:lpstr>
      <vt:lpstr>PowerPoint Presentation</vt:lpstr>
      <vt:lpstr>PowerPoint Presentation</vt:lpstr>
      <vt:lpstr>Outline</vt:lpstr>
      <vt:lpstr>HAPI defines 5 URL endpoints every server must have</vt:lpstr>
      <vt:lpstr>HAPI defines 5 URL endpoints every server must have</vt:lpstr>
      <vt:lpstr>HAPI defines 5 URL endpoints every server must have</vt:lpstr>
      <vt:lpstr>HAPI – a very simple request and response</vt:lpstr>
      <vt:lpstr>HAPI – a very simple request and response</vt:lpstr>
      <vt:lpstr>PowerPoint Presentation</vt:lpstr>
      <vt:lpstr>HAPI – a very simple request and response</vt:lpstr>
      <vt:lpstr>HAPI – a very simple request and response</vt:lpstr>
      <vt:lpstr>HAPI – a very simple request and response</vt:lpstr>
      <vt:lpstr>HAPI – a very simple request and response</vt:lpstr>
      <vt:lpstr>HAPI – a very simple request and response</vt:lpstr>
      <vt:lpstr>Outline</vt:lpstr>
      <vt:lpstr>What data is available now with HAPI?</vt:lpstr>
      <vt:lpstr>Coming soon</vt:lpstr>
      <vt:lpstr>HAPI Clients</vt:lpstr>
      <vt:lpstr>JavaScript client generates Python code stubs for you</vt:lpstr>
      <vt:lpstr>Multiple client applications     are now leveraging HAPI</vt:lpstr>
      <vt:lpstr>Autoplot – illustration using 5 different HAPI servers</vt:lpstr>
      <vt:lpstr>CCMC example: Data-Model Comparisons</vt:lpstr>
      <vt:lpstr>PowerPoint Presentation</vt:lpstr>
      <vt:lpstr>PowerPoint Presentation</vt:lpstr>
      <vt:lpstr>Outline</vt:lpstr>
      <vt:lpstr>Under development:</vt:lpstr>
      <vt:lpstr>Outline</vt:lpstr>
      <vt:lpstr>Ways to link HAPI &amp; SPASE for better discovery and access</vt:lpstr>
      <vt:lpstr>HAPI can include the SPASE (or ISTP) metadata </vt:lpstr>
      <vt:lpstr>Harvest HAPI metadata to create SPASE records</vt:lpstr>
      <vt:lpstr>Harvest HAPI metadata to create SPASE records</vt:lpstr>
      <vt:lpstr>Can SPASE records inform users about HAPI servers?</vt:lpstr>
      <vt:lpstr>Risks of relying on SPASE only for finding HAPI servers</vt:lpstr>
      <vt:lpstr>Can SPASE records be used to drive a HAPI server?</vt:lpstr>
      <vt:lpstr>Can SPASE records be used to drive a HAPI server?</vt:lpstr>
      <vt:lpstr>Can SPASE records be used to drive a HAPI server?</vt:lpstr>
      <vt:lpstr>Can SPASE records be used to drive a HAPI server?</vt:lpstr>
      <vt:lpstr>Requirements for automated SPASE records intended for use by HAPI Server</vt:lpstr>
      <vt:lpstr>SPASE and HAPI:  Coordinate System alignment</vt:lpstr>
      <vt:lpstr>PowerPoint Presentation</vt:lpstr>
      <vt:lpstr>HAPI is making access easier</vt:lpstr>
      <vt:lpstr>Backup</vt:lpstr>
      <vt:lpstr>The importance of filenames (and URI templates)</vt:lpstr>
      <vt:lpstr>Using HAPI to serve images</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Microsoft Office User</dc:creator>
  <cp:keywords/>
  <dc:description>Version 1.0</dc:description>
  <cp:lastModifiedBy>Microsoft Office User</cp:lastModifiedBy>
  <cp:revision>40</cp:revision>
  <cp:lastPrinted>2017-08-24T18:44:08Z</cp:lastPrinted>
  <dcterms:created xsi:type="dcterms:W3CDTF">2022-11-30T19:03:10Z</dcterms:created>
  <dcterms:modified xsi:type="dcterms:W3CDTF">2023-10-13T14:43:05Z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0x0101009757BFD2CB1E744298C1AF8AA7379FF3</vt:lpwstr>
  </property>
</Properties>
</file>