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7"/>
    <p:restoredTop sz="90612"/>
  </p:normalViewPr>
  <p:slideViewPr>
    <p:cSldViewPr snapToGrid="0">
      <p:cViewPr varScale="1">
        <p:scale>
          <a:sx n="154" d="100"/>
          <a:sy n="154" d="100"/>
        </p:scale>
        <p:origin x="122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7f3d041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7f3d041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5fc82b5ca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5fc82b5ca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so1.nascom.nasa.gov/cgi-bin/search?time=1&amp;instrument=1&amp;version=current&amp;build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dac.virtualsolar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10601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Table Access Protocol (TAP): interoperability with the VSO</a:t>
            </a:r>
            <a:endParaRPr sz="28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05488"/>
            <a:ext cx="8520600" cy="14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IHDEA Meeting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2023 October 12-13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E. J. </a:t>
            </a:r>
            <a:r>
              <a:rPr lang="en" sz="2600" dirty="0" err="1"/>
              <a:t>Mansky</a:t>
            </a:r>
            <a:r>
              <a:rPr lang="en" sz="2600" dirty="0"/>
              <a:t> (ADNET/NASA)  </a:t>
            </a:r>
            <a:r>
              <a:rPr lang="en" sz="2600" i="1" dirty="0"/>
              <a:t>on behalf of the VSO team</a:t>
            </a:r>
            <a:endParaRPr sz="2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5723-550A-3FFB-DEF7-456C7C6E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TAP Query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679B51-FE67-BEC5-0457-4246F86E1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1" y="1187115"/>
            <a:ext cx="9020666" cy="351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4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748A-EA14-A73F-3982-35AF77F0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TAP </a:t>
            </a:r>
            <a:r>
              <a:rPr lang="en-US" sz="2400" dirty="0" err="1"/>
              <a:t>GetData</a:t>
            </a:r>
            <a:r>
              <a:rPr lang="en-US" sz="2400" dirty="0"/>
              <a:t>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4A3EA6-0594-2ECA-8623-8FBCCAF79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99" y="1017725"/>
            <a:ext cx="8685911" cy="224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2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337560" y="2155860"/>
            <a:ext cx="2133600" cy="6559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Current Status: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REST/TAP code in the VSO has been in production since April 2023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     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https://vso.nascom.nasa.gov/cgi-bin/search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o</a:t>
            </a:r>
            <a:r>
              <a:rPr lang="en" dirty="0"/>
              <a:t>r:</a:t>
            </a: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hlinkClick r:id="rId4"/>
              </a:rPr>
              <a:t>https://sdac.virtualsolar.org/cgi/search </a:t>
            </a:r>
            <a:endParaRPr lang="en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  PROBA2 data searchable under Provider ESA and Source PROBA2</a:t>
            </a: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  SOAR data searchable under Provider ESA and Source SOAR (</a:t>
            </a:r>
            <a:r>
              <a:rPr lang="en" i="1" dirty="0"/>
              <a:t>testing</a:t>
            </a:r>
            <a:r>
              <a:rPr lang="en" dirty="0"/>
              <a:t>)</a:t>
            </a: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available </a:t>
            </a:r>
            <a:r>
              <a:rPr lang="en" dirty="0"/>
              <a:t>via all 3 VSO clients (web, IDL/SSW and </a:t>
            </a:r>
            <a:r>
              <a:rPr lang="en" dirty="0" err="1"/>
              <a:t>SunPy</a:t>
            </a:r>
            <a:r>
              <a:rPr lang="en" dirty="0"/>
              <a:t>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5EA5-CB34-59E1-B514-3E899842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55325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Integration of REST/TAP services into the VSO: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6EDDE-5FDF-AEB6-2DF0-ADC424B0B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28025"/>
            <a:ext cx="3833580" cy="47058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VSO Metadata DB table </a:t>
            </a:r>
            <a:r>
              <a:rPr lang="en-US" i="1" dirty="0"/>
              <a:t>services:</a:t>
            </a:r>
          </a:p>
          <a:p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2FDC9F-A368-1927-60C0-2C0189512950}"/>
              </a:ext>
            </a:extLst>
          </p:cNvPr>
          <p:cNvSpPr txBox="1"/>
          <p:nvPr/>
        </p:nvSpPr>
        <p:spPr>
          <a:xfrm>
            <a:off x="395880" y="1298610"/>
            <a:ext cx="874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MariaDB [VSO]&gt; select * from services;</a:t>
            </a:r>
          </a:p>
          <a:p>
            <a:r>
              <a:rPr lang="en-US" sz="700" dirty="0"/>
              <a:t>+----------+--------+---------+-------------+----------+--------------+------------+--------------+--------------------------------+----------+--------------------+---------------+</a:t>
            </a:r>
          </a:p>
          <a:p>
            <a:r>
              <a:rPr lang="en-US" sz="700" dirty="0"/>
              <a:t>| PROVIDER | SOURCE | DP_TYPE | DP_BASEPATH | SRV_TYPE | SRV_LOCATION | SRV_PREFIX | SRV_PROTOCOL | SRV_URL                            | SRV_PORT | SRV_METHODS          | SRV_MECHANISM |</a:t>
            </a:r>
          </a:p>
          <a:p>
            <a:r>
              <a:rPr lang="en-US" sz="700" dirty="0"/>
              <a:t>+----------+--------+---------+-------------+----------+--------------+------------+--------------+--------------------------------+----------+--------------------+---------------+</a:t>
            </a:r>
          </a:p>
          <a:p>
            <a:r>
              <a:rPr lang="en-US" sz="700" dirty="0"/>
              <a:t>| SDAC         | EUNIS2    | Python      | NULL                | REST            | remote          | eunis2                     | http                   | 127.0.0.1                                  |     5002       | </a:t>
            </a:r>
            <a:r>
              <a:rPr lang="en-US" sz="700" dirty="0" err="1"/>
              <a:t>Query:GetData:Ping</a:t>
            </a:r>
            <a:r>
              <a:rPr lang="en-US" sz="700" dirty="0"/>
              <a:t>.  | JSON                       |</a:t>
            </a:r>
          </a:p>
          <a:p>
            <a:r>
              <a:rPr lang="en-US" sz="700" dirty="0"/>
              <a:t>| ESA           | PROBA2   | TAP           | NULL               | TAP              | remote           | tap                          | http                   | p2sa.esac.esa.int/p2sa-sl-tap/  |       80          | </a:t>
            </a:r>
            <a:r>
              <a:rPr lang="en-US" sz="700" dirty="0" err="1"/>
              <a:t>Query:GetData:Ping</a:t>
            </a:r>
            <a:r>
              <a:rPr lang="en-US" sz="700" dirty="0"/>
              <a:t>   | NULL                       |</a:t>
            </a:r>
          </a:p>
          <a:p>
            <a:r>
              <a:rPr lang="en-US" sz="700" dirty="0"/>
              <a:t>| SDAC         | PSP          | Python      | NULL                | REST            | remote           | </a:t>
            </a:r>
            <a:r>
              <a:rPr lang="en-US" sz="700" dirty="0" err="1"/>
              <a:t>psp</a:t>
            </a:r>
            <a:r>
              <a:rPr lang="en-US" sz="700" dirty="0"/>
              <a:t>                        | http                   | 127.0.0.1                                  |     5003       | </a:t>
            </a:r>
            <a:r>
              <a:rPr lang="en-US" sz="700" dirty="0" err="1"/>
              <a:t>Query:GetData:Ping</a:t>
            </a:r>
            <a:r>
              <a:rPr lang="en-US" sz="700" dirty="0"/>
              <a:t>   | JSON                       |</a:t>
            </a:r>
          </a:p>
          <a:p>
            <a:r>
              <a:rPr lang="en-US" sz="700" dirty="0"/>
              <a:t>| SDAC         | SO2         | Python       | NULL                | REST            | remote          | so2                         | http                   | 127.0.0.1                                  |     5004       | </a:t>
            </a:r>
            <a:r>
              <a:rPr lang="en-US" sz="700" dirty="0" err="1"/>
              <a:t>Query:GetData:Ping</a:t>
            </a:r>
            <a:r>
              <a:rPr lang="en-US" sz="700" dirty="0"/>
              <a:t>.  | JSON                      |</a:t>
            </a:r>
          </a:p>
          <a:p>
            <a:r>
              <a:rPr lang="en-US" sz="700" dirty="0"/>
              <a:t>+----------+--------+---------+-------------+----------+--------------+------------+--------------+--------------------------------+----------+--------------------+---------------+</a:t>
            </a:r>
          </a:p>
          <a:p>
            <a:r>
              <a:rPr lang="en-US" sz="700" dirty="0"/>
              <a:t>6 rows in set (0.00 sec)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A9DA67-31ED-23D1-F12A-74013D363FD6}"/>
              </a:ext>
            </a:extLst>
          </p:cNvPr>
          <p:cNvSpPr txBox="1"/>
          <p:nvPr/>
        </p:nvSpPr>
        <p:spPr>
          <a:xfrm>
            <a:off x="495300" y="3079845"/>
            <a:ext cx="833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Store URL data for REST/TAP services in new DB metadata tables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Construct the full URL from the DB data for the specified REST/TAP Data Provider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Pass the needed URL to the appropriate Perl thread for processing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Build and send the HTTP request to the specified REST/TAP Data Provider in the query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Receive and process the response from the REST/TAP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2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9E5C-10A2-FB1C-19FE-C4BF1B59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</a:t>
            </a:r>
            <a:r>
              <a:rPr lang="en-US" dirty="0" err="1"/>
              <a:t>sessionID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DC969-FC97-74E8-BFF3-0D334E4E9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093160" cy="5727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/>
              <a:t>Needed to distinguish different REST/TAP queries from one another in the backend Perl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780B0C-0498-9F52-D28B-2D566294AB34}"/>
              </a:ext>
            </a:extLst>
          </p:cNvPr>
          <p:cNvSpPr txBox="1"/>
          <p:nvPr/>
        </p:nvSpPr>
        <p:spPr>
          <a:xfrm>
            <a:off x="601980" y="1728230"/>
            <a:ext cx="7802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MariaDB [</a:t>
            </a:r>
            <a:r>
              <a:rPr lang="en-US" sz="1000" dirty="0" err="1"/>
              <a:t>vso</a:t>
            </a:r>
            <a:r>
              <a:rPr lang="en-US" sz="1000" dirty="0"/>
              <a:t>]&gt; show columns from sessions;</a:t>
            </a:r>
          </a:p>
          <a:p>
            <a:r>
              <a:rPr lang="en-US" sz="1000" dirty="0"/>
              <a:t>+-----------+----------+------+-----+---------+-------+</a:t>
            </a:r>
          </a:p>
          <a:p>
            <a:r>
              <a:rPr lang="en-US" sz="1000" dirty="0"/>
              <a:t>| Field              | Type       | Null.     | Key | Default | Extra |</a:t>
            </a:r>
          </a:p>
          <a:p>
            <a:r>
              <a:rPr lang="en-US" sz="1000" dirty="0"/>
              <a:t>+-----------+----------+------+-----+---------+-------+</a:t>
            </a:r>
          </a:p>
          <a:p>
            <a:r>
              <a:rPr lang="en-US" sz="1000" dirty="0"/>
              <a:t>| ID                  | char(16) | NO       | PRI |    </a:t>
            </a:r>
          </a:p>
          <a:p>
            <a:r>
              <a:rPr lang="en-US" sz="1000" dirty="0"/>
              <a:t>| LENGTH       | int(11)    | YES      | NULL   </a:t>
            </a:r>
          </a:p>
          <a:p>
            <a:r>
              <a:rPr lang="en-US" sz="1000" dirty="0"/>
              <a:t>| A_SESSION | text         | YES      | NULL</a:t>
            </a:r>
          </a:p>
          <a:p>
            <a:r>
              <a:rPr lang="en-US" sz="1000" dirty="0"/>
              <a:t>+-----------+----------+------+-----+---------+-------+</a:t>
            </a:r>
          </a:p>
          <a:p>
            <a:r>
              <a:rPr lang="en-US" sz="1000" dirty="0"/>
              <a:t>3 rows in set (0.000 sec)</a:t>
            </a:r>
          </a:p>
          <a:p>
            <a:endParaRPr lang="en-US" sz="1000" dirty="0"/>
          </a:p>
          <a:p>
            <a:r>
              <a:rPr lang="en-US" sz="1000" dirty="0"/>
              <a:t>MariaDB [</a:t>
            </a:r>
            <a:r>
              <a:rPr lang="en-US" sz="1000" dirty="0" err="1"/>
              <a:t>vso</a:t>
            </a:r>
            <a:r>
              <a:rPr lang="en-US" sz="1000" dirty="0"/>
              <a:t>]&gt; select count(*) from sessions;</a:t>
            </a:r>
          </a:p>
          <a:p>
            <a:r>
              <a:rPr lang="en-US" sz="1000" dirty="0"/>
              <a:t>+----------+</a:t>
            </a:r>
          </a:p>
          <a:p>
            <a:r>
              <a:rPr lang="en-US" sz="1000" dirty="0"/>
              <a:t>| count(*) |</a:t>
            </a:r>
          </a:p>
          <a:p>
            <a:r>
              <a:rPr lang="en-US" sz="1000" dirty="0"/>
              <a:t>+----------+</a:t>
            </a:r>
          </a:p>
          <a:p>
            <a:r>
              <a:rPr lang="en-US" sz="1000" dirty="0"/>
              <a:t>|      182 |</a:t>
            </a:r>
          </a:p>
          <a:p>
            <a:r>
              <a:rPr lang="en-US" sz="1000" dirty="0"/>
              <a:t>+----------+</a:t>
            </a:r>
          </a:p>
          <a:p>
            <a:r>
              <a:rPr lang="en-US" sz="1000" dirty="0"/>
              <a:t>1 row in set (0.000 sec)</a:t>
            </a:r>
          </a:p>
        </p:txBody>
      </p:sp>
    </p:spTree>
    <p:extLst>
      <p:ext uri="{BB962C8B-B14F-4D97-AF65-F5344CB8AC3E}">
        <p14:creationId xmlns:p14="http://schemas.microsoft.com/office/powerpoint/2010/main" val="127077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6F6B-F88F-C791-4DAD-E8B42D63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204527"/>
            <a:ext cx="3498292" cy="50510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TAP Query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CE4C1-22D1-50E6-7F1E-93CAAD71B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360" y="769104"/>
            <a:ext cx="8520600" cy="4069595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>
                <a:solidFill>
                  <a:srgbClr val="0070C0"/>
                </a:solidFill>
                <a:latin typeface="American Typewriter" panose="02090604020004020304" pitchFamily="18" charset="77"/>
              </a:rPr>
              <a:t>#   TAP branch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</a:t>
            </a:r>
            <a:r>
              <a:rPr lang="en-US" dirty="0" err="1">
                <a:latin typeface="American Typewriter" panose="02090604020004020304" pitchFamily="18" charset="77"/>
              </a:rPr>
              <a:t>elsif</a:t>
            </a:r>
            <a:r>
              <a:rPr lang="en-US" dirty="0">
                <a:latin typeface="American Typewriter" panose="02090604020004020304" pitchFamily="18" charset="77"/>
              </a:rPr>
              <a:t> ( $</a:t>
            </a:r>
            <a:r>
              <a:rPr lang="en-US" dirty="0" err="1">
                <a:latin typeface="American Typewriter" panose="02090604020004020304" pitchFamily="18" charset="77"/>
              </a:rPr>
              <a:t>srv_type</a:t>
            </a:r>
            <a:r>
              <a:rPr lang="en-US" dirty="0">
                <a:latin typeface="American Typewriter" panose="02090604020004020304" pitchFamily="18" charset="77"/>
              </a:rPr>
              <a:t> eq 'TAP') {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</a:t>
            </a:r>
            <a:r>
              <a:rPr lang="en-US" dirty="0" err="1">
                <a:latin typeface="American Typewriter" panose="02090604020004020304" pitchFamily="18" charset="77"/>
              </a:rPr>
              <a:t>tstart</a:t>
            </a:r>
            <a:r>
              <a:rPr lang="en-US" dirty="0">
                <a:latin typeface="American Typewriter" panose="02090604020004020304" pitchFamily="18" charset="77"/>
              </a:rPr>
              <a:t>    = $block-&gt;{'time'}{'start'};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$tend     = $block-&gt;{'time'}{'end’};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</a:t>
            </a:r>
            <a:r>
              <a:rPr lang="en-US" dirty="0" err="1">
                <a:latin typeface="American Typewriter" panose="02090604020004020304" pitchFamily="18" charset="77"/>
              </a:rPr>
              <a:t>adql_query</a:t>
            </a:r>
            <a:r>
              <a:rPr lang="en-US" dirty="0">
                <a:latin typeface="American Typewriter" panose="02090604020004020304" pitchFamily="18" charset="77"/>
              </a:rPr>
              <a:t> = "SELECT+\*+</a:t>
            </a:r>
            <a:r>
              <a:rPr lang="en-US" dirty="0" err="1">
                <a:latin typeface="American Typewriter" panose="02090604020004020304" pitchFamily="18" charset="77"/>
              </a:rPr>
              <a:t>FROM+v_observation+WHERE</a:t>
            </a:r>
            <a:r>
              <a:rPr lang="en-US" dirty="0">
                <a:latin typeface="American Typewriter" panose="02090604020004020304" pitchFamily="18" charset="77"/>
              </a:rPr>
              <a:t>+((</a:t>
            </a:r>
            <a:r>
              <a:rPr lang="en-US" dirty="0" err="1">
                <a:latin typeface="American Typewriter" panose="02090604020004020304" pitchFamily="18" charset="77"/>
              </a:rPr>
              <a:t>instrument_name</a:t>
            </a:r>
            <a:r>
              <a:rPr lang="en-US" dirty="0">
                <a:latin typeface="American Typewriter" panose="02090604020004020304" pitchFamily="18" charset="77"/>
              </a:rPr>
              <a:t>=\’”.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</a:t>
            </a:r>
            <a:r>
              <a:rPr lang="en-US" dirty="0" err="1">
                <a:latin typeface="American Typewriter" panose="02090604020004020304" pitchFamily="18" charset="77"/>
              </a:rPr>
              <a:t>uc</a:t>
            </a:r>
            <a:r>
              <a:rPr lang="en-US" dirty="0">
                <a:latin typeface="American Typewriter" panose="02090604020004020304" pitchFamily="18" charset="77"/>
              </a:rPr>
              <a:t>($block-&gt;{'instrument'})."\'))+</a:t>
            </a:r>
            <a:r>
              <a:rPr lang="en-US" dirty="0" err="1">
                <a:latin typeface="American Typewriter" panose="02090604020004020304" pitchFamily="18" charset="77"/>
              </a:rPr>
              <a:t>AND+begin_date</a:t>
            </a:r>
            <a:r>
              <a:rPr lang="en-US" dirty="0">
                <a:latin typeface="American Typewriter" panose="02090604020004020304" pitchFamily="18" charset="77"/>
              </a:rPr>
              <a:t>&gt;\'".$</a:t>
            </a:r>
            <a:r>
              <a:rPr lang="en-US" dirty="0" err="1">
                <a:latin typeface="American Typewriter" panose="02090604020004020304" pitchFamily="18" charset="77"/>
              </a:rPr>
              <a:t>dt_start</a:t>
            </a:r>
            <a:r>
              <a:rPr lang="en-US" dirty="0">
                <a:latin typeface="American Typewriter" panose="02090604020004020304" pitchFamily="18" charset="77"/>
              </a:rPr>
              <a:t>."\'+</a:t>
            </a:r>
            <a:r>
              <a:rPr lang="en-US" dirty="0" err="1">
                <a:latin typeface="American Typewriter" panose="02090604020004020304" pitchFamily="18" charset="77"/>
              </a:rPr>
              <a:t>AND+end_date</a:t>
            </a:r>
            <a:r>
              <a:rPr lang="en-US" dirty="0">
                <a:latin typeface="American Typewriter" panose="02090604020004020304" pitchFamily="18" charset="77"/>
              </a:rPr>
              <a:t>&lt;=\'".$</a:t>
            </a:r>
            <a:r>
              <a:rPr lang="en-US" dirty="0" err="1">
                <a:latin typeface="American Typewriter" panose="02090604020004020304" pitchFamily="18" charset="77"/>
              </a:rPr>
              <a:t>dt_end</a:t>
            </a:r>
            <a:r>
              <a:rPr lang="en-US" dirty="0">
                <a:latin typeface="American Typewriter" panose="02090604020004020304" pitchFamily="18" charset="77"/>
              </a:rPr>
              <a:t>."\’”;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</a:t>
            </a:r>
            <a:r>
              <a:rPr lang="en-US" dirty="0" err="1">
                <a:latin typeface="American Typewriter" panose="02090604020004020304" pitchFamily="18" charset="77"/>
              </a:rPr>
              <a:t>tap_query</a:t>
            </a:r>
            <a:r>
              <a:rPr lang="en-US" dirty="0">
                <a:latin typeface="American Typewriter" panose="02090604020004020304" pitchFamily="18" charset="77"/>
              </a:rPr>
              <a:t>  = "REQUEST=</a:t>
            </a:r>
            <a:r>
              <a:rPr lang="en-US" dirty="0" err="1">
                <a:latin typeface="American Typewriter" panose="02090604020004020304" pitchFamily="18" charset="77"/>
              </a:rPr>
              <a:t>doQuery&amp;LANG</a:t>
            </a:r>
            <a:r>
              <a:rPr lang="en-US" dirty="0">
                <a:latin typeface="American Typewriter" panose="02090604020004020304" pitchFamily="18" charset="77"/>
              </a:rPr>
              <a:t>=ADQL&amp;FORMAT=</a:t>
            </a:r>
            <a:r>
              <a:rPr lang="en-US" dirty="0" err="1">
                <a:latin typeface="American Typewriter" panose="02090604020004020304" pitchFamily="18" charset="77"/>
              </a:rPr>
              <a:t>json&amp;QUERY</a:t>
            </a:r>
            <a:r>
              <a:rPr lang="en-US" dirty="0">
                <a:latin typeface="American Typewriter" panose="02090604020004020304" pitchFamily="18" charset="77"/>
              </a:rPr>
              <a:t>=$</a:t>
            </a:r>
            <a:r>
              <a:rPr lang="en-US" dirty="0" err="1">
                <a:latin typeface="American Typewriter" panose="02090604020004020304" pitchFamily="18" charset="77"/>
              </a:rPr>
              <a:t>adql_query</a:t>
            </a:r>
            <a:r>
              <a:rPr lang="en-US" dirty="0">
                <a:latin typeface="American Typewriter" panose="02090604020004020304" pitchFamily="18" charset="77"/>
              </a:rPr>
              <a:t>";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</a:t>
            </a:r>
            <a:r>
              <a:rPr lang="en-US" dirty="0" err="1">
                <a:latin typeface="American Typewriter" panose="02090604020004020304" pitchFamily="18" charset="77"/>
              </a:rPr>
              <a:t>uri</a:t>
            </a:r>
            <a:r>
              <a:rPr lang="en-US" dirty="0">
                <a:latin typeface="American Typewriter" panose="02090604020004020304" pitchFamily="18" charset="77"/>
              </a:rPr>
              <a:t> = $</a:t>
            </a:r>
            <a:r>
              <a:rPr lang="en-US" dirty="0" err="1">
                <a:latin typeface="American Typewriter" panose="02090604020004020304" pitchFamily="18" charset="77"/>
              </a:rPr>
              <a:t>srv</a:t>
            </a:r>
            <a:r>
              <a:rPr lang="en-US" dirty="0">
                <a:latin typeface="American Typewriter" panose="02090604020004020304" pitchFamily="18" charset="77"/>
              </a:rPr>
              <a:t> . '/sync?' . $</a:t>
            </a:r>
            <a:r>
              <a:rPr lang="en-US" dirty="0" err="1">
                <a:latin typeface="American Typewriter" panose="02090604020004020304" pitchFamily="18" charset="77"/>
              </a:rPr>
              <a:t>tap_query</a:t>
            </a:r>
            <a:r>
              <a:rPr lang="en-US" dirty="0">
                <a:latin typeface="American Typewriter" panose="02090604020004020304" pitchFamily="18" charset="77"/>
              </a:rPr>
              <a:t>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$request = $</a:t>
            </a:r>
            <a:r>
              <a:rPr lang="en-US" dirty="0" err="1">
                <a:latin typeface="American Typewriter" panose="02090604020004020304" pitchFamily="18" charset="77"/>
              </a:rPr>
              <a:t>srv_mech</a:t>
            </a:r>
            <a:r>
              <a:rPr lang="en-US" dirty="0">
                <a:latin typeface="American Typewriter" panose="02090604020004020304" pitchFamily="18" charset="77"/>
              </a:rPr>
              <a:t> &amp;&amp; $</a:t>
            </a:r>
            <a:r>
              <a:rPr lang="en-US" dirty="0" err="1">
                <a:latin typeface="American Typewriter" panose="02090604020004020304" pitchFamily="18" charset="77"/>
              </a:rPr>
              <a:t>srv_mech</a:t>
            </a:r>
            <a:r>
              <a:rPr lang="en-US" dirty="0">
                <a:latin typeface="American Typewriter" panose="02090604020004020304" pitchFamily="18" charset="77"/>
              </a:rPr>
              <a:t> eq 'JSON' ? HTTP::Request::JSON-&gt;new(POST =&gt; $</a:t>
            </a:r>
            <a:r>
              <a:rPr lang="en-US" dirty="0" err="1">
                <a:latin typeface="American Typewriter" panose="02090604020004020304" pitchFamily="18" charset="77"/>
              </a:rPr>
              <a:t>srv</a:t>
            </a:r>
            <a:r>
              <a:rPr lang="en-US" dirty="0">
                <a:latin typeface="American Typewriter" panose="02090604020004020304" pitchFamily="18" charset="77"/>
              </a:rPr>
              <a:t> . '/sync')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                                    : HTTP::Request-&gt;new('POST', $</a:t>
            </a:r>
            <a:r>
              <a:rPr lang="en-US" dirty="0" err="1">
                <a:latin typeface="American Typewriter" panose="02090604020004020304" pitchFamily="18" charset="77"/>
              </a:rPr>
              <a:t>uri</a:t>
            </a:r>
            <a:r>
              <a:rPr lang="en-US" dirty="0">
                <a:latin typeface="American Typewriter" panose="02090604020004020304" pitchFamily="18" charset="77"/>
              </a:rPr>
              <a:t>, new HTTP::Headers);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$request-&gt;</a:t>
            </a:r>
            <a:r>
              <a:rPr lang="en-US" dirty="0" err="1">
                <a:latin typeface="American Typewriter" panose="02090604020004020304" pitchFamily="18" charset="77"/>
              </a:rPr>
              <a:t>json_content</a:t>
            </a:r>
            <a:r>
              <a:rPr lang="en-US" dirty="0">
                <a:latin typeface="American Typewriter" panose="02090604020004020304" pitchFamily="18" charset="77"/>
              </a:rPr>
              <a:t>( { "REQUEST"    =&gt; "</a:t>
            </a:r>
            <a:r>
              <a:rPr lang="en-US" dirty="0" err="1">
                <a:latin typeface="American Typewriter" panose="02090604020004020304" pitchFamily="18" charset="77"/>
              </a:rPr>
              <a:t>doQuery</a:t>
            </a:r>
            <a:r>
              <a:rPr lang="en-US" dirty="0">
                <a:latin typeface="American Typewriter" panose="02090604020004020304" pitchFamily="18" charset="77"/>
              </a:rPr>
              <a:t>",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"LANG"            =&gt; "ADQL",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"FORMAT"      =&gt; "\"" . lc($</a:t>
            </a:r>
            <a:r>
              <a:rPr lang="en-US" dirty="0" err="1">
                <a:latin typeface="American Typewriter" panose="02090604020004020304" pitchFamily="18" charset="77"/>
              </a:rPr>
              <a:t>srv_mech</a:t>
            </a:r>
            <a:r>
              <a:rPr lang="en-US" dirty="0">
                <a:latin typeface="American Typewriter" panose="02090604020004020304" pitchFamily="18" charset="77"/>
              </a:rPr>
              <a:t>) . "\"",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"QUERY"         =&gt; $</a:t>
            </a:r>
            <a:r>
              <a:rPr lang="en-US" dirty="0" err="1">
                <a:latin typeface="American Typewriter" panose="02090604020004020304" pitchFamily="18" charset="77"/>
              </a:rPr>
              <a:t>adql_query</a:t>
            </a:r>
            <a:r>
              <a:rPr lang="en-US" dirty="0">
                <a:latin typeface="American Typewriter" panose="02090604020004020304" pitchFamily="18" charset="77"/>
              </a:rPr>
              <a:t>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"PAGE"            =&gt; 1,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          "PAGE_SIZE"  =&gt; 50000,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                                        }) if $</a:t>
            </a:r>
            <a:r>
              <a:rPr lang="en-US" dirty="0" err="1">
                <a:latin typeface="American Typewriter" panose="02090604020004020304" pitchFamily="18" charset="77"/>
              </a:rPr>
              <a:t>srv_mech</a:t>
            </a:r>
            <a:r>
              <a:rPr lang="en-US" dirty="0">
                <a:latin typeface="American Typewriter" panose="02090604020004020304" pitchFamily="18" charset="77"/>
              </a:rPr>
              <a:t> &amp;&amp; $</a:t>
            </a:r>
            <a:r>
              <a:rPr lang="en-US" dirty="0" err="1">
                <a:latin typeface="American Typewriter" panose="02090604020004020304" pitchFamily="18" charset="77"/>
              </a:rPr>
              <a:t>srv_mech</a:t>
            </a:r>
            <a:r>
              <a:rPr lang="en-US" dirty="0">
                <a:latin typeface="American Typewriter" panose="02090604020004020304" pitchFamily="18" charset="77"/>
              </a:rPr>
              <a:t> eq 'JSON';</a:t>
            </a:r>
          </a:p>
          <a:p>
            <a:pPr algn="l"/>
            <a:endParaRPr lang="en-US" dirty="0">
              <a:latin typeface="American Typewriter" panose="02090604020004020304" pitchFamily="18" charset="77"/>
            </a:endParaRP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</a:t>
            </a:r>
            <a:r>
              <a:rPr lang="en-US" dirty="0" err="1">
                <a:latin typeface="American Typewriter" panose="02090604020004020304" pitchFamily="18" charset="77"/>
              </a:rPr>
              <a:t>ua</a:t>
            </a:r>
            <a:r>
              <a:rPr lang="en-US" dirty="0">
                <a:latin typeface="American Typewriter" panose="02090604020004020304" pitchFamily="18" charset="77"/>
              </a:rPr>
              <a:t>      = LWP::</a:t>
            </a:r>
            <a:r>
              <a:rPr lang="en-US" dirty="0" err="1">
                <a:latin typeface="American Typewriter" panose="02090604020004020304" pitchFamily="18" charset="77"/>
              </a:rPr>
              <a:t>UserAgent</a:t>
            </a:r>
            <a:r>
              <a:rPr lang="en-US" dirty="0">
                <a:latin typeface="American Typewriter" panose="02090604020004020304" pitchFamily="18" charset="77"/>
              </a:rPr>
              <a:t>-&gt;new;</a:t>
            </a:r>
          </a:p>
          <a:p>
            <a:pPr algn="l"/>
            <a:r>
              <a:rPr lang="en-US" dirty="0">
                <a:latin typeface="American Typewriter" panose="02090604020004020304" pitchFamily="18" charset="77"/>
              </a:rPr>
              <a:t>          my $response = $</a:t>
            </a:r>
            <a:r>
              <a:rPr lang="en-US" dirty="0" err="1">
                <a:latin typeface="American Typewriter" panose="02090604020004020304" pitchFamily="18" charset="77"/>
              </a:rPr>
              <a:t>ua</a:t>
            </a:r>
            <a:r>
              <a:rPr lang="en-US" dirty="0">
                <a:latin typeface="American Typewriter" panose="02090604020004020304" pitchFamily="18" charset="77"/>
              </a:rPr>
              <a:t>-&gt;request($request);</a:t>
            </a:r>
          </a:p>
          <a:p>
            <a:pPr algn="l"/>
            <a:r>
              <a:rPr lang="en-US" dirty="0"/>
              <a:t>          ….</a:t>
            </a:r>
          </a:p>
        </p:txBody>
      </p:sp>
    </p:spTree>
    <p:extLst>
      <p:ext uri="{BB962C8B-B14F-4D97-AF65-F5344CB8AC3E}">
        <p14:creationId xmlns:p14="http://schemas.microsoft.com/office/powerpoint/2010/main" val="78607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CE56-F609-FEB2-8508-CF07C347A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67641"/>
            <a:ext cx="3985972" cy="48224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Construction of the Hash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45A71-ACE7-994F-A9AC-79BEA266E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540762"/>
            <a:ext cx="8649420" cy="4602738"/>
          </a:xfrm>
        </p:spPr>
        <p:txBody>
          <a:bodyPr>
            <a:noAutofit/>
          </a:bodyPr>
          <a:lstStyle/>
          <a:p>
            <a:pPr algn="l"/>
            <a:r>
              <a:rPr lang="en-US" sz="800" dirty="0"/>
              <a:t>  my (@</a:t>
            </a:r>
            <a:r>
              <a:rPr lang="en-US" sz="800" dirty="0" err="1"/>
              <a:t>tap_fieldnames</a:t>
            </a:r>
            <a:r>
              <a:rPr lang="en-US" sz="800" dirty="0"/>
              <a:t>, @</a:t>
            </a:r>
            <a:r>
              <a:rPr lang="en-US" sz="800" dirty="0" err="1"/>
              <a:t>tap_fieldtypes</a:t>
            </a:r>
            <a:r>
              <a:rPr lang="en-US" sz="800" dirty="0"/>
              <a:t>);</a:t>
            </a:r>
          </a:p>
          <a:p>
            <a:pPr algn="l"/>
            <a:r>
              <a:rPr lang="en-US" sz="800" dirty="0"/>
              <a:t>             foreach my $tap (@{$</a:t>
            </a:r>
            <a:r>
              <a:rPr lang="en-US" sz="800" dirty="0" err="1"/>
              <a:t>tap_metadata</a:t>
            </a:r>
            <a:r>
              <a:rPr lang="en-US" sz="800" dirty="0"/>
              <a:t>}) {</a:t>
            </a:r>
          </a:p>
          <a:p>
            <a:pPr algn="l"/>
            <a:r>
              <a:rPr lang="en-US" sz="800" dirty="0"/>
              <a:t>                push @</a:t>
            </a:r>
            <a:r>
              <a:rPr lang="en-US" sz="800" dirty="0" err="1"/>
              <a:t>tap_fieldnames</a:t>
            </a:r>
            <a:r>
              <a:rPr lang="en-US" sz="800" dirty="0"/>
              <a:t>, $tap-&gt;{'name'};</a:t>
            </a:r>
          </a:p>
          <a:p>
            <a:pPr algn="l"/>
            <a:r>
              <a:rPr lang="en-US" sz="800" dirty="0"/>
              <a:t>                push @</a:t>
            </a:r>
            <a:r>
              <a:rPr lang="en-US" sz="800" dirty="0" err="1"/>
              <a:t>tap_fieldtypes</a:t>
            </a:r>
            <a:r>
              <a:rPr lang="en-US" sz="800" dirty="0"/>
              <a:t>, $tap-&gt;{'datatype'};</a:t>
            </a:r>
          </a:p>
          <a:p>
            <a:pPr algn="l"/>
            <a:r>
              <a:rPr lang="en-US" sz="800" dirty="0"/>
              <a:t>             }</a:t>
            </a:r>
          </a:p>
          <a:p>
            <a:pPr algn="l"/>
            <a:r>
              <a:rPr lang="en-US" sz="800" dirty="0"/>
              <a:t>             my $</a:t>
            </a:r>
            <a:r>
              <a:rPr lang="en-US" sz="800" dirty="0" err="1"/>
              <a:t>vso_tap_data</a:t>
            </a:r>
            <a:r>
              <a:rPr lang="en-US" sz="800" dirty="0"/>
              <a:t> = [];</a:t>
            </a:r>
          </a:p>
          <a:p>
            <a:pPr algn="l"/>
            <a:r>
              <a:rPr lang="en-US" sz="800" dirty="0"/>
              <a:t>             foreach my $</a:t>
            </a:r>
            <a:r>
              <a:rPr lang="en-US" sz="800" dirty="0" err="1"/>
              <a:t>tdata</a:t>
            </a:r>
            <a:r>
              <a:rPr lang="en-US" sz="800" dirty="0"/>
              <a:t> (@</a:t>
            </a:r>
            <a:r>
              <a:rPr lang="en-US" sz="800" dirty="0" err="1"/>
              <a:t>tap_data</a:t>
            </a:r>
            <a:r>
              <a:rPr lang="en-US" sz="800" dirty="0"/>
              <a:t>) {</a:t>
            </a:r>
          </a:p>
          <a:p>
            <a:pPr algn="l"/>
            <a:r>
              <a:rPr lang="en-US" sz="800" dirty="0"/>
              <a:t>                 my $</a:t>
            </a:r>
            <a:r>
              <a:rPr lang="en-US" sz="800" dirty="0" err="1"/>
              <a:t>esa_data</a:t>
            </a:r>
            <a:r>
              <a:rPr lang="en-US" sz="800" dirty="0"/>
              <a:t>;</a:t>
            </a:r>
          </a:p>
          <a:p>
            <a:pPr algn="l"/>
            <a:r>
              <a:rPr lang="en-US" sz="800" dirty="0"/>
              <a:t>                 my $tap = </a:t>
            </a:r>
            <a:r>
              <a:rPr lang="en-US" sz="800" dirty="0" err="1"/>
              <a:t>each_array</a:t>
            </a:r>
            <a:r>
              <a:rPr lang="en-US" sz="800" dirty="0"/>
              <a:t>(@</a:t>
            </a:r>
            <a:r>
              <a:rPr lang="en-US" sz="800" dirty="0" err="1"/>
              <a:t>tap_fieldnames</a:t>
            </a:r>
            <a:r>
              <a:rPr lang="en-US" sz="800" dirty="0"/>
              <a:t>, @$</a:t>
            </a:r>
            <a:r>
              <a:rPr lang="en-US" sz="800" dirty="0" err="1"/>
              <a:t>tdata</a:t>
            </a:r>
            <a:r>
              <a:rPr lang="en-US" sz="800" dirty="0"/>
              <a:t>);         </a:t>
            </a:r>
            <a:r>
              <a:rPr lang="en-US" sz="800" dirty="0">
                <a:solidFill>
                  <a:srgbClr val="0070C0"/>
                </a:solidFill>
              </a:rPr>
              <a:t># combine elements of arrays </a:t>
            </a:r>
            <a:r>
              <a:rPr lang="en-US" sz="800" dirty="0" err="1">
                <a:solidFill>
                  <a:srgbClr val="0070C0"/>
                </a:solidFill>
              </a:rPr>
              <a:t>tap_fieldnames</a:t>
            </a:r>
            <a:r>
              <a:rPr lang="en-US" sz="800" dirty="0">
                <a:solidFill>
                  <a:srgbClr val="0070C0"/>
                </a:solidFill>
              </a:rPr>
              <a:t> and </a:t>
            </a:r>
            <a:r>
              <a:rPr lang="en-US" sz="800" dirty="0" err="1">
                <a:solidFill>
                  <a:srgbClr val="0070C0"/>
                </a:solidFill>
              </a:rPr>
              <a:t>tdata</a:t>
            </a:r>
            <a:r>
              <a:rPr lang="en-US" sz="800" dirty="0">
                <a:solidFill>
                  <a:srgbClr val="0070C0"/>
                </a:solidFill>
              </a:rPr>
              <a:t> pairwise into an array iterator tap then hence into a hash</a:t>
            </a:r>
            <a:r>
              <a:rPr lang="en-US" sz="800" dirty="0"/>
              <a:t> </a:t>
            </a:r>
            <a:r>
              <a:rPr lang="en-US" sz="800" dirty="0" err="1"/>
              <a:t>eas_data</a:t>
            </a:r>
            <a:endParaRPr lang="en-US" sz="800" dirty="0"/>
          </a:p>
          <a:p>
            <a:pPr algn="l"/>
            <a:r>
              <a:rPr lang="en-US" sz="800" dirty="0"/>
              <a:t>                 while (my ($field, $value) = $tap-&gt;() ) {</a:t>
            </a:r>
          </a:p>
          <a:p>
            <a:pPr algn="l"/>
            <a:r>
              <a:rPr lang="en-US" sz="800" dirty="0"/>
              <a:t>                    $</a:t>
            </a:r>
            <a:r>
              <a:rPr lang="en-US" sz="800" dirty="0" err="1"/>
              <a:t>esa_data</a:t>
            </a:r>
            <a:r>
              <a:rPr lang="en-US" sz="800" dirty="0"/>
              <a:t>-&gt;{$field} = $value;</a:t>
            </a:r>
          </a:p>
          <a:p>
            <a:pPr algn="l"/>
            <a:r>
              <a:rPr lang="en-US" sz="800" dirty="0"/>
              <a:t>                 }</a:t>
            </a:r>
          </a:p>
          <a:p>
            <a:pPr algn="l"/>
            <a:r>
              <a:rPr lang="en-US" sz="800" dirty="0"/>
              <a:t>                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file_path</a:t>
            </a:r>
            <a:r>
              <a:rPr lang="en-US" sz="800" dirty="0"/>
              <a:t>'} =~ s/\\//g;                                    </a:t>
            </a:r>
            <a:r>
              <a:rPr lang="en-US" sz="800" dirty="0">
                <a:solidFill>
                  <a:srgbClr val="0070C0"/>
                </a:solidFill>
              </a:rPr>
              <a:t># strip backslashes from pathname</a:t>
            </a:r>
          </a:p>
          <a:p>
            <a:pPr algn="l"/>
            <a:r>
              <a:rPr lang="en-US" sz="800" dirty="0"/>
              <a:t>                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science_object_name</a:t>
            </a:r>
            <a:r>
              <a:rPr lang="en-US" sz="800" dirty="0"/>
              <a:t>'} =~ s/\\//;                 </a:t>
            </a:r>
            <a:r>
              <a:rPr lang="en-US" sz="800" dirty="0">
                <a:solidFill>
                  <a:srgbClr val="0070C0"/>
                </a:solidFill>
              </a:rPr>
              <a:t># strip backslashes from science object name</a:t>
            </a:r>
          </a:p>
          <a:p>
            <a:pPr algn="l"/>
            <a:endParaRPr lang="en-US" sz="800" dirty="0"/>
          </a:p>
          <a:p>
            <a:pPr algn="l"/>
            <a:r>
              <a:rPr lang="en-US" sz="800" dirty="0"/>
              <a:t>                 my $</a:t>
            </a:r>
            <a:r>
              <a:rPr lang="en-US" sz="800" dirty="0" err="1"/>
              <a:t>wavemin</a:t>
            </a:r>
            <a:r>
              <a:rPr lang="en-US" sz="800" dirty="0"/>
              <a:t> = Math::</a:t>
            </a:r>
            <a:r>
              <a:rPr lang="en-US" sz="800" dirty="0" err="1"/>
              <a:t>BigFloat</a:t>
            </a:r>
            <a:r>
              <a:rPr lang="en-US" sz="800" dirty="0"/>
              <a:t>-&gt;new($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wavelength_range</a:t>
            </a:r>
            <a:r>
              <a:rPr lang="en-US" sz="800" dirty="0"/>
              <a:t>'});</a:t>
            </a:r>
          </a:p>
          <a:p>
            <a:pPr algn="l"/>
            <a:r>
              <a:rPr lang="en-US" sz="800" dirty="0"/>
              <a:t>                 my $</a:t>
            </a:r>
            <a:r>
              <a:rPr lang="en-US" sz="800" dirty="0" err="1"/>
              <a:t>wavemax</a:t>
            </a:r>
            <a:r>
              <a:rPr lang="en-US" sz="800" dirty="0"/>
              <a:t> = Math::</a:t>
            </a:r>
            <a:r>
              <a:rPr lang="en-US" sz="800" dirty="0" err="1"/>
              <a:t>BigFloat</a:t>
            </a:r>
            <a:r>
              <a:rPr lang="en-US" sz="800" dirty="0"/>
              <a:t>-&gt;new($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wavelength_range</a:t>
            </a:r>
            <a:r>
              <a:rPr lang="en-US" sz="800" dirty="0"/>
              <a:t>'});</a:t>
            </a:r>
          </a:p>
          <a:p>
            <a:pPr algn="l"/>
            <a:endParaRPr lang="en-US" sz="800" dirty="0"/>
          </a:p>
          <a:p>
            <a:pPr algn="l"/>
            <a:r>
              <a:rPr lang="en-US" sz="800" dirty="0"/>
              <a:t>                 my $</a:t>
            </a:r>
            <a:r>
              <a:rPr lang="en-US" sz="800" dirty="0" err="1"/>
              <a:t>vso_data</a:t>
            </a:r>
            <a:r>
              <a:rPr lang="en-US" sz="800" dirty="0"/>
              <a:t> = { 'provider'   =&gt; $p-&gt;{'provider'},</a:t>
            </a:r>
          </a:p>
          <a:p>
            <a:pPr algn="l"/>
            <a:r>
              <a:rPr lang="en-US" sz="800" dirty="0"/>
              <a:t>                                  'source'      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observatory_name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'instrument'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instrument_name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'</a:t>
            </a:r>
            <a:r>
              <a:rPr lang="en-US" sz="800" dirty="0" err="1"/>
              <a:t>physobs</a:t>
            </a:r>
            <a:r>
              <a:rPr lang="en-US" sz="800" dirty="0"/>
              <a:t>'    =&gt; lc($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observation_type</a:t>
            </a:r>
            <a:r>
              <a:rPr lang="en-US" sz="800" dirty="0"/>
              <a:t>'}),</a:t>
            </a:r>
          </a:p>
          <a:p>
            <a:pPr algn="l"/>
            <a:r>
              <a:rPr lang="en-US" sz="800" dirty="0"/>
              <a:t>                                  'size'          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file_size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'</a:t>
            </a:r>
            <a:r>
              <a:rPr lang="en-US" sz="800" dirty="0" err="1"/>
              <a:t>fileid</a:t>
            </a:r>
            <a:r>
              <a:rPr lang="en-US" sz="800" dirty="0"/>
              <a:t>'         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file_path</a:t>
            </a:r>
            <a:r>
              <a:rPr lang="en-US" sz="800" dirty="0"/>
              <a:t>'} . '/' .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file_name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'time'           =&gt; { 'start'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begin_date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                           'end'   =&gt; 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end_date</a:t>
            </a:r>
            <a:r>
              <a:rPr lang="en-US" sz="800" dirty="0"/>
              <a:t>'},</a:t>
            </a:r>
          </a:p>
          <a:p>
            <a:pPr algn="l"/>
            <a:r>
              <a:rPr lang="en-US" sz="800" dirty="0"/>
              <a:t>                                                            },</a:t>
            </a:r>
          </a:p>
          <a:p>
            <a:pPr algn="l"/>
            <a:r>
              <a:rPr lang="en-US" sz="800" dirty="0"/>
              <a:t>                                  'wave'         =&gt; { '</a:t>
            </a:r>
            <a:r>
              <a:rPr lang="en-US" sz="800" dirty="0" err="1"/>
              <a:t>wavemin</a:t>
            </a:r>
            <a:r>
              <a:rPr lang="en-US" sz="800" dirty="0"/>
              <a:t>'  =&gt; $</a:t>
            </a:r>
            <a:r>
              <a:rPr lang="en-US" sz="800" dirty="0" err="1"/>
              <a:t>wavemin</a:t>
            </a:r>
            <a:r>
              <a:rPr lang="en-US" sz="800" dirty="0"/>
              <a:t>,</a:t>
            </a:r>
          </a:p>
          <a:p>
            <a:pPr algn="l"/>
            <a:r>
              <a:rPr lang="en-US" sz="800" dirty="0"/>
              <a:t>                                                            '</a:t>
            </a:r>
            <a:r>
              <a:rPr lang="en-US" sz="800" dirty="0" err="1"/>
              <a:t>wavemax</a:t>
            </a:r>
            <a:r>
              <a:rPr lang="en-US" sz="800" dirty="0"/>
              <a:t>'  =&gt; $</a:t>
            </a:r>
            <a:r>
              <a:rPr lang="en-US" sz="800" dirty="0" err="1"/>
              <a:t>wavemax</a:t>
            </a:r>
            <a:r>
              <a:rPr lang="en-US" sz="800" dirty="0"/>
              <a:t>,</a:t>
            </a:r>
          </a:p>
          <a:p>
            <a:pPr algn="l"/>
            <a:r>
              <a:rPr lang="en-US" sz="800" dirty="0"/>
              <a:t>                                                            '</a:t>
            </a:r>
            <a:r>
              <a:rPr lang="en-US" sz="800" dirty="0" err="1"/>
              <a:t>wavetype</a:t>
            </a:r>
            <a:r>
              <a:rPr lang="en-US" sz="800" dirty="0"/>
              <a:t>' =&gt; '</a:t>
            </a:r>
            <a:r>
              <a:rPr lang="en-US" sz="800" dirty="0" err="1"/>
              <a:t>euv</a:t>
            </a:r>
            <a:r>
              <a:rPr lang="en-US" sz="800" dirty="0"/>
              <a:t>',</a:t>
            </a:r>
          </a:p>
          <a:p>
            <a:pPr algn="l"/>
            <a:r>
              <a:rPr lang="en-US" sz="800" dirty="0"/>
              <a:t>                                                             '</a:t>
            </a:r>
            <a:r>
              <a:rPr lang="en-US" sz="800" dirty="0" err="1"/>
              <a:t>waveunit</a:t>
            </a:r>
            <a:r>
              <a:rPr lang="en-US" sz="800" dirty="0"/>
              <a:t>' =&gt; 'Angstrom',</a:t>
            </a:r>
          </a:p>
          <a:p>
            <a:pPr algn="l"/>
            <a:r>
              <a:rPr lang="en-US" sz="800" dirty="0"/>
              <a:t>                                                            },</a:t>
            </a:r>
          </a:p>
          <a:p>
            <a:pPr algn="l"/>
            <a:r>
              <a:rPr lang="en-US" sz="800" dirty="0"/>
              <a:t>                                  'extent'        =&gt; { 'type'     =&gt; </a:t>
            </a:r>
            <a:r>
              <a:rPr lang="en-US" sz="800" dirty="0" err="1"/>
              <a:t>uc</a:t>
            </a:r>
            <a:r>
              <a:rPr lang="en-US" sz="800" dirty="0"/>
              <a:t>($</a:t>
            </a:r>
            <a:r>
              <a:rPr lang="en-US" sz="800" dirty="0" err="1"/>
              <a:t>esa_data</a:t>
            </a:r>
            <a:r>
              <a:rPr lang="en-US" sz="800" dirty="0"/>
              <a:t>-&gt;{'</a:t>
            </a:r>
            <a:r>
              <a:rPr lang="en-US" sz="800" dirty="0" err="1"/>
              <a:t>science_object_name</a:t>
            </a:r>
            <a:r>
              <a:rPr lang="en-US" sz="800" dirty="0"/>
              <a:t>'}) },</a:t>
            </a:r>
          </a:p>
          <a:p>
            <a:pPr algn="l"/>
            <a:r>
              <a:rPr lang="en-US" sz="800" dirty="0"/>
              <a:t>                                  'info'            =&gt; { 'required' =&gt;</a:t>
            </a:r>
            <a:r>
              <a:rPr lang="en-US" sz="800" dirty="0">
                <a:solidFill>
                  <a:srgbClr val="FF0000"/>
                </a:solidFill>
              </a:rPr>
              <a:t> $</a:t>
            </a:r>
            <a:r>
              <a:rPr lang="en-US" sz="800" dirty="0" err="1">
                <a:solidFill>
                  <a:srgbClr val="FF0000"/>
                </a:solidFill>
              </a:rPr>
              <a:t>asession</a:t>
            </a:r>
            <a:r>
              <a:rPr lang="en-US" sz="800" dirty="0">
                <a:solidFill>
                  <a:srgbClr val="FF0000"/>
                </a:solidFill>
              </a:rPr>
              <a:t> </a:t>
            </a:r>
            <a:r>
              <a:rPr lang="en-US" sz="800" dirty="0"/>
              <a:t>},</a:t>
            </a:r>
          </a:p>
          <a:p>
            <a:pPr algn="l"/>
            <a:r>
              <a:rPr lang="en-US" sz="800" dirty="0"/>
              <a:t>                                 };</a:t>
            </a:r>
          </a:p>
        </p:txBody>
      </p:sp>
    </p:spTree>
    <p:extLst>
      <p:ext uri="{BB962C8B-B14F-4D97-AF65-F5344CB8AC3E}">
        <p14:creationId xmlns:p14="http://schemas.microsoft.com/office/powerpoint/2010/main" val="308868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252A3-91BC-F915-54C9-1604183E7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383627"/>
            <a:ext cx="2888692" cy="50670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TAP </a:t>
            </a:r>
            <a:r>
              <a:rPr lang="en-US" sz="2400" dirty="0" err="1"/>
              <a:t>GetData</a:t>
            </a:r>
            <a:r>
              <a:rPr lang="en-US" sz="2400" dirty="0"/>
              <a:t>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F95EE-C67D-5CF8-9135-E951939D6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973241"/>
            <a:ext cx="8520600" cy="4080022"/>
          </a:xfrm>
        </p:spPr>
        <p:txBody>
          <a:bodyPr>
            <a:noAutofit/>
          </a:bodyPr>
          <a:lstStyle/>
          <a:p>
            <a:pPr algn="l"/>
            <a:r>
              <a:rPr lang="en-US" sz="1000" dirty="0"/>
              <a:t> </a:t>
            </a:r>
            <a:r>
              <a:rPr lang="en-US" sz="1000" dirty="0" err="1"/>
              <a:t>elsif</a:t>
            </a:r>
            <a:r>
              <a:rPr lang="en-US" sz="1000" dirty="0"/>
              <a:t> ($</a:t>
            </a:r>
            <a:r>
              <a:rPr lang="en-US" sz="1000" dirty="0" err="1"/>
              <a:t>srv_type</a:t>
            </a:r>
            <a:r>
              <a:rPr lang="en-US" sz="1000" dirty="0"/>
              <a:t> eq 'TAP’) {</a:t>
            </a:r>
          </a:p>
          <a:p>
            <a:pPr algn="l"/>
            <a:r>
              <a:rPr lang="en-US" sz="1000" dirty="0"/>
              <a:t>…        </a:t>
            </a:r>
          </a:p>
          <a:p>
            <a:pPr algn="l"/>
            <a:r>
              <a:rPr lang="en-US" sz="1000" dirty="0"/>
              <a:t>   if ($</a:t>
            </a:r>
            <a:r>
              <a:rPr lang="en-US" sz="1000" dirty="0" err="1"/>
              <a:t>srv_loc</a:t>
            </a:r>
            <a:r>
              <a:rPr lang="en-US" sz="1000" dirty="0"/>
              <a:t> eq 'remote') {</a:t>
            </a:r>
          </a:p>
          <a:p>
            <a:pPr algn="l"/>
            <a:r>
              <a:rPr lang="en-US" sz="1000" dirty="0"/>
              <a:t>              my $</a:t>
            </a:r>
            <a:r>
              <a:rPr lang="en-US" sz="1000" dirty="0" err="1"/>
              <a:t>uri</a:t>
            </a:r>
            <a:r>
              <a:rPr lang="en-US" sz="1000" dirty="0"/>
              <a:t> = $</a:t>
            </a:r>
            <a:r>
              <a:rPr lang="en-US" sz="1000" dirty="0" err="1"/>
              <a:t>srv</a:t>
            </a:r>
            <a:r>
              <a:rPr lang="en-US" sz="1000" dirty="0"/>
              <a:t> . "/</a:t>
            </a:r>
            <a:r>
              <a:rPr lang="en-US" sz="1000" dirty="0" err="1"/>
              <a:t>GetData?provider</a:t>
            </a:r>
            <a:r>
              <a:rPr lang="en-US" sz="1000" dirty="0"/>
              <a:t>=$</a:t>
            </a:r>
            <a:r>
              <a:rPr lang="en-US" sz="1000" dirty="0" err="1"/>
              <a:t>provider&amp;source</a:t>
            </a:r>
            <a:r>
              <a:rPr lang="en-US" sz="1000" dirty="0"/>
              <a:t>=$</a:t>
            </a:r>
            <a:r>
              <a:rPr lang="en-US" sz="1000" dirty="0" err="1"/>
              <a:t>source&amp;method</a:t>
            </a:r>
            <a:r>
              <a:rPr lang="en-US" sz="1000" dirty="0"/>
              <a:t>=$method-&gt;[0]&amp;</a:t>
            </a:r>
            <a:r>
              <a:rPr lang="en-US" sz="1000" dirty="0" err="1"/>
              <a:t>sc_id</a:t>
            </a:r>
            <a:r>
              <a:rPr lang="en-US" sz="1000" dirty="0"/>
              <a:t>=$</a:t>
            </a:r>
            <a:r>
              <a:rPr lang="en-US" sz="1000" dirty="0" err="1"/>
              <a:t>sc_id&amp;data</a:t>
            </a:r>
            <a:r>
              <a:rPr lang="en-US" sz="1000" dirty="0"/>
              <a:t>=$</a:t>
            </a:r>
            <a:r>
              <a:rPr lang="en-US" sz="1000" dirty="0" err="1"/>
              <a:t>fdata</a:t>
            </a:r>
            <a:r>
              <a:rPr lang="en-US" sz="1000" dirty="0"/>
              <a:t>";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              my $</a:t>
            </a:r>
            <a:r>
              <a:rPr lang="en-US" sz="1000" dirty="0" err="1"/>
              <a:t>http_request</a:t>
            </a:r>
            <a:r>
              <a:rPr lang="en-US" sz="1000" dirty="0"/>
              <a:t> = $</a:t>
            </a:r>
            <a:r>
              <a:rPr lang="en-US" sz="1000" dirty="0" err="1"/>
              <a:t>srv_mech</a:t>
            </a:r>
            <a:r>
              <a:rPr lang="en-US" sz="1000" dirty="0"/>
              <a:t> &amp;&amp; $</a:t>
            </a:r>
            <a:r>
              <a:rPr lang="en-US" sz="1000" dirty="0" err="1"/>
              <a:t>srv_mech</a:t>
            </a:r>
            <a:r>
              <a:rPr lang="en-US" sz="1000" dirty="0"/>
              <a:t> eq 'JSON' ? HTTP::Request::JSON-&gt;new(POST =&gt; $</a:t>
            </a:r>
            <a:r>
              <a:rPr lang="en-US" sz="1000" dirty="0" err="1"/>
              <a:t>srv</a:t>
            </a:r>
            <a:r>
              <a:rPr lang="en-US" sz="1000" dirty="0"/>
              <a:t> . "/</a:t>
            </a:r>
            <a:r>
              <a:rPr lang="en-US" sz="1000" dirty="0" err="1"/>
              <a:t>GetData</a:t>
            </a:r>
            <a:r>
              <a:rPr lang="en-US" sz="1000" dirty="0"/>
              <a:t>")</a:t>
            </a:r>
          </a:p>
          <a:p>
            <a:pPr algn="l"/>
            <a:r>
              <a:rPr lang="en-US" sz="1000" dirty="0"/>
              <a:t>                                                                                                            : HTTP::Request-&gt;new('POST', $</a:t>
            </a:r>
            <a:r>
              <a:rPr lang="en-US" sz="1000" dirty="0" err="1"/>
              <a:t>uri</a:t>
            </a:r>
            <a:r>
              <a:rPr lang="en-US" sz="1000" dirty="0"/>
              <a:t>, new HTTP::Headers);</a:t>
            </a:r>
          </a:p>
          <a:p>
            <a:pPr algn="l"/>
            <a:r>
              <a:rPr lang="en-US" sz="1000" dirty="0"/>
              <a:t>              $</a:t>
            </a:r>
            <a:r>
              <a:rPr lang="en-US" sz="1000" dirty="0" err="1"/>
              <a:t>http_request</a:t>
            </a:r>
            <a:r>
              <a:rPr lang="en-US" sz="1000" dirty="0"/>
              <a:t>-&gt;</a:t>
            </a:r>
            <a:r>
              <a:rPr lang="en-US" sz="1000" dirty="0" err="1"/>
              <a:t>json_content</a:t>
            </a:r>
            <a:r>
              <a:rPr lang="en-US" sz="1000" dirty="0"/>
              <a:t>( { provider =&gt; $provider,</a:t>
            </a:r>
          </a:p>
          <a:p>
            <a:pPr algn="l"/>
            <a:r>
              <a:rPr lang="en-US" sz="1000" dirty="0"/>
              <a:t>                                                                source   =&gt; $source,</a:t>
            </a:r>
          </a:p>
          <a:p>
            <a:pPr algn="l"/>
            <a:r>
              <a:rPr lang="en-US" sz="1000" dirty="0"/>
              <a:t>                                                                </a:t>
            </a:r>
            <a:r>
              <a:rPr lang="en-US" sz="1000" dirty="0" err="1"/>
              <a:t>sc_id</a:t>
            </a:r>
            <a:r>
              <a:rPr lang="en-US" sz="1000" dirty="0"/>
              <a:t>    =&gt; $</a:t>
            </a:r>
            <a:r>
              <a:rPr lang="en-US" sz="1000" dirty="0" err="1"/>
              <a:t>sc_id</a:t>
            </a:r>
            <a:r>
              <a:rPr lang="en-US" sz="1000" dirty="0"/>
              <a:t>,</a:t>
            </a:r>
          </a:p>
          <a:p>
            <a:pPr algn="l"/>
            <a:r>
              <a:rPr lang="en-US" sz="1000" dirty="0"/>
              <a:t>                                                                method   =&gt; $method-&gt;[0],</a:t>
            </a:r>
          </a:p>
          <a:p>
            <a:pPr algn="l"/>
            <a:r>
              <a:rPr lang="en-US" sz="1000" dirty="0"/>
              <a:t>                                                                data     =&gt; $</a:t>
            </a:r>
            <a:r>
              <a:rPr lang="en-US" sz="1000" dirty="0" err="1"/>
              <a:t>fdata</a:t>
            </a:r>
            <a:endParaRPr lang="en-US" sz="1000" dirty="0"/>
          </a:p>
          <a:p>
            <a:pPr algn="l"/>
            <a:r>
              <a:rPr lang="en-US" sz="1000" dirty="0"/>
              <a:t>                                                              }) if $</a:t>
            </a:r>
            <a:r>
              <a:rPr lang="en-US" sz="1000" dirty="0" err="1"/>
              <a:t>srv_mech</a:t>
            </a:r>
            <a:r>
              <a:rPr lang="en-US" sz="1000" dirty="0"/>
              <a:t> &amp;&amp; $</a:t>
            </a:r>
            <a:r>
              <a:rPr lang="en-US" sz="1000" dirty="0" err="1"/>
              <a:t>srv_mech</a:t>
            </a:r>
            <a:r>
              <a:rPr lang="en-US" sz="1000" dirty="0"/>
              <a:t> eq 'JSON';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              my $</a:t>
            </a:r>
            <a:r>
              <a:rPr lang="en-US" sz="1000" dirty="0" err="1"/>
              <a:t>ua</a:t>
            </a:r>
            <a:r>
              <a:rPr lang="en-US" sz="1000" dirty="0"/>
              <a:t>      = LWP::</a:t>
            </a:r>
            <a:r>
              <a:rPr lang="en-US" sz="1000" dirty="0" err="1"/>
              <a:t>UserAgent</a:t>
            </a:r>
            <a:r>
              <a:rPr lang="en-US" sz="1000" dirty="0"/>
              <a:t>-&gt;new;</a:t>
            </a:r>
          </a:p>
          <a:p>
            <a:pPr algn="l"/>
            <a:r>
              <a:rPr lang="en-US" sz="1000" dirty="0"/>
              <a:t>              my $</a:t>
            </a:r>
            <a:r>
              <a:rPr lang="en-US" sz="1000" dirty="0" err="1"/>
              <a:t>fdata</a:t>
            </a:r>
            <a:r>
              <a:rPr lang="en-US" sz="1000" dirty="0"/>
              <a:t>;</a:t>
            </a:r>
          </a:p>
          <a:p>
            <a:pPr algn="l"/>
            <a:r>
              <a:rPr lang="en-US" sz="1000" dirty="0"/>
              <a:t>              my $</a:t>
            </a:r>
            <a:r>
              <a:rPr lang="en-US" sz="1000" dirty="0" err="1"/>
              <a:t>tapdata</a:t>
            </a:r>
            <a:r>
              <a:rPr lang="en-US" sz="1000" dirty="0"/>
              <a:t> = {  method                           =&gt; [ $method-&gt;[0] ],</a:t>
            </a:r>
          </a:p>
          <a:p>
            <a:pPr algn="l"/>
            <a:r>
              <a:rPr lang="en-US" sz="1000" dirty="0"/>
              <a:t>                                              info                             =&gt; { '</a:t>
            </a:r>
            <a:r>
              <a:rPr lang="en-US" sz="1000" dirty="0" err="1"/>
              <a:t>no_invalid_records</a:t>
            </a:r>
            <a:r>
              <a:rPr lang="en-US" sz="1000" dirty="0"/>
              <a:t>'   =&gt; 0,</a:t>
            </a:r>
          </a:p>
          <a:p>
            <a:pPr algn="l"/>
            <a:r>
              <a:rPr lang="en-US" sz="1000" dirty="0"/>
              <a:t>                                         '</a:t>
            </a:r>
            <a:r>
              <a:rPr lang="en-US" sz="1000" dirty="0" err="1"/>
              <a:t>no_records_requested</a:t>
            </a:r>
            <a:r>
              <a:rPr lang="en-US" sz="1000" dirty="0"/>
              <a:t>’   =&gt; scalar(@{$request-&gt;{'files'}{$</a:t>
            </a:r>
            <a:r>
              <a:rPr lang="en-US" sz="1000" dirty="0" err="1"/>
              <a:t>rprovider</a:t>
            </a:r>
            <a:r>
              <a:rPr lang="en-US" sz="1000" dirty="0"/>
              <a:t>}}),</a:t>
            </a:r>
          </a:p>
          <a:p>
            <a:pPr algn="l"/>
            <a:r>
              <a:rPr lang="en-US" sz="1000" dirty="0"/>
              <a:t>                                         '</a:t>
            </a:r>
            <a:r>
              <a:rPr lang="en-US" sz="1000" dirty="0" err="1"/>
              <a:t>no_records_returned</a:t>
            </a:r>
            <a:r>
              <a:rPr lang="en-US" sz="1000" dirty="0"/>
              <a:t>’      =&gt; scalar(@{$request-&gt;{'files'}{$</a:t>
            </a:r>
            <a:r>
              <a:rPr lang="en-US" sz="1000" dirty="0" err="1"/>
              <a:t>rprovider</a:t>
            </a:r>
            <a:r>
              <a:rPr lang="en-US" sz="1000" dirty="0"/>
              <a:t>}}),</a:t>
            </a:r>
          </a:p>
          <a:p>
            <a:pPr algn="l"/>
            <a:r>
              <a:rPr lang="en-US" sz="1000" dirty="0"/>
              <a:t>                                       },</a:t>
            </a:r>
          </a:p>
          <a:p>
            <a:pPr algn="l"/>
            <a:r>
              <a:rPr lang="en-US" sz="1000" dirty="0"/>
              <a:t>                                       data   =&gt;  $self-&gt;_</a:t>
            </a:r>
            <a:r>
              <a:rPr lang="en-US" sz="1000" dirty="0" err="1">
                <a:solidFill>
                  <a:srgbClr val="FF0000"/>
                </a:solidFill>
              </a:rPr>
              <a:t>constructTAP_URLs</a:t>
            </a:r>
            <a:r>
              <a:rPr lang="en-US" sz="1000" dirty="0"/>
              <a:t>($method-&gt;[0], $</a:t>
            </a:r>
            <a:r>
              <a:rPr lang="en-US" sz="1000" dirty="0" err="1"/>
              <a:t>srv_proto</a:t>
            </a:r>
            <a:r>
              <a:rPr lang="en-US" sz="1000" dirty="0"/>
              <a:t>, $</a:t>
            </a:r>
            <a:r>
              <a:rPr lang="en-US" sz="1000" dirty="0" err="1"/>
              <a:t>srv_url</a:t>
            </a:r>
            <a:r>
              <a:rPr lang="en-US" sz="1000" dirty="0"/>
              <a:t>, \@{$request-&gt;{'files'}{$</a:t>
            </a:r>
            <a:r>
              <a:rPr lang="en-US" sz="1000" dirty="0" err="1"/>
              <a:t>rprovider</a:t>
            </a:r>
            <a:r>
              <a:rPr lang="en-US" sz="1000" dirty="0"/>
              <a:t>}}),</a:t>
            </a:r>
          </a:p>
          <a:p>
            <a:pPr algn="l"/>
            <a:r>
              <a:rPr lang="en-US" sz="1000" dirty="0"/>
              <a:t>                            };</a:t>
            </a:r>
          </a:p>
          <a:p>
            <a:pPr algn="l"/>
            <a:endParaRPr lang="en-US" sz="1000" dirty="0"/>
          </a:p>
          <a:p>
            <a:pPr algn="l"/>
            <a:r>
              <a:rPr lang="en-US" sz="1000" dirty="0"/>
              <a:t>  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187795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BBBAD-9B05-B34C-B542-F990FCCD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Construction of the TAP </a:t>
            </a:r>
            <a:r>
              <a:rPr lang="en-US" sz="2400" dirty="0" err="1"/>
              <a:t>GetData</a:t>
            </a:r>
            <a:r>
              <a:rPr lang="en-US" sz="2400" dirty="0"/>
              <a:t> URLs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2CF04-F820-9E98-5F5B-079B33DC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868" y="1121998"/>
            <a:ext cx="8062279" cy="389918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200" dirty="0"/>
              <a:t> foreach my $file (@{$files}) {</a:t>
            </a:r>
          </a:p>
          <a:p>
            <a:pPr marL="114300" indent="0">
              <a:buNone/>
            </a:pPr>
            <a:r>
              <a:rPr lang="en-US" sz="1200" dirty="0"/>
              <a:t>       if ($file =~ m/\/(\w+\.fits)$/) {</a:t>
            </a:r>
          </a:p>
          <a:p>
            <a:pPr marL="114300" indent="0">
              <a:buNone/>
            </a:pPr>
            <a:r>
              <a:rPr lang="en-US" sz="1200" dirty="0"/>
              <a:t>          my $filename = $1;</a:t>
            </a:r>
          </a:p>
          <a:p>
            <a:pPr marL="114300" indent="0">
              <a:buNone/>
            </a:pPr>
            <a:r>
              <a:rPr lang="en-US" sz="1200" dirty="0"/>
              <a:t>          if ($filename =~ m/^(\w{1,4})_/) {</a:t>
            </a:r>
          </a:p>
          <a:p>
            <a:pPr marL="114300" indent="0">
              <a:buNone/>
            </a:pPr>
            <a:r>
              <a:rPr lang="en-US" sz="1200" dirty="0"/>
              <a:t>             my $instrument = $1;</a:t>
            </a:r>
          </a:p>
          <a:p>
            <a:pPr marL="114300" indent="0">
              <a:buNone/>
            </a:pPr>
            <a:r>
              <a:rPr lang="en-US" sz="1200" dirty="0"/>
              <a:t>             $instruments-&gt;{$instrument}++;</a:t>
            </a:r>
          </a:p>
          <a:p>
            <a:pPr marL="114300" indent="0">
              <a:buNone/>
            </a:pPr>
            <a:r>
              <a:rPr lang="en-US" sz="1200" dirty="0"/>
              <a:t>             push @{$</a:t>
            </a:r>
            <a:r>
              <a:rPr lang="en-US" sz="1200" dirty="0" err="1"/>
              <a:t>tap_filenames</a:t>
            </a:r>
            <a:r>
              <a:rPr lang="en-US" sz="1200" dirty="0"/>
              <a:t>-&gt;{$instrument}}, '\'' . $filename . '\'';</a:t>
            </a:r>
          </a:p>
          <a:p>
            <a:pPr marL="114300" indent="0">
              <a:buNone/>
            </a:pPr>
            <a:r>
              <a:rPr lang="en-US" sz="1200" dirty="0"/>
              <a:t>             if ($</a:t>
            </a:r>
            <a:r>
              <a:rPr lang="en-US" sz="1200" dirty="0" err="1"/>
              <a:t>getdata_method</a:t>
            </a:r>
            <a:r>
              <a:rPr lang="en-US" sz="1200" dirty="0"/>
              <a:t> eq 'URL-FILE’) {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                my $</a:t>
            </a:r>
            <a:r>
              <a:rPr lang="en-US" sz="1200" dirty="0" err="1">
                <a:solidFill>
                  <a:srgbClr val="FF0000"/>
                </a:solidFill>
              </a:rPr>
              <a:t>tap_product_query</a:t>
            </a:r>
            <a:r>
              <a:rPr lang="en-US" sz="1200" dirty="0">
                <a:solidFill>
                  <a:srgbClr val="FF0000"/>
                </a:solidFill>
              </a:rPr>
              <a:t> = $</a:t>
            </a:r>
            <a:r>
              <a:rPr lang="en-US" sz="1200" dirty="0" err="1">
                <a:solidFill>
                  <a:srgbClr val="FF0000"/>
                </a:solidFill>
              </a:rPr>
              <a:t>srv_proto</a:t>
            </a:r>
            <a:r>
              <a:rPr lang="en-US" sz="1200" dirty="0">
                <a:solidFill>
                  <a:srgbClr val="FF0000"/>
                </a:solidFill>
              </a:rPr>
              <a:t> . '://' . $</a:t>
            </a:r>
            <a:r>
              <a:rPr lang="en-US" sz="1200" dirty="0" err="1">
                <a:solidFill>
                  <a:srgbClr val="FF0000"/>
                </a:solidFill>
              </a:rPr>
              <a:t>srv_url</a:t>
            </a:r>
            <a:r>
              <a:rPr lang="en-US" sz="1200" dirty="0">
                <a:solidFill>
                  <a:srgbClr val="FF0000"/>
                </a:solidFill>
              </a:rPr>
              <a:t> 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           "</a:t>
            </a:r>
            <a:r>
              <a:rPr lang="en-US" sz="1200" dirty="0" err="1">
                <a:solidFill>
                  <a:srgbClr val="FF0000"/>
                </a:solidFill>
              </a:rPr>
              <a:t>data?retrieval_type</a:t>
            </a:r>
            <a:r>
              <a:rPr lang="en-US" sz="1200" dirty="0">
                <a:solidFill>
                  <a:srgbClr val="FF0000"/>
                </a:solidFill>
              </a:rPr>
              <a:t>=PRODUCT&amp;QUERY=SELECT+file_path,+file_name+FROM+p2sa.v_" . $instrument 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           "_</a:t>
            </a:r>
            <a:r>
              <a:rPr lang="en-US" sz="1200" dirty="0" err="1">
                <a:solidFill>
                  <a:srgbClr val="FF0000"/>
                </a:solidFill>
              </a:rPr>
              <a:t>observation+WHERE+file_name</a:t>
            </a:r>
            <a:r>
              <a:rPr lang="en-US" sz="1200" dirty="0">
                <a:solidFill>
                  <a:srgbClr val="FF0000"/>
                </a:solidFill>
              </a:rPr>
              <a:t>+=\'$filename\’”;</a:t>
            </a:r>
          </a:p>
          <a:p>
            <a:pPr marL="114300" indent="0">
              <a:buNone/>
            </a:pPr>
            <a:r>
              <a:rPr lang="en-US" sz="1200" dirty="0"/>
              <a:t>                $</a:t>
            </a:r>
            <a:r>
              <a:rPr lang="en-US" sz="1200" dirty="0" err="1"/>
              <a:t>tap_product_query</a:t>
            </a:r>
            <a:r>
              <a:rPr lang="en-US" sz="1200" dirty="0"/>
              <a:t> = [ $</a:t>
            </a:r>
            <a:r>
              <a:rPr lang="en-US" sz="1200" dirty="0" err="1"/>
              <a:t>tap_product_query</a:t>
            </a:r>
            <a:r>
              <a:rPr lang="en-US" sz="1200" dirty="0"/>
              <a:t> ];</a:t>
            </a:r>
          </a:p>
          <a:p>
            <a:pPr marL="114300" indent="0">
              <a:buNone/>
            </a:pPr>
            <a:r>
              <a:rPr lang="en-US" sz="1200" dirty="0"/>
              <a:t>                 push @{$</a:t>
            </a:r>
            <a:r>
              <a:rPr lang="en-US" sz="1200" dirty="0" err="1"/>
              <a:t>tapURLs</a:t>
            </a:r>
            <a:r>
              <a:rPr lang="en-US" sz="1200" dirty="0"/>
              <a:t>}, { 'provider' =&gt; $provider,</a:t>
            </a:r>
          </a:p>
          <a:p>
            <a:pPr marL="114300" indent="0">
              <a:buNone/>
            </a:pPr>
            <a:r>
              <a:rPr lang="en-US" sz="1200" dirty="0"/>
              <a:t>                                                 </a:t>
            </a:r>
            <a:r>
              <a:rPr lang="en-US" sz="1200" dirty="0">
                <a:solidFill>
                  <a:srgbClr val="00B0F0"/>
                </a:solidFill>
              </a:rPr>
              <a:t>   '</a:t>
            </a:r>
            <a:r>
              <a:rPr lang="en-US" sz="1200" dirty="0" err="1">
                <a:solidFill>
                  <a:srgbClr val="00B0F0"/>
                </a:solidFill>
              </a:rPr>
              <a:t>url</a:t>
            </a:r>
            <a:r>
              <a:rPr lang="en-US" sz="1200" dirty="0">
                <a:solidFill>
                  <a:srgbClr val="00B0F0"/>
                </a:solidFill>
              </a:rPr>
              <a:t>'      =&gt; $</a:t>
            </a:r>
            <a:r>
              <a:rPr lang="en-US" sz="1200" dirty="0" err="1">
                <a:solidFill>
                  <a:srgbClr val="00B0F0"/>
                </a:solidFill>
              </a:rPr>
              <a:t>tap_product_query</a:t>
            </a:r>
            <a:r>
              <a:rPr lang="en-US" sz="1200" dirty="0">
                <a:solidFill>
                  <a:srgbClr val="00B0F0"/>
                </a:solidFill>
              </a:rPr>
              <a:t>,</a:t>
            </a:r>
          </a:p>
          <a:p>
            <a:pPr marL="114300" indent="0">
              <a:buNone/>
            </a:pPr>
            <a:r>
              <a:rPr lang="en-US" sz="1200" dirty="0"/>
              <a:t>                                                    '</a:t>
            </a:r>
            <a:r>
              <a:rPr lang="en-US" sz="1200" dirty="0" err="1"/>
              <a:t>fileid</a:t>
            </a:r>
            <a:r>
              <a:rPr lang="en-US" sz="1200" dirty="0"/>
              <a:t>'   =&gt; \@{$</a:t>
            </a:r>
            <a:r>
              <a:rPr lang="en-US" sz="1200" dirty="0" err="1"/>
              <a:t>tap_product_query</a:t>
            </a:r>
            <a:r>
              <a:rPr lang="en-US" sz="1200" dirty="0"/>
              <a:t>} };</a:t>
            </a:r>
          </a:p>
          <a:p>
            <a:pPr marL="114300" indent="0">
              <a:buNone/>
            </a:pPr>
            <a:r>
              <a:rPr lang="en-US" sz="1200" dirty="0"/>
              <a:t>             }</a:t>
            </a:r>
          </a:p>
          <a:p>
            <a:pPr marL="114300" indent="0">
              <a:buNone/>
            </a:pPr>
            <a:r>
              <a:rPr lang="en-US" sz="1200" dirty="0"/>
              <a:t>          }</a:t>
            </a:r>
          </a:p>
          <a:p>
            <a:pPr marL="114300" indent="0">
              <a:buNone/>
            </a:pPr>
            <a:r>
              <a:rPr lang="en-US" sz="1200" dirty="0"/>
              <a:t>          …</a:t>
            </a:r>
          </a:p>
        </p:txBody>
      </p:sp>
    </p:spTree>
    <p:extLst>
      <p:ext uri="{BB962C8B-B14F-4D97-AF65-F5344CB8AC3E}">
        <p14:creationId xmlns:p14="http://schemas.microsoft.com/office/powerpoint/2010/main" val="15322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6C483-F01C-188B-6B9E-CAABFB85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TAP </a:t>
            </a:r>
            <a:r>
              <a:rPr lang="en-US" sz="2400" dirty="0" err="1"/>
              <a:t>GetData</a:t>
            </a:r>
            <a:r>
              <a:rPr lang="en-US" sz="2400" dirty="0"/>
              <a:t> for IDL/SSW &amp; </a:t>
            </a:r>
            <a:r>
              <a:rPr lang="en-US" sz="2400" dirty="0" err="1"/>
              <a:t>SunPy</a:t>
            </a:r>
            <a:r>
              <a:rPr lang="en-US" sz="2400" dirty="0"/>
              <a:t> clients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7E3B-7C37-34DA-58D1-8CADF53F25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 my $pre = "\&lt;!\[CDATA\[";</a:t>
            </a:r>
          </a:p>
          <a:p>
            <a:pPr marL="114300" indent="0">
              <a:buNone/>
            </a:pPr>
            <a:r>
              <a:rPr lang="en-US" dirty="0"/>
              <a:t> my $post = "\]\]\&gt;";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….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00B0F0"/>
                </a:solidFill>
              </a:rPr>
              <a:t>'</a:t>
            </a:r>
            <a:r>
              <a:rPr lang="en-US" dirty="0" err="1">
                <a:solidFill>
                  <a:srgbClr val="00B0F0"/>
                </a:solidFill>
              </a:rPr>
              <a:t>url</a:t>
            </a:r>
            <a:r>
              <a:rPr lang="en-US" dirty="0">
                <a:solidFill>
                  <a:srgbClr val="00B0F0"/>
                </a:solidFill>
              </a:rPr>
              <a:t>'      =&gt; $email ? $pre . $</a:t>
            </a:r>
            <a:r>
              <a:rPr lang="en-US" dirty="0" err="1">
                <a:solidFill>
                  <a:srgbClr val="00B0F0"/>
                </a:solidFill>
              </a:rPr>
              <a:t>tap_product_query</a:t>
            </a:r>
            <a:r>
              <a:rPr lang="en-US" dirty="0">
                <a:solidFill>
                  <a:srgbClr val="00B0F0"/>
                </a:solidFill>
              </a:rPr>
              <a:t> . $post : $</a:t>
            </a:r>
            <a:r>
              <a:rPr lang="en-US" dirty="0" err="1">
                <a:solidFill>
                  <a:srgbClr val="00B0F0"/>
                </a:solidFill>
              </a:rPr>
              <a:t>tap_product_query</a:t>
            </a:r>
            <a:r>
              <a:rPr lang="en-US" dirty="0">
                <a:solidFill>
                  <a:srgbClr val="00B0F0"/>
                </a:solidFill>
              </a:rPr>
              <a:t>,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702DD2-955B-58F6-7487-A777200DBC4C}"/>
              </a:ext>
            </a:extLst>
          </p:cNvPr>
          <p:cNvCxnSpPr/>
          <p:nvPr/>
        </p:nvCxnSpPr>
        <p:spPr>
          <a:xfrm flipV="1">
            <a:off x="3112168" y="3224463"/>
            <a:ext cx="697832" cy="673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641A7B-3445-5417-8EB5-D39CEA61B6AA}"/>
              </a:ext>
            </a:extLst>
          </p:cNvPr>
          <p:cNvSpPr txBox="1"/>
          <p:nvPr/>
        </p:nvSpPr>
        <p:spPr>
          <a:xfrm>
            <a:off x="2494546" y="3925776"/>
            <a:ext cx="1235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SunPy</a:t>
            </a:r>
            <a:r>
              <a:rPr lang="en-US" dirty="0"/>
              <a:t> client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A0BAFF-5438-9F32-012D-823400471668}"/>
              </a:ext>
            </a:extLst>
          </p:cNvPr>
          <p:cNvCxnSpPr/>
          <p:nvPr/>
        </p:nvCxnSpPr>
        <p:spPr>
          <a:xfrm flipH="1" flipV="1">
            <a:off x="7234989" y="3144253"/>
            <a:ext cx="208548" cy="781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984D001-A467-4153-4292-12A463C7C83F}"/>
              </a:ext>
            </a:extLst>
          </p:cNvPr>
          <p:cNvSpPr txBox="1"/>
          <p:nvPr/>
        </p:nvSpPr>
        <p:spPr>
          <a:xfrm>
            <a:off x="6833937" y="3991025"/>
            <a:ext cx="1419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IDL/SSW client</a:t>
            </a:r>
          </a:p>
        </p:txBody>
      </p:sp>
    </p:spTree>
    <p:extLst>
      <p:ext uri="{BB962C8B-B14F-4D97-AF65-F5344CB8AC3E}">
        <p14:creationId xmlns:p14="http://schemas.microsoft.com/office/powerpoint/2010/main" val="170794649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1778</Words>
  <Application>Microsoft Macintosh PowerPoint</Application>
  <PresentationFormat>On-screen Show (16:9)</PresentationFormat>
  <Paragraphs>172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American Typewriter</vt:lpstr>
      <vt:lpstr>Arial</vt:lpstr>
      <vt:lpstr>Simple Light</vt:lpstr>
      <vt:lpstr>Table Access Protocol (TAP): interoperability with the VSO</vt:lpstr>
      <vt:lpstr>Current Status:</vt:lpstr>
      <vt:lpstr>Integration of REST/TAP services into the VSO:</vt:lpstr>
      <vt:lpstr>Apache sessionID</vt:lpstr>
      <vt:lpstr>TAP Query code</vt:lpstr>
      <vt:lpstr>Construction of the Hash</vt:lpstr>
      <vt:lpstr>TAP GetData code</vt:lpstr>
      <vt:lpstr>Construction of the TAP GetData URLs</vt:lpstr>
      <vt:lpstr>TAP GetData for IDL/SSW &amp; SunPy clients</vt:lpstr>
      <vt:lpstr>TAP Query results</vt:lpstr>
      <vt:lpstr>TAP GetData results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Access Protocol (TAP): interoperability with the VSO</dc:title>
  <cp:lastModifiedBy>Mansky, Edmund J. (GSFC-671.0)[ADNET Affiliate]</cp:lastModifiedBy>
  <cp:revision>10</cp:revision>
  <dcterms:modified xsi:type="dcterms:W3CDTF">2023-10-06T20:19:02Z</dcterms:modified>
</cp:coreProperties>
</file>