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3"/>
  </p:notesMasterIdLst>
  <p:sldIdLst>
    <p:sldId id="256" r:id="rId2"/>
    <p:sldId id="263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57" r:id="rId12"/>
  </p:sldIdLst>
  <p:sldSz cx="12192000" cy="6858000"/>
  <p:notesSz cx="6858000" cy="9144000"/>
  <p:embeddedFontLst>
    <p:embeddedFont>
      <p:font typeface="Meiryo UI" panose="020B0604030504040204" pitchFamily="34" charset="-128"/>
      <p:regular r:id="rId14"/>
      <p:bold r:id="rId15"/>
      <p:italic r:id="rId16"/>
      <p:boldItalic r:id="rId17"/>
    </p:embeddedFont>
    <p:embeddedFont>
      <p:font typeface="游ゴシック" panose="020B0400000000000000" pitchFamily="34" charset="-128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F547-49A6-4915-8D62-68F41B8116FB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8E03-2647-4AED-95A6-43DC6D92F6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0239"/>
            <a:ext cx="9144000" cy="1589723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5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8" descr="http://www.jaxa.jp/about/images/jaxa_logo.gif">
            <a:extLst>
              <a:ext uri="{FF2B5EF4-FFF2-40B4-BE49-F238E27FC236}">
                <a16:creationId xmlns:a16="http://schemas.microsoft.com/office/drawing/2014/main" id="{42790F9D-717E-C6DE-170C-1C098FF4C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37" y="465974"/>
            <a:ext cx="1165191" cy="7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E2B89C4-764B-71CC-E1EF-2E8FE0001C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15" y="479140"/>
            <a:ext cx="1358284" cy="69112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71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01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9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5097AC-1B3B-6607-54A4-6630AB2FE16A}"/>
              </a:ext>
            </a:extLst>
          </p:cNvPr>
          <p:cNvSpPr/>
          <p:nvPr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B52217-F77E-3F59-4C35-6789DCE45883}"/>
              </a:ext>
            </a:extLst>
          </p:cNvPr>
          <p:cNvSpPr/>
          <p:nvPr userDrawn="1"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9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0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9590F0-12CD-2F4E-F20B-1402AEB803FA}"/>
              </a:ext>
            </a:extLst>
          </p:cNvPr>
          <p:cNvSpPr/>
          <p:nvPr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920"/>
            <a:ext cx="5181600" cy="49120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920"/>
            <a:ext cx="5181600" cy="49120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BF2F81-FFC5-51CD-2124-CE1D04E21FAB}"/>
              </a:ext>
            </a:extLst>
          </p:cNvPr>
          <p:cNvSpPr/>
          <p:nvPr userDrawn="1"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9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3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540B39-3554-55CD-E99E-9EC2EBBB4D85}"/>
              </a:ext>
            </a:extLst>
          </p:cNvPr>
          <p:cNvSpPr/>
          <p:nvPr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D8B85D2-4B2D-56BB-F0A7-C2EE609281C4}"/>
              </a:ext>
            </a:extLst>
          </p:cNvPr>
          <p:cNvSpPr/>
          <p:nvPr userDrawn="1"/>
        </p:nvSpPr>
        <p:spPr>
          <a:xfrm>
            <a:off x="0" y="0"/>
            <a:ext cx="12192000" cy="6810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83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2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0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5980" y="6356350"/>
            <a:ext cx="794004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3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06"/>
            <a:ext cx="10515600" cy="666432"/>
          </a:xfrm>
          <a:prstGeom prst="rect">
            <a:avLst/>
          </a:prstGeom>
        </p:spPr>
        <p:txBody>
          <a:bodyPr vert="horz" lIns="36000" tIns="108000" rIns="3600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4920"/>
            <a:ext cx="10515600" cy="491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8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6020" y="6356350"/>
            <a:ext cx="1287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4C362E04-DCF8-48B4-8D7A-8CFB488930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558032-B839-70E2-FFBE-29AAEC5C5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 baseline="0">
          <a:solidFill>
            <a:schemeClr val="bg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5C359-FDD2-CCBF-8B88-47A01650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DOI implementation at Nagoya University and JAXA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9C4C3E-BD25-2D5B-8B0A-5BCE7090F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T. Hori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Y. Miyoshi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A. Shinbori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C.-W. Jun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S. Nakamura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T. Sori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A. Maeda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T. Segawa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, M. Nos</a:t>
            </a:r>
            <a:r>
              <a:rPr lang="en-US" altLang="ja-JP" dirty="0"/>
              <a:t>e’</a:t>
            </a:r>
            <a:r>
              <a:rPr lang="en-US" altLang="ja-JP" baseline="30000" dirty="0"/>
              <a:t>2</a:t>
            </a:r>
            <a:r>
              <a:rPr lang="en-US" altLang="ja-JP" dirty="0"/>
              <a:t>, S. Masuda</a:t>
            </a:r>
            <a:r>
              <a:rPr lang="en-US" altLang="ja-JP" baseline="30000" dirty="0"/>
              <a:t>1</a:t>
            </a:r>
            <a:r>
              <a:rPr lang="en-US" altLang="ja-JP" dirty="0"/>
              <a:t>, Y. Otsuka</a:t>
            </a:r>
            <a:r>
              <a:rPr lang="en-US" altLang="ja-JP" baseline="30000" dirty="0"/>
              <a:t>1</a:t>
            </a:r>
            <a:r>
              <a:rPr lang="en-US" altLang="ja-JP" dirty="0"/>
              <a:t>, K. Shiokawa</a:t>
            </a:r>
            <a:r>
              <a:rPr lang="en-US" altLang="ja-JP" baseline="30000" dirty="0"/>
              <a:t>1</a:t>
            </a:r>
            <a:r>
              <a:rPr lang="en-US" altLang="ja-JP" dirty="0"/>
              <a:t>, I. Shinohara</a:t>
            </a:r>
            <a:r>
              <a:rPr lang="en-US" altLang="ja-JP" baseline="30000" dirty="0"/>
              <a:t>3</a:t>
            </a:r>
          </a:p>
          <a:p>
            <a:r>
              <a:rPr kumimoji="1" lang="en-US" altLang="ja-JP" sz="1800" dirty="0"/>
              <a:t>1. ISEE, Nagoya Univ.,  2. Nagoya City Univ.</a:t>
            </a:r>
            <a:r>
              <a:rPr lang="en-US" altLang="ja-JP" sz="1800" dirty="0"/>
              <a:t>,  3. JAXA/ISAS</a:t>
            </a:r>
          </a:p>
          <a:p>
            <a:endParaRPr kumimoji="1" lang="en-US" altLang="ja-JP" dirty="0"/>
          </a:p>
          <a:p>
            <a:pPr algn="r"/>
            <a:r>
              <a:rPr lang="en-US" altLang="ja-JP" sz="1400" dirty="0">
                <a:latin typeface="Monaco" pitchFamily="2" charset="0"/>
                <a:ea typeface="Menlo" panose="020B0609030804020204" pitchFamily="49" charset="0"/>
                <a:cs typeface="Menlo" panose="020B0609030804020204" pitchFamily="49" charset="0"/>
              </a:rPr>
              <a:t>E-mail: </a:t>
            </a:r>
            <a:r>
              <a:rPr lang="en-US" altLang="ja-JP" sz="1400" dirty="0" err="1">
                <a:latin typeface="Monaco" pitchFamily="2" charset="0"/>
                <a:ea typeface="Menlo" panose="020B0609030804020204" pitchFamily="49" charset="0"/>
                <a:cs typeface="Menlo" panose="020B0609030804020204" pitchFamily="49" charset="0"/>
              </a:rPr>
              <a:t>tomo.hori</a:t>
            </a:r>
            <a:r>
              <a:rPr lang="en-US" altLang="ja-JP" sz="1400" dirty="0">
                <a:latin typeface="Monaco" pitchFamily="2" charset="0"/>
                <a:ea typeface="Menlo" panose="020B0609030804020204" pitchFamily="49" charset="0"/>
                <a:cs typeface="Menlo" panose="020B0609030804020204" pitchFamily="49" charset="0"/>
              </a:rPr>
              <a:t> _at_ </a:t>
            </a:r>
            <a:r>
              <a:rPr lang="en-US" altLang="ja-JP" sz="1400" dirty="0" err="1">
                <a:latin typeface="Monaco" pitchFamily="2" charset="0"/>
                <a:ea typeface="Menlo" panose="020B0609030804020204" pitchFamily="49" charset="0"/>
                <a:cs typeface="Menlo" panose="020B0609030804020204" pitchFamily="49" charset="0"/>
              </a:rPr>
              <a:t>nagoya-u.jp</a:t>
            </a:r>
            <a:endParaRPr kumimoji="1" lang="ja-JP" altLang="en-US" sz="1400">
              <a:latin typeface="Monaco" pitchFamily="2" charset="0"/>
              <a:cs typeface="Menlo" panose="020B0609030804020204" pitchFamily="49" charset="0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AB4D15-BA8A-6B74-AAB1-CCE81B8E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71CCE3-8743-721F-7A12-8B816451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4E12E1-02E6-48B9-262C-C9E96ABB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B9BBEA18-8216-E8CA-F30F-A2618D4B67B3}"/>
              </a:ext>
            </a:extLst>
          </p:cNvPr>
          <p:cNvSpPr/>
          <p:nvPr/>
        </p:nvSpPr>
        <p:spPr>
          <a:xfrm>
            <a:off x="6700205" y="2125183"/>
            <a:ext cx="4871406" cy="3976212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4E84FC-E31F-1AC3-A239-3D2CD53C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Dataset DOI + version No. can specify a unique data file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A00F8-8EAE-5E5D-8063-82ABE785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C46C7-38D5-4824-66AD-9F5C66E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234FC5-4A86-C552-2686-A1AD0C4B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BDE2B6-63BF-7D76-BDB2-A2608751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" y="3141723"/>
            <a:ext cx="4986540" cy="2395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414905-B01E-B002-D4CA-647634AA9C68}"/>
              </a:ext>
            </a:extLst>
          </p:cNvPr>
          <p:cNvSpPr txBox="1"/>
          <p:nvPr/>
        </p:nvSpPr>
        <p:spPr>
          <a:xfrm>
            <a:off x="752896" y="2736598"/>
            <a:ext cx="496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In the data availability statement of a journal article</a:t>
            </a:r>
            <a:endParaRPr kumimoji="1" lang="ja-JP" altLang="en-US" sz="140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F0E55C9-1463-5BB4-9BBA-DE706F7C7896}"/>
              </a:ext>
            </a:extLst>
          </p:cNvPr>
          <p:cNvCxnSpPr>
            <a:cxnSpLocks/>
          </p:cNvCxnSpPr>
          <p:nvPr/>
        </p:nvCxnSpPr>
        <p:spPr>
          <a:xfrm>
            <a:off x="1343278" y="4968508"/>
            <a:ext cx="360095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>
            <a:extLst>
              <a:ext uri="{FF2B5EF4-FFF2-40B4-BE49-F238E27FC236}">
                <a16:creationId xmlns:a16="http://schemas.microsoft.com/office/drawing/2014/main" id="{4DD2A5E8-103A-E23A-211E-2F8A5AD237A5}"/>
              </a:ext>
            </a:extLst>
          </p:cNvPr>
          <p:cNvSpPr/>
          <p:nvPr/>
        </p:nvSpPr>
        <p:spPr>
          <a:xfrm>
            <a:off x="4830945" y="4709563"/>
            <a:ext cx="882032" cy="3560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0478D321-881D-CB38-022B-CE5B960DF87A}"/>
              </a:ext>
            </a:extLst>
          </p:cNvPr>
          <p:cNvSpPr/>
          <p:nvPr/>
        </p:nvSpPr>
        <p:spPr>
          <a:xfrm>
            <a:off x="760651" y="5017060"/>
            <a:ext cx="2225310" cy="234669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776C68-7B0A-6608-A988-1FAE537E31F6}"/>
              </a:ext>
            </a:extLst>
          </p:cNvPr>
          <p:cNvSpPr txBox="1"/>
          <p:nvPr/>
        </p:nvSpPr>
        <p:spPr>
          <a:xfrm>
            <a:off x="7048838" y="1606874"/>
            <a:ext cx="4224042" cy="923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HEP Level-3 pitch angle sorted electron flux data of Arase satellite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rgbClr val="FFFF00"/>
                </a:solidFill>
              </a:rPr>
              <a:t>DOI: 10.34515/DATA.ERG-01002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F0CA60E-73BC-21E1-8688-20FCC30C90EC}"/>
              </a:ext>
            </a:extLst>
          </p:cNvPr>
          <p:cNvGrpSpPr/>
          <p:nvPr/>
        </p:nvGrpSpPr>
        <p:grpSpPr>
          <a:xfrm>
            <a:off x="7203631" y="3121341"/>
            <a:ext cx="3709152" cy="525982"/>
            <a:chOff x="6774755" y="3048513"/>
            <a:chExt cx="3709152" cy="525982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C2812E21-2CDE-AF9F-7CC1-3652454DC0C5}"/>
                </a:ext>
              </a:extLst>
            </p:cNvPr>
            <p:cNvSpPr/>
            <p:nvPr/>
          </p:nvSpPr>
          <p:spPr>
            <a:xfrm>
              <a:off x="7837811" y="3048513"/>
              <a:ext cx="2646096" cy="525982"/>
            </a:xfrm>
            <a:prstGeom prst="roundRect">
              <a:avLst>
                <a:gd name="adj" fmla="val 3522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グラフィックス 21" descr="ドキュメント 枠線">
              <a:extLst>
                <a:ext uri="{FF2B5EF4-FFF2-40B4-BE49-F238E27FC236}">
                  <a16:creationId xmlns:a16="http://schemas.microsoft.com/office/drawing/2014/main" id="{C0BB6354-0CEF-7A4D-2057-6C55B438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4285" y="3142173"/>
              <a:ext cx="313867" cy="313867"/>
            </a:xfrm>
            <a:prstGeom prst="rect">
              <a:avLst/>
            </a:prstGeom>
          </p:spPr>
        </p:pic>
        <p:pic>
          <p:nvPicPr>
            <p:cNvPr id="23" name="グラフィックス 22" descr="ドキュメント 枠線">
              <a:extLst>
                <a:ext uri="{FF2B5EF4-FFF2-40B4-BE49-F238E27FC236}">
                  <a16:creationId xmlns:a16="http://schemas.microsoft.com/office/drawing/2014/main" id="{4AD225F5-FF22-0E5F-D663-AAEDF6B78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23844" y="3142173"/>
              <a:ext cx="313867" cy="313867"/>
            </a:xfrm>
            <a:prstGeom prst="rect">
              <a:avLst/>
            </a:prstGeom>
          </p:spPr>
        </p:pic>
        <p:pic>
          <p:nvPicPr>
            <p:cNvPr id="24" name="グラフィックス 23" descr="ドキュメント 枠線">
              <a:extLst>
                <a:ext uri="{FF2B5EF4-FFF2-40B4-BE49-F238E27FC236}">
                  <a16:creationId xmlns:a16="http://schemas.microsoft.com/office/drawing/2014/main" id="{7B5D5025-968E-BD54-4DD1-8BFC3D5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3403" y="3142173"/>
              <a:ext cx="313867" cy="313867"/>
            </a:xfrm>
            <a:prstGeom prst="rect">
              <a:avLst/>
            </a:prstGeom>
          </p:spPr>
        </p:pic>
        <p:pic>
          <p:nvPicPr>
            <p:cNvPr id="25" name="グラフィックス 24" descr="ドキュメント 枠線">
              <a:extLst>
                <a:ext uri="{FF2B5EF4-FFF2-40B4-BE49-F238E27FC236}">
                  <a16:creationId xmlns:a16="http://schemas.microsoft.com/office/drawing/2014/main" id="{E892DAF4-78AD-A734-E711-C3C67998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2962" y="3142173"/>
              <a:ext cx="313867" cy="313867"/>
            </a:xfrm>
            <a:prstGeom prst="rect">
              <a:avLst/>
            </a:prstGeom>
          </p:spPr>
        </p:pic>
        <p:pic>
          <p:nvPicPr>
            <p:cNvPr id="26" name="グラフィックス 25" descr="ドキュメント 枠線">
              <a:extLst>
                <a:ext uri="{FF2B5EF4-FFF2-40B4-BE49-F238E27FC236}">
                  <a16:creationId xmlns:a16="http://schemas.microsoft.com/office/drawing/2014/main" id="{BE1C497E-454A-4B5A-5C69-80E63CD0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2521" y="3142173"/>
              <a:ext cx="313867" cy="313867"/>
            </a:xfrm>
            <a:prstGeom prst="rect">
              <a:avLst/>
            </a:prstGeom>
          </p:spPr>
        </p:pic>
        <p:pic>
          <p:nvPicPr>
            <p:cNvPr id="27" name="グラフィックス 26" descr="ドキュメント 枠線">
              <a:extLst>
                <a:ext uri="{FF2B5EF4-FFF2-40B4-BE49-F238E27FC236}">
                  <a16:creationId xmlns:a16="http://schemas.microsoft.com/office/drawing/2014/main" id="{06A57B8A-3D2F-18DA-B380-07509DB0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2080" y="3142173"/>
              <a:ext cx="313867" cy="313867"/>
            </a:xfrm>
            <a:prstGeom prst="rect">
              <a:avLst/>
            </a:prstGeom>
          </p:spPr>
        </p:pic>
        <p:pic>
          <p:nvPicPr>
            <p:cNvPr id="28" name="グラフィックス 27" descr="ドキュメント 枠線">
              <a:extLst>
                <a:ext uri="{FF2B5EF4-FFF2-40B4-BE49-F238E27FC236}">
                  <a16:creationId xmlns:a16="http://schemas.microsoft.com/office/drawing/2014/main" id="{768E826A-0D44-6FE8-EEF8-79B6C847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1639" y="3142173"/>
              <a:ext cx="313867" cy="313867"/>
            </a:xfrm>
            <a:prstGeom prst="rect">
              <a:avLst/>
            </a:prstGeom>
          </p:spPr>
        </p:pic>
        <p:pic>
          <p:nvPicPr>
            <p:cNvPr id="29" name="グラフィックス 28" descr="ドキュメント 枠線">
              <a:extLst>
                <a:ext uri="{FF2B5EF4-FFF2-40B4-BE49-F238E27FC236}">
                  <a16:creationId xmlns:a16="http://schemas.microsoft.com/office/drawing/2014/main" id="{4C361D50-D691-6CBB-771A-D5F3B1004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1198" y="3142173"/>
              <a:ext cx="313867" cy="313867"/>
            </a:xfrm>
            <a:prstGeom prst="rect">
              <a:avLst/>
            </a:prstGeom>
          </p:spPr>
        </p:pic>
        <p:pic>
          <p:nvPicPr>
            <p:cNvPr id="30" name="グラフィックス 29" descr="ドキュメント 枠線">
              <a:extLst>
                <a:ext uri="{FF2B5EF4-FFF2-40B4-BE49-F238E27FC236}">
                  <a16:creationId xmlns:a16="http://schemas.microsoft.com/office/drawing/2014/main" id="{BB41D8FC-994A-689B-1978-67CDCB942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0755" y="3142173"/>
              <a:ext cx="313867" cy="313867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F82A4D0-2E77-CDDF-DD5E-D78D88B6922A}"/>
                </a:ext>
              </a:extLst>
            </p:cNvPr>
            <p:cNvSpPr txBox="1"/>
            <p:nvPr/>
          </p:nvSpPr>
          <p:spPr>
            <a:xfrm>
              <a:off x="6774755" y="3157615"/>
              <a:ext cx="1189530" cy="307777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ver. 01_00</a:t>
              </a:r>
              <a:endParaRPr kumimoji="1" lang="ja-JP" altLang="en-US" sz="140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CC2D108-D1DA-3989-BB93-6C58259D3229}"/>
              </a:ext>
            </a:extLst>
          </p:cNvPr>
          <p:cNvGrpSpPr/>
          <p:nvPr/>
        </p:nvGrpSpPr>
        <p:grpSpPr>
          <a:xfrm>
            <a:off x="7202283" y="3880641"/>
            <a:ext cx="3709152" cy="525982"/>
            <a:chOff x="6774755" y="3048513"/>
            <a:chExt cx="3709152" cy="525982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6D536613-A570-7F21-EE15-345843A621F4}"/>
                </a:ext>
              </a:extLst>
            </p:cNvPr>
            <p:cNvSpPr/>
            <p:nvPr/>
          </p:nvSpPr>
          <p:spPr>
            <a:xfrm>
              <a:off x="7837811" y="3048513"/>
              <a:ext cx="2646096" cy="525982"/>
            </a:xfrm>
            <a:prstGeom prst="roundRect">
              <a:avLst>
                <a:gd name="adj" fmla="val 3522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グラフィックス 34" descr="ドキュメント 枠線">
              <a:extLst>
                <a:ext uri="{FF2B5EF4-FFF2-40B4-BE49-F238E27FC236}">
                  <a16:creationId xmlns:a16="http://schemas.microsoft.com/office/drawing/2014/main" id="{CD2C1570-228D-A041-0F8F-B0A9CE7DC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4285" y="3142173"/>
              <a:ext cx="313867" cy="313867"/>
            </a:xfrm>
            <a:prstGeom prst="rect">
              <a:avLst/>
            </a:prstGeom>
          </p:spPr>
        </p:pic>
        <p:pic>
          <p:nvPicPr>
            <p:cNvPr id="36" name="グラフィックス 35" descr="ドキュメント 枠線">
              <a:extLst>
                <a:ext uri="{FF2B5EF4-FFF2-40B4-BE49-F238E27FC236}">
                  <a16:creationId xmlns:a16="http://schemas.microsoft.com/office/drawing/2014/main" id="{E5492946-2282-18E5-9E39-C4C567AC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23844" y="3142173"/>
              <a:ext cx="313867" cy="313867"/>
            </a:xfrm>
            <a:prstGeom prst="rect">
              <a:avLst/>
            </a:prstGeom>
          </p:spPr>
        </p:pic>
        <p:pic>
          <p:nvPicPr>
            <p:cNvPr id="37" name="グラフィックス 36" descr="ドキュメント 枠線">
              <a:extLst>
                <a:ext uri="{FF2B5EF4-FFF2-40B4-BE49-F238E27FC236}">
                  <a16:creationId xmlns:a16="http://schemas.microsoft.com/office/drawing/2014/main" id="{679ED5C6-1BC7-F4F9-1E62-054422FA2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3403" y="3142173"/>
              <a:ext cx="313867" cy="313867"/>
            </a:xfrm>
            <a:prstGeom prst="rect">
              <a:avLst/>
            </a:prstGeom>
          </p:spPr>
        </p:pic>
        <p:pic>
          <p:nvPicPr>
            <p:cNvPr id="38" name="グラフィックス 37" descr="ドキュメント 枠線">
              <a:extLst>
                <a:ext uri="{FF2B5EF4-FFF2-40B4-BE49-F238E27FC236}">
                  <a16:creationId xmlns:a16="http://schemas.microsoft.com/office/drawing/2014/main" id="{B8158E2B-0E10-091E-5E95-8B8A7899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2962" y="3142173"/>
              <a:ext cx="313867" cy="313867"/>
            </a:xfrm>
            <a:prstGeom prst="rect">
              <a:avLst/>
            </a:prstGeom>
          </p:spPr>
        </p:pic>
        <p:pic>
          <p:nvPicPr>
            <p:cNvPr id="39" name="グラフィックス 38" descr="ドキュメント 枠線">
              <a:extLst>
                <a:ext uri="{FF2B5EF4-FFF2-40B4-BE49-F238E27FC236}">
                  <a16:creationId xmlns:a16="http://schemas.microsoft.com/office/drawing/2014/main" id="{95826969-0B6A-9D1F-880A-E128C236A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2521" y="3142173"/>
              <a:ext cx="313867" cy="313867"/>
            </a:xfrm>
            <a:prstGeom prst="rect">
              <a:avLst/>
            </a:prstGeom>
          </p:spPr>
        </p:pic>
        <p:pic>
          <p:nvPicPr>
            <p:cNvPr id="40" name="グラフィックス 39" descr="ドキュメント 枠線">
              <a:extLst>
                <a:ext uri="{FF2B5EF4-FFF2-40B4-BE49-F238E27FC236}">
                  <a16:creationId xmlns:a16="http://schemas.microsoft.com/office/drawing/2014/main" id="{AF2AE342-1AA0-413B-1EB4-79C8E0C6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2080" y="3142173"/>
              <a:ext cx="313867" cy="313867"/>
            </a:xfrm>
            <a:prstGeom prst="rect">
              <a:avLst/>
            </a:prstGeom>
          </p:spPr>
        </p:pic>
        <p:pic>
          <p:nvPicPr>
            <p:cNvPr id="41" name="グラフィックス 40" descr="ドキュメント 枠線">
              <a:extLst>
                <a:ext uri="{FF2B5EF4-FFF2-40B4-BE49-F238E27FC236}">
                  <a16:creationId xmlns:a16="http://schemas.microsoft.com/office/drawing/2014/main" id="{A4CF0C1C-83F5-2D14-843A-947DA56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1639" y="3142173"/>
              <a:ext cx="313867" cy="313867"/>
            </a:xfrm>
            <a:prstGeom prst="rect">
              <a:avLst/>
            </a:prstGeom>
          </p:spPr>
        </p:pic>
        <p:pic>
          <p:nvPicPr>
            <p:cNvPr id="42" name="グラフィックス 41" descr="ドキュメント 枠線">
              <a:extLst>
                <a:ext uri="{FF2B5EF4-FFF2-40B4-BE49-F238E27FC236}">
                  <a16:creationId xmlns:a16="http://schemas.microsoft.com/office/drawing/2014/main" id="{9F16D4DD-00CD-DE21-2179-C120BE182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1198" y="3142173"/>
              <a:ext cx="313867" cy="313867"/>
            </a:xfrm>
            <a:prstGeom prst="rect">
              <a:avLst/>
            </a:prstGeom>
          </p:spPr>
        </p:pic>
        <p:pic>
          <p:nvPicPr>
            <p:cNvPr id="43" name="グラフィックス 42" descr="ドキュメント 枠線">
              <a:extLst>
                <a:ext uri="{FF2B5EF4-FFF2-40B4-BE49-F238E27FC236}">
                  <a16:creationId xmlns:a16="http://schemas.microsoft.com/office/drawing/2014/main" id="{9FE1A578-58E4-B361-A8A2-9693B719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0755" y="3142173"/>
              <a:ext cx="313867" cy="313867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50E8BAD-0070-3D1A-2E91-4296CCDEA027}"/>
                </a:ext>
              </a:extLst>
            </p:cNvPr>
            <p:cNvSpPr txBox="1"/>
            <p:nvPr/>
          </p:nvSpPr>
          <p:spPr>
            <a:xfrm>
              <a:off x="6774755" y="3157615"/>
              <a:ext cx="1189530" cy="307777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ver. 01_01</a:t>
              </a:r>
              <a:endParaRPr kumimoji="1" lang="ja-JP" altLang="en-US" sz="1400"/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E445281-DE95-93AB-4DD2-1CB2C58BA360}"/>
              </a:ext>
            </a:extLst>
          </p:cNvPr>
          <p:cNvGrpSpPr/>
          <p:nvPr/>
        </p:nvGrpSpPr>
        <p:grpSpPr>
          <a:xfrm>
            <a:off x="7200935" y="4712769"/>
            <a:ext cx="3709152" cy="525982"/>
            <a:chOff x="6774755" y="3048513"/>
            <a:chExt cx="3709152" cy="525982"/>
          </a:xfrm>
        </p:grpSpPr>
        <p:sp>
          <p:nvSpPr>
            <p:cNvPr id="46" name="角丸四角形 45">
              <a:extLst>
                <a:ext uri="{FF2B5EF4-FFF2-40B4-BE49-F238E27FC236}">
                  <a16:creationId xmlns:a16="http://schemas.microsoft.com/office/drawing/2014/main" id="{A6893965-4172-1989-55BC-D9A29F66AEFA}"/>
                </a:ext>
              </a:extLst>
            </p:cNvPr>
            <p:cNvSpPr/>
            <p:nvPr/>
          </p:nvSpPr>
          <p:spPr>
            <a:xfrm>
              <a:off x="7837811" y="3048513"/>
              <a:ext cx="2646096" cy="525982"/>
            </a:xfrm>
            <a:prstGeom prst="roundRect">
              <a:avLst>
                <a:gd name="adj" fmla="val 35224"/>
              </a:avLst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グラフィックス 46" descr="ドキュメント 枠線">
              <a:extLst>
                <a:ext uri="{FF2B5EF4-FFF2-40B4-BE49-F238E27FC236}">
                  <a16:creationId xmlns:a16="http://schemas.microsoft.com/office/drawing/2014/main" id="{2B0B10D5-815D-241F-B211-6227815C9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64285" y="3142173"/>
              <a:ext cx="313867" cy="313867"/>
            </a:xfrm>
            <a:prstGeom prst="rect">
              <a:avLst/>
            </a:prstGeom>
          </p:spPr>
        </p:pic>
        <p:pic>
          <p:nvPicPr>
            <p:cNvPr id="48" name="グラフィックス 47" descr="ドキュメント 枠線">
              <a:extLst>
                <a:ext uri="{FF2B5EF4-FFF2-40B4-BE49-F238E27FC236}">
                  <a16:creationId xmlns:a16="http://schemas.microsoft.com/office/drawing/2014/main" id="{CD4B0EBD-ABEE-1179-A387-65D384355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23844" y="3142173"/>
              <a:ext cx="313867" cy="313867"/>
            </a:xfrm>
            <a:prstGeom prst="rect">
              <a:avLst/>
            </a:prstGeom>
          </p:spPr>
        </p:pic>
        <p:pic>
          <p:nvPicPr>
            <p:cNvPr id="49" name="グラフィックス 48" descr="ドキュメント 枠線">
              <a:extLst>
                <a:ext uri="{FF2B5EF4-FFF2-40B4-BE49-F238E27FC236}">
                  <a16:creationId xmlns:a16="http://schemas.microsoft.com/office/drawing/2014/main" id="{CDEC28A8-79B3-E792-FFC9-3F58CDB4A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3403" y="3142173"/>
              <a:ext cx="313867" cy="313867"/>
            </a:xfrm>
            <a:prstGeom prst="rect">
              <a:avLst/>
            </a:prstGeom>
          </p:spPr>
        </p:pic>
        <p:pic>
          <p:nvPicPr>
            <p:cNvPr id="50" name="グラフィックス 49" descr="ドキュメント 枠線">
              <a:extLst>
                <a:ext uri="{FF2B5EF4-FFF2-40B4-BE49-F238E27FC236}">
                  <a16:creationId xmlns:a16="http://schemas.microsoft.com/office/drawing/2014/main" id="{BCC67CCD-E9E5-BA00-5A44-CABF2ED4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2962" y="3142173"/>
              <a:ext cx="313867" cy="313867"/>
            </a:xfrm>
            <a:prstGeom prst="rect">
              <a:avLst/>
            </a:prstGeom>
          </p:spPr>
        </p:pic>
        <p:pic>
          <p:nvPicPr>
            <p:cNvPr id="51" name="グラフィックス 50" descr="ドキュメント 枠線">
              <a:extLst>
                <a:ext uri="{FF2B5EF4-FFF2-40B4-BE49-F238E27FC236}">
                  <a16:creationId xmlns:a16="http://schemas.microsoft.com/office/drawing/2014/main" id="{FE05CF29-901A-423A-7802-F6A3B8E7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2521" y="3142173"/>
              <a:ext cx="313867" cy="313867"/>
            </a:xfrm>
            <a:prstGeom prst="rect">
              <a:avLst/>
            </a:prstGeom>
          </p:spPr>
        </p:pic>
        <p:pic>
          <p:nvPicPr>
            <p:cNvPr id="52" name="グラフィックス 51" descr="ドキュメント 枠線">
              <a:extLst>
                <a:ext uri="{FF2B5EF4-FFF2-40B4-BE49-F238E27FC236}">
                  <a16:creationId xmlns:a16="http://schemas.microsoft.com/office/drawing/2014/main" id="{7A8DF970-64C1-6E34-A76E-C03ECBAE7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2080" y="3142173"/>
              <a:ext cx="313867" cy="313867"/>
            </a:xfrm>
            <a:prstGeom prst="rect">
              <a:avLst/>
            </a:prstGeom>
          </p:spPr>
        </p:pic>
        <p:pic>
          <p:nvPicPr>
            <p:cNvPr id="53" name="グラフィックス 52" descr="ドキュメント 枠線">
              <a:extLst>
                <a:ext uri="{FF2B5EF4-FFF2-40B4-BE49-F238E27FC236}">
                  <a16:creationId xmlns:a16="http://schemas.microsoft.com/office/drawing/2014/main" id="{01B7BBFA-42D4-D26C-1448-81393084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1639" y="3142173"/>
              <a:ext cx="313867" cy="313867"/>
            </a:xfrm>
            <a:prstGeom prst="rect">
              <a:avLst/>
            </a:prstGeom>
          </p:spPr>
        </p:pic>
        <p:pic>
          <p:nvPicPr>
            <p:cNvPr id="54" name="グラフィックス 53" descr="ドキュメント 枠線">
              <a:extLst>
                <a:ext uri="{FF2B5EF4-FFF2-40B4-BE49-F238E27FC236}">
                  <a16:creationId xmlns:a16="http://schemas.microsoft.com/office/drawing/2014/main" id="{CE2C8439-6DB8-996F-4758-3ECE7CC79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1198" y="3142173"/>
              <a:ext cx="313867" cy="313867"/>
            </a:xfrm>
            <a:prstGeom prst="rect">
              <a:avLst/>
            </a:prstGeom>
          </p:spPr>
        </p:pic>
        <p:pic>
          <p:nvPicPr>
            <p:cNvPr id="55" name="グラフィックス 54" descr="ドキュメント 枠線">
              <a:extLst>
                <a:ext uri="{FF2B5EF4-FFF2-40B4-BE49-F238E27FC236}">
                  <a16:creationId xmlns:a16="http://schemas.microsoft.com/office/drawing/2014/main" id="{F1E14E5D-5289-29BD-BF3E-920DF5484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40755" y="3142173"/>
              <a:ext cx="313867" cy="313867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120F5F19-6C14-2C2D-59B7-7DA3471BAC00}"/>
                </a:ext>
              </a:extLst>
            </p:cNvPr>
            <p:cNvSpPr txBox="1"/>
            <p:nvPr/>
          </p:nvSpPr>
          <p:spPr>
            <a:xfrm>
              <a:off x="6774755" y="3157615"/>
              <a:ext cx="1189530" cy="30777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ver. 02_00</a:t>
              </a:r>
              <a:endParaRPr kumimoji="1" lang="ja-JP" altLang="en-US" sz="1400"/>
            </a:p>
          </p:txBody>
        </p:sp>
      </p:grp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5D3EC73-25FB-B78B-BC05-DDA9D53B71C1}"/>
              </a:ext>
            </a:extLst>
          </p:cNvPr>
          <p:cNvSpPr/>
          <p:nvPr/>
        </p:nvSpPr>
        <p:spPr>
          <a:xfrm>
            <a:off x="2087745" y="2160573"/>
            <a:ext cx="4822853" cy="2856487"/>
          </a:xfrm>
          <a:custGeom>
            <a:avLst/>
            <a:gdLst>
              <a:gd name="connsiteX0" fmla="*/ 0 w 4822853"/>
              <a:gd name="connsiteY0" fmla="*/ 2435703 h 2435703"/>
              <a:gd name="connsiteX1" fmla="*/ 2314322 w 4822853"/>
              <a:gd name="connsiteY1" fmla="*/ 728284 h 2435703"/>
              <a:gd name="connsiteX2" fmla="*/ 4822853 w 4822853"/>
              <a:gd name="connsiteY2" fmla="*/ 0 h 243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853" h="2435703">
                <a:moveTo>
                  <a:pt x="0" y="2435703"/>
                </a:moveTo>
                <a:cubicBezTo>
                  <a:pt x="755256" y="1784968"/>
                  <a:pt x="1510513" y="1134234"/>
                  <a:pt x="2314322" y="728284"/>
                </a:cubicBezTo>
                <a:cubicBezTo>
                  <a:pt x="3118131" y="322333"/>
                  <a:pt x="3970492" y="161166"/>
                  <a:pt x="4822853" y="0"/>
                </a:cubicBezTo>
              </a:path>
            </a:pathLst>
          </a:custGeom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B249CF6-A5F5-C72B-CA59-00FBF8457E79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5583806" y="3538220"/>
            <a:ext cx="1617129" cy="1223485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D8E2689-E47B-B105-5BC0-5AA2F69C8D15}"/>
              </a:ext>
            </a:extLst>
          </p:cNvPr>
          <p:cNvSpPr txBox="1"/>
          <p:nvPr/>
        </p:nvSpPr>
        <p:spPr>
          <a:xfrm>
            <a:off x="9052577" y="3048513"/>
            <a:ext cx="118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</a:rPr>
              <a:t>Data files</a:t>
            </a:r>
            <a:endParaRPr kumimoji="1" lang="ja-JP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541DE60-F420-27D6-EFB9-4D6B5D02D019}"/>
              </a:ext>
            </a:extLst>
          </p:cNvPr>
          <p:cNvSpPr txBox="1"/>
          <p:nvPr/>
        </p:nvSpPr>
        <p:spPr>
          <a:xfrm>
            <a:off x="9067413" y="3807813"/>
            <a:ext cx="118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</a:rPr>
              <a:t>Data files</a:t>
            </a:r>
            <a:endParaRPr kumimoji="1" lang="ja-JP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74B3489-9D8B-E3A7-FEE7-C6906216F346}"/>
              </a:ext>
            </a:extLst>
          </p:cNvPr>
          <p:cNvSpPr txBox="1"/>
          <p:nvPr/>
        </p:nvSpPr>
        <p:spPr>
          <a:xfrm>
            <a:off x="9066065" y="4639941"/>
            <a:ext cx="118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</a:rPr>
              <a:t>Data files</a:t>
            </a:r>
            <a:endParaRPr kumimoji="1" lang="ja-JP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583E0D6-F9F2-41D0-83CE-5530630E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99" y="1095106"/>
            <a:ext cx="5481680" cy="1153772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en-US" altLang="ja-JP" dirty="0"/>
              <a:t>The ERG (Arase) project requests all data users to </a:t>
            </a:r>
            <a:r>
              <a:rPr kumimoji="1" lang="en-US" altLang="ja-JP" dirty="0">
                <a:solidFill>
                  <a:srgbClr val="FFFF00"/>
                </a:solidFill>
              </a:rPr>
              <a:t>explicitly state a DOI and file version number</a:t>
            </a:r>
            <a:r>
              <a:rPr kumimoji="1" lang="en-US" altLang="ja-JP" dirty="0"/>
              <a:t> of used data files </a:t>
            </a:r>
            <a:r>
              <a:rPr kumimoji="1" lang="en-US" altLang="ja-JP" dirty="0">
                <a:solidFill>
                  <a:srgbClr val="FFC000"/>
                </a:solidFill>
              </a:rPr>
              <a:t>in scientific articles</a:t>
            </a:r>
            <a:r>
              <a:rPr kumimoji="1" lang="en-US" altLang="ja-JP" dirty="0"/>
              <a:t>.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3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B1674-D5A2-29DA-7F3F-E784BC55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 and discussion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80A881-DB05-AAA5-749A-9D5EDFB24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en-US" altLang="ja-JP" u="sng" dirty="0"/>
              <a:t>Summary</a:t>
            </a:r>
          </a:p>
          <a:p>
            <a:pPr lvl="1">
              <a:lnSpc>
                <a:spcPct val="110000"/>
              </a:lnSpc>
            </a:pPr>
            <a:r>
              <a:rPr kumimoji="1" lang="en-US" altLang="ja-JP" dirty="0"/>
              <a:t>We </a:t>
            </a:r>
            <a:r>
              <a:rPr lang="en-US" altLang="ja-JP" dirty="0"/>
              <a:t>register DOIs for satellite data (in collaboration with JAXA/ISAS and NAOJ) and various kinds of ground observation data to promote an ecosystem based on the data citation.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altLang="ja-JP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ja-JP" dirty="0"/>
              <a:t> </a:t>
            </a:r>
            <a:endParaRPr kumimoji="1"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ja-JP" u="sng" dirty="0"/>
              <a:t>Open questions, discussion, thought...</a:t>
            </a:r>
          </a:p>
          <a:p>
            <a:pPr lvl="1">
              <a:lnSpc>
                <a:spcPct val="110000"/>
              </a:lnSpc>
            </a:pPr>
            <a:r>
              <a:rPr kumimoji="1" lang="en-US" altLang="ja-JP" dirty="0"/>
              <a:t>If the same data files are archived in a project-managed data archive and a PDS archive with separate DOIs registered, then what happens? 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A data file hosting service is needed for promoting this scheme to small research groups and individual researchers? 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A41844-B482-8256-D763-E3980389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739E55-7183-A4E2-383B-A7E1B040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6E51D1-A648-BABE-0002-DB2AC9F5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8603E-56A1-4D68-B590-18DAAF85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promote the data citation with data DOIs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955DF9-D86F-0AC1-FA5B-67EBA433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920"/>
            <a:ext cx="10515600" cy="22253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Establish a permalink</a:t>
            </a:r>
          </a:p>
          <a:p>
            <a:pPr lvl="1">
              <a:lnSpc>
                <a:spcPct val="120000"/>
              </a:lnSpc>
            </a:pPr>
            <a:r>
              <a:rPr lang="en-US" altLang="ja-JP" dirty="0">
                <a:solidFill>
                  <a:srgbClr val="C00000"/>
                </a:solidFill>
              </a:rPr>
              <a:t>DOI – landing page – Data file repository</a:t>
            </a:r>
          </a:p>
          <a:p>
            <a:pPr>
              <a:lnSpc>
                <a:spcPct val="120000"/>
              </a:lnSpc>
            </a:pP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Encourage the users to cite data with this scheme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>
                <a:solidFill>
                  <a:srgbClr val="C00000"/>
                </a:solidFill>
              </a:rPr>
              <a:t>Data citation with DOI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5016F7-A4C7-D188-1CD1-482DB454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1A544E-7C1B-A8BB-7D49-7CACE523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81E1B6-BBFC-3591-6ACA-1B2ED2EF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グラフィックス 6" descr="가로 막대형 차트 単色塗りつぶし">
            <a:extLst>
              <a:ext uri="{FF2B5EF4-FFF2-40B4-BE49-F238E27FC236}">
                <a16:creationId xmlns:a16="http://schemas.microsoft.com/office/drawing/2014/main" id="{24B0892E-0D23-4B06-7775-B0D301DF2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8206" y="4845703"/>
            <a:ext cx="720080" cy="720080"/>
          </a:xfrm>
          <a:prstGeom prst="rect">
            <a:avLst/>
          </a:prstGeom>
        </p:spPr>
      </p:pic>
      <p:pic>
        <p:nvPicPr>
          <p:cNvPr id="8" name="グラフィックス 7" descr="Blog 枠線">
            <a:extLst>
              <a:ext uri="{FF2B5EF4-FFF2-40B4-BE49-F238E27FC236}">
                <a16:creationId xmlns:a16="http://schemas.microsoft.com/office/drawing/2014/main" id="{C4D9F51A-84DC-2C38-A7A5-03A8FB275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5371" y="4413655"/>
            <a:ext cx="720080" cy="720080"/>
          </a:xfrm>
          <a:prstGeom prst="rect">
            <a:avLst/>
          </a:prstGeom>
        </p:spPr>
      </p:pic>
      <p:pic>
        <p:nvPicPr>
          <p:cNvPr id="9" name="グラフィックス 8" descr="倉庫 単色塗りつぶし">
            <a:extLst>
              <a:ext uri="{FF2B5EF4-FFF2-40B4-BE49-F238E27FC236}">
                <a16:creationId xmlns:a16="http://schemas.microsoft.com/office/drawing/2014/main" id="{9E30A28F-C942-3AC5-C339-3F6386843E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5891" y="4532693"/>
            <a:ext cx="914400" cy="91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6CDFBB-60F6-6AB2-DC72-61DEE158737A}"/>
              </a:ext>
            </a:extLst>
          </p:cNvPr>
          <p:cNvSpPr txBox="1"/>
          <p:nvPr/>
        </p:nvSpPr>
        <p:spPr>
          <a:xfrm>
            <a:off x="2533363" y="561601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papers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733F0-FACC-97D6-0CDC-3ECCF25BDAF1}"/>
              </a:ext>
            </a:extLst>
          </p:cNvPr>
          <p:cNvSpPr txBox="1"/>
          <p:nvPr/>
        </p:nvSpPr>
        <p:spPr>
          <a:xfrm>
            <a:off x="6738305" y="5592101"/>
            <a:ext cx="26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Data file repository</a:t>
            </a:r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EA3224E-9FAD-626C-2098-B351F68F4E05}"/>
              </a:ext>
            </a:extLst>
          </p:cNvPr>
          <p:cNvGrpSpPr/>
          <p:nvPr/>
        </p:nvGrpSpPr>
        <p:grpSpPr>
          <a:xfrm>
            <a:off x="3778246" y="3909599"/>
            <a:ext cx="1176048" cy="2016224"/>
            <a:chOff x="2216483" y="3861048"/>
            <a:chExt cx="1176048" cy="2016224"/>
          </a:xfrm>
        </p:grpSpPr>
        <p:pic>
          <p:nvPicPr>
            <p:cNvPr id="14" name="グラフィックス 13" descr="ドキュメント 枠線">
              <a:extLst>
                <a:ext uri="{FF2B5EF4-FFF2-40B4-BE49-F238E27FC236}">
                  <a16:creationId xmlns:a16="http://schemas.microsoft.com/office/drawing/2014/main" id="{45E096A1-4919-FF83-6752-1AB1AF4A5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99266" y="4286282"/>
              <a:ext cx="388558" cy="388558"/>
            </a:xfrm>
            <a:prstGeom prst="rect">
              <a:avLst/>
            </a:prstGeom>
          </p:spPr>
        </p:pic>
        <p:pic>
          <p:nvPicPr>
            <p:cNvPr id="15" name="グラフィックス 14" descr="ドキュメント 枠線">
              <a:extLst>
                <a:ext uri="{FF2B5EF4-FFF2-40B4-BE49-F238E27FC236}">
                  <a16:creationId xmlns:a16="http://schemas.microsoft.com/office/drawing/2014/main" id="{13371D8B-1AF1-0121-D078-27370900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99266" y="4687093"/>
              <a:ext cx="388558" cy="388558"/>
            </a:xfrm>
            <a:prstGeom prst="rect">
              <a:avLst/>
            </a:prstGeom>
          </p:spPr>
        </p:pic>
        <p:pic>
          <p:nvPicPr>
            <p:cNvPr id="16" name="グラフィックス 15" descr="ドキュメント 枠線">
              <a:extLst>
                <a:ext uri="{FF2B5EF4-FFF2-40B4-BE49-F238E27FC236}">
                  <a16:creationId xmlns:a16="http://schemas.microsoft.com/office/drawing/2014/main" id="{208A8C50-9368-B870-5CEA-AE78B5AE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99266" y="5087904"/>
              <a:ext cx="388558" cy="388558"/>
            </a:xfrm>
            <a:prstGeom prst="rect">
              <a:avLst/>
            </a:prstGeom>
          </p:spPr>
        </p:pic>
        <p:pic>
          <p:nvPicPr>
            <p:cNvPr id="17" name="グラフィックス 16" descr="ドキュメント 枠線">
              <a:extLst>
                <a:ext uri="{FF2B5EF4-FFF2-40B4-BE49-F238E27FC236}">
                  <a16:creationId xmlns:a16="http://schemas.microsoft.com/office/drawing/2014/main" id="{374FA8EB-36CC-0478-B4BD-08C98EABF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99266" y="5488714"/>
              <a:ext cx="388558" cy="388558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47962CB-940B-2665-B75F-00EA3F484756}"/>
                </a:ext>
              </a:extLst>
            </p:cNvPr>
            <p:cNvSpPr txBox="1"/>
            <p:nvPr/>
          </p:nvSpPr>
          <p:spPr>
            <a:xfrm>
              <a:off x="2216483" y="3861048"/>
              <a:ext cx="1176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individual datasets used </a:t>
              </a:r>
              <a:endParaRPr kumimoji="1" lang="ja-JP" altLang="en-US" sz="120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5890F53-95BD-BA27-67C1-3FC4817C3419}"/>
              </a:ext>
            </a:extLst>
          </p:cNvPr>
          <p:cNvGrpSpPr/>
          <p:nvPr/>
        </p:nvGrpSpPr>
        <p:grpSpPr>
          <a:xfrm>
            <a:off x="4947941" y="5187471"/>
            <a:ext cx="2806392" cy="614496"/>
            <a:chOff x="4947941" y="5187471"/>
            <a:chExt cx="2806392" cy="614496"/>
          </a:xfrm>
        </p:grpSpPr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15C30FC-FA81-1B13-69E0-EBCE61B40FCB}"/>
                </a:ext>
              </a:extLst>
            </p:cNvPr>
            <p:cNvCxnSpPr>
              <a:cxnSpLocks/>
              <a:stCxn id="24" idx="3"/>
              <a:endCxn id="22" idx="3"/>
            </p:cNvCxnSpPr>
            <p:nvPr/>
          </p:nvCxnSpPr>
          <p:spPr>
            <a:xfrm flipV="1">
              <a:off x="4947941" y="5357057"/>
              <a:ext cx="2636806" cy="444910"/>
            </a:xfrm>
            <a:prstGeom prst="straightConnector1">
              <a:avLst/>
            </a:prstGeom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円/楕円 21">
              <a:extLst>
                <a:ext uri="{FF2B5EF4-FFF2-40B4-BE49-F238E27FC236}">
                  <a16:creationId xmlns:a16="http://schemas.microsoft.com/office/drawing/2014/main" id="{0815ACB2-3AF2-D479-9CEE-4F77AE3BFF19}"/>
                </a:ext>
              </a:extLst>
            </p:cNvPr>
            <p:cNvSpPr/>
            <p:nvPr/>
          </p:nvSpPr>
          <p:spPr>
            <a:xfrm>
              <a:off x="7555651" y="5187471"/>
              <a:ext cx="198682" cy="198682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F9CF486-CD0E-95B0-D15B-FC9C6317056C}"/>
              </a:ext>
            </a:extLst>
          </p:cNvPr>
          <p:cNvGrpSpPr/>
          <p:nvPr/>
        </p:nvGrpSpPr>
        <p:grpSpPr>
          <a:xfrm>
            <a:off x="4138286" y="5525013"/>
            <a:ext cx="809655" cy="436420"/>
            <a:chOff x="4138286" y="5525013"/>
            <a:chExt cx="809655" cy="436420"/>
          </a:xfrm>
        </p:grpSpPr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CD5B78B5-52DD-CE4C-78E6-44D6A9520902}"/>
                </a:ext>
              </a:extLst>
            </p:cNvPr>
            <p:cNvSpPr/>
            <p:nvPr/>
          </p:nvSpPr>
          <p:spPr>
            <a:xfrm>
              <a:off x="4138286" y="5525013"/>
              <a:ext cx="436420" cy="43642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938F73E-1F9D-1F90-3135-69FCEA33F71D}"/>
                </a:ext>
              </a:extLst>
            </p:cNvPr>
            <p:cNvSpPr txBox="1"/>
            <p:nvPr/>
          </p:nvSpPr>
          <p:spPr>
            <a:xfrm>
              <a:off x="4597449" y="5680977"/>
              <a:ext cx="350492" cy="2419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en-US" altLang="ja-JP" sz="1100" dirty="0"/>
                <a:t>DOI</a:t>
              </a:r>
              <a:endParaRPr kumimoji="1" lang="ja-JP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978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373E6-BE3C-5DD0-1B91-532C2A15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 </a:t>
            </a:r>
            <a:r>
              <a:rPr lang="en-US" altLang="ja-JP" dirty="0"/>
              <a:t>have been</a:t>
            </a:r>
            <a:r>
              <a:rPr kumimoji="1" lang="en-US" altLang="ja-JP" dirty="0"/>
              <a:t> minting DOIs </a:t>
            </a:r>
            <a:r>
              <a:rPr lang="en-US" altLang="ja-JP" dirty="0"/>
              <a:t>since</a:t>
            </a:r>
            <a:r>
              <a:rPr kumimoji="1" lang="en-US" altLang="ja-JP" dirty="0"/>
              <a:t> 2020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A838F-6D71-2CBA-F030-DC5639A9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921"/>
            <a:ext cx="10515600" cy="110604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Since May 2020, ISEE has been a member of the Japan Link Center (</a:t>
            </a:r>
            <a:r>
              <a:rPr kumimoji="1" lang="en-US" altLang="ja-JP" dirty="0" err="1"/>
              <a:t>JaLC</a:t>
            </a:r>
            <a:r>
              <a:rPr kumimoji="1" lang="en-US" altLang="ja-JP" dirty="0"/>
              <a:t>), which is an official registration agency of DOI. 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417360-F2F0-BC0D-4618-5486FFA6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D9881C-CC63-27D8-9A3E-34196E78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F96D01-0BA0-3E85-840D-603432D2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0A42A54E-753E-A1B6-2EB3-28624D7B914D}"/>
              </a:ext>
            </a:extLst>
          </p:cNvPr>
          <p:cNvSpPr/>
          <p:nvPr/>
        </p:nvSpPr>
        <p:spPr>
          <a:xfrm>
            <a:off x="908405" y="3570288"/>
            <a:ext cx="2663208" cy="20162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A7D2BF-2F73-5A4E-FF51-109A9C1A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80" y="2284998"/>
            <a:ext cx="2307100" cy="40713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25BF67-AEC0-2E95-CEE4-E1FF5D2F5557}"/>
              </a:ext>
            </a:extLst>
          </p:cNvPr>
          <p:cNvSpPr txBox="1"/>
          <p:nvPr/>
        </p:nvSpPr>
        <p:spPr>
          <a:xfrm>
            <a:off x="908405" y="3669874"/>
            <a:ext cx="2718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Institute of Space-Earth Environmental Research (ISEE), Nagoya Univ. 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8BA5AD67-4746-4A07-FBD2-E7995EBDCC32}"/>
              </a:ext>
            </a:extLst>
          </p:cNvPr>
          <p:cNvSpPr/>
          <p:nvPr/>
        </p:nvSpPr>
        <p:spPr>
          <a:xfrm>
            <a:off x="1339365" y="4487034"/>
            <a:ext cx="2088232" cy="1053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0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</a:rPr>
              <a:t>Center for Integrated Data Science (CIDAS)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C6F82A7-2602-3D54-34AA-B9CEB686AA24}"/>
              </a:ext>
            </a:extLst>
          </p:cNvPr>
          <p:cNvCxnSpPr>
            <a:cxnSpLocks/>
          </p:cNvCxnSpPr>
          <p:nvPr/>
        </p:nvCxnSpPr>
        <p:spPr>
          <a:xfrm>
            <a:off x="3427597" y="4861217"/>
            <a:ext cx="1456783" cy="123477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円/楕円 14">
            <a:extLst>
              <a:ext uri="{FF2B5EF4-FFF2-40B4-BE49-F238E27FC236}">
                <a16:creationId xmlns:a16="http://schemas.microsoft.com/office/drawing/2014/main" id="{EEBCDECD-7863-DB43-D9D9-DFA6836A5428}"/>
              </a:ext>
            </a:extLst>
          </p:cNvPr>
          <p:cNvSpPr/>
          <p:nvPr/>
        </p:nvSpPr>
        <p:spPr>
          <a:xfrm>
            <a:off x="4550003" y="4670753"/>
            <a:ext cx="1656184" cy="97502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D64717-A303-EF9E-5EB4-DE8D2F52F5F8}"/>
              </a:ext>
            </a:extLst>
          </p:cNvPr>
          <p:cNvSpPr txBox="1"/>
          <p:nvPr/>
        </p:nvSpPr>
        <p:spPr>
          <a:xfrm>
            <a:off x="908405" y="3077275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</a:rPr>
              <a:t>ISEE DOI-prefix: 10.34515</a:t>
            </a:r>
            <a:endParaRPr kumimoji="1" lang="ja-JP" altLang="en-US" sz="1600">
              <a:solidFill>
                <a:schemeClr val="tx2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6ED018B-40EE-93CA-1B72-381F06E9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17" y="3786238"/>
            <a:ext cx="1511300" cy="1244600"/>
          </a:xfrm>
          <a:prstGeom prst="rect">
            <a:avLst/>
          </a:prstGeom>
        </p:spPr>
      </p:pic>
      <p:sp>
        <p:nvSpPr>
          <p:cNvPr id="18" name="右矢印 17">
            <a:extLst>
              <a:ext uri="{FF2B5EF4-FFF2-40B4-BE49-F238E27FC236}">
                <a16:creationId xmlns:a16="http://schemas.microsoft.com/office/drawing/2014/main" id="{F6AB3D2E-0FD3-2764-0897-733211062DAA}"/>
              </a:ext>
            </a:extLst>
          </p:cNvPr>
          <p:cNvSpPr/>
          <p:nvPr/>
        </p:nvSpPr>
        <p:spPr>
          <a:xfrm>
            <a:off x="7609683" y="3732597"/>
            <a:ext cx="1354904" cy="1351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245D01-2254-FA7F-1D7A-56EE9A929701}"/>
              </a:ext>
            </a:extLst>
          </p:cNvPr>
          <p:cNvSpPr txBox="1"/>
          <p:nvPr/>
        </p:nvSpPr>
        <p:spPr>
          <a:xfrm>
            <a:off x="2125980" y="4973141"/>
            <a:ext cx="1185211" cy="5265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36000" bIns="36000" rtlCol="0">
            <a:normAutofit fontScale="62500" lnSpcReduction="20000"/>
          </a:bodyPr>
          <a:lstStyle/>
          <a:p>
            <a:r>
              <a:rPr kumimoji="1" lang="en-US" altLang="ja-JP" dirty="0"/>
              <a:t>Center for Heliospheric Science (CHS)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D069E4-157F-3EF2-9418-3BB130EB2288}"/>
              </a:ext>
            </a:extLst>
          </p:cNvPr>
          <p:cNvSpPr txBox="1"/>
          <p:nvPr/>
        </p:nvSpPr>
        <p:spPr>
          <a:xfrm>
            <a:off x="5062328" y="4684369"/>
            <a:ext cx="83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JaLC</a:t>
            </a:r>
            <a:endParaRPr kumimoji="1" lang="ja-JP" altLang="en-US" sz="20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C4DFAB-933E-E290-9954-FF8875240D93}"/>
              </a:ext>
            </a:extLst>
          </p:cNvPr>
          <p:cNvSpPr txBox="1"/>
          <p:nvPr/>
        </p:nvSpPr>
        <p:spPr>
          <a:xfrm>
            <a:off x="3535493" y="4289610"/>
            <a:ext cx="179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C00000"/>
                </a:solidFill>
              </a:rPr>
              <a:t>Requests for DOI </a:t>
            </a:r>
            <a:r>
              <a:rPr kumimoji="1" lang="en-US" altLang="ja-JP" sz="1600" dirty="0" err="1">
                <a:solidFill>
                  <a:srgbClr val="C00000"/>
                </a:solidFill>
              </a:rPr>
              <a:t>regist</a:t>
            </a:r>
            <a:r>
              <a:rPr kumimoji="1" lang="en-US" altLang="ja-JP" sz="1600" dirty="0">
                <a:solidFill>
                  <a:srgbClr val="C00000"/>
                </a:solidFill>
              </a:rPr>
              <a:t>.</a:t>
            </a:r>
            <a:endParaRPr kumimoji="1" lang="ja-JP" altLang="en-US" sz="1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8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ACB20-38A6-020F-2FBB-A6D365A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DOI activity for space physics data in Japan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3C7682-C076-4F06-40E0-B33F2CA2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2D0E2F-962D-BE49-EDB0-A380452E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C2B6CD-15A3-A1B7-CEDB-856346ED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2B6885-105A-F7BD-8420-52A81DE0D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07" y="2812310"/>
            <a:ext cx="1221106" cy="625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95F27F2-ECF8-411D-AF80-6EF6CE0D8B46}"/>
              </a:ext>
            </a:extLst>
          </p:cNvPr>
          <p:cNvGrpSpPr/>
          <p:nvPr/>
        </p:nvGrpSpPr>
        <p:grpSpPr>
          <a:xfrm>
            <a:off x="2043447" y="5188162"/>
            <a:ext cx="8321352" cy="981131"/>
            <a:chOff x="1743472" y="5256180"/>
            <a:chExt cx="8321352" cy="981131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DFAB65B5-9A47-95F6-C02A-5C72641BB1A8}"/>
                </a:ext>
              </a:extLst>
            </p:cNvPr>
            <p:cNvSpPr/>
            <p:nvPr/>
          </p:nvSpPr>
          <p:spPr>
            <a:xfrm>
              <a:off x="1743472" y="5550768"/>
              <a:ext cx="8321352" cy="6865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00" dirty="0">
                <a:solidFill>
                  <a:schemeClr val="tx1"/>
                </a:solidFill>
              </a:endParaRPr>
            </a:p>
            <a:p>
              <a:pPr algn="r"/>
              <a:r>
                <a:rPr kumimoji="1" lang="en-US" altLang="ja-JP" sz="1200" dirty="0">
                  <a:solidFill>
                    <a:schemeClr val="tx1"/>
                  </a:solidFill>
                </a:rPr>
                <a:t>JAIRO cloud, Institutional repositories, university libraries</a:t>
              </a:r>
            </a:p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a </a:t>
              </a:r>
              <a:r>
                <a:rPr kumimoji="1" lang="en-US" altLang="ja-JP" sz="1200" dirty="0">
                  <a:solidFill>
                    <a:srgbClr val="C00000"/>
                  </a:solidFill>
                </a:rPr>
                <a:t>much broader scope</a:t>
              </a:r>
              <a:r>
                <a:rPr kumimoji="1" lang="en-US" altLang="ja-JP" sz="1200" dirty="0">
                  <a:solidFill>
                    <a:schemeClr val="tx1"/>
                  </a:solidFill>
                </a:rPr>
                <a:t> of research data as well as publications, theses, … </a:t>
              </a:r>
              <a:r>
                <a:rPr kumimoji="1" lang="en-US" altLang="ja-JP" sz="1200" dirty="0">
                  <a:solidFill>
                    <a:srgbClr val="C00000"/>
                  </a:solidFill>
                </a:rPr>
                <a:t>in any research field</a:t>
              </a:r>
              <a:endParaRPr kumimoji="1" lang="ja-JP" altLang="en-US" sz="1200">
                <a:solidFill>
                  <a:srgbClr val="C00000"/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C3E53E2-7051-B05D-46D3-88C436AC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856" y="5256180"/>
              <a:ext cx="2932584" cy="554122"/>
            </a:xfrm>
            <a:prstGeom prst="rect">
              <a:avLst/>
            </a:prstGeom>
          </p:spPr>
        </p:pic>
      </p:grp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9C8A400-0CFF-4F51-2EC8-4FD0003FE35E}"/>
              </a:ext>
            </a:extLst>
          </p:cNvPr>
          <p:cNvSpPr/>
          <p:nvPr/>
        </p:nvSpPr>
        <p:spPr>
          <a:xfrm>
            <a:off x="1939863" y="1441931"/>
            <a:ext cx="3888432" cy="1080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a full range of Antarctica / Arctic data including atmosphere / ionosphere / magnetosphere data</a:t>
            </a:r>
            <a:endParaRPr kumimoji="1" lang="ja-JP" altLang="en-US" sz="1200">
              <a:solidFill>
                <a:srgbClr val="C0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F1139BC-1C60-D041-03DC-D9D34C10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15" y="1012110"/>
            <a:ext cx="2304256" cy="707447"/>
          </a:xfrm>
          <a:prstGeom prst="rect">
            <a:avLst/>
          </a:prstGeom>
        </p:spPr>
      </p:pic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5F145758-D953-5A91-6041-F29ECB6F2781}"/>
              </a:ext>
            </a:extLst>
          </p:cNvPr>
          <p:cNvSpPr/>
          <p:nvPr/>
        </p:nvSpPr>
        <p:spPr>
          <a:xfrm>
            <a:off x="6404359" y="1521607"/>
            <a:ext cx="3888432" cy="10808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Atmosphere / ionosphere data / Geomagnetic indices</a:t>
            </a:r>
            <a:endParaRPr kumimoji="1" lang="ja-JP" altLang="en-US" sz="1400">
              <a:solidFill>
                <a:srgbClr val="C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5453319-5114-0398-A1C7-A2313246E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79" y="868094"/>
            <a:ext cx="1608584" cy="1002451"/>
          </a:xfrm>
          <a:prstGeom prst="rect">
            <a:avLst/>
          </a:prstGeom>
        </p:spPr>
      </p:pic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41941460-331C-C6FB-62EF-2BCBD4127343}"/>
              </a:ext>
            </a:extLst>
          </p:cNvPr>
          <p:cNvSpPr/>
          <p:nvPr/>
        </p:nvSpPr>
        <p:spPr>
          <a:xfrm>
            <a:off x="6260343" y="3171654"/>
            <a:ext cx="3888432" cy="8647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Planetary science data (Akatsuki, Hayabusa2)</a:t>
            </a:r>
            <a:endParaRPr kumimoji="1" lang="ja-JP" altLang="en-US" sz="1400">
              <a:solidFill>
                <a:srgbClr val="C00000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201A04-81BE-DD2E-627D-509E3FD91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43" y="2941921"/>
            <a:ext cx="1738318" cy="538417"/>
          </a:xfrm>
          <a:prstGeom prst="rect">
            <a:avLst/>
          </a:prstGeom>
        </p:spPr>
      </p:pic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938C96CB-5C8D-EEFC-4BC7-B6A3C2FAA44E}"/>
              </a:ext>
            </a:extLst>
          </p:cNvPr>
          <p:cNvSpPr/>
          <p:nvPr/>
        </p:nvSpPr>
        <p:spPr>
          <a:xfrm>
            <a:off x="2011871" y="3243662"/>
            <a:ext cx="3888432" cy="8647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ERG satellite data (with ISAS),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Hinode</a:t>
            </a:r>
            <a:r>
              <a:rPr kumimoji="1" lang="en-US" altLang="ja-JP" sz="1400" dirty="0">
                <a:solidFill>
                  <a:schemeClr val="tx1"/>
                </a:solidFill>
              </a:rPr>
              <a:t>-SC scientific products, Ground-based observation / experimental data</a:t>
            </a:r>
            <a:endParaRPr kumimoji="1" lang="ja-JP" altLang="en-US" sz="1400">
              <a:solidFill>
                <a:srgbClr val="C00000"/>
              </a:solidFill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475C4DD-4ACB-0108-1779-304715312E0F}"/>
              </a:ext>
            </a:extLst>
          </p:cNvPr>
          <p:cNvSpPr/>
          <p:nvPr/>
        </p:nvSpPr>
        <p:spPr>
          <a:xfrm>
            <a:off x="1939863" y="2668294"/>
            <a:ext cx="4104456" cy="1944216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976806E-9079-2375-BF29-8D6CC4C59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09" y="2281299"/>
            <a:ext cx="1780286" cy="26120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1C168C-5335-B999-4384-F454AFBFD9BA}"/>
              </a:ext>
            </a:extLst>
          </p:cNvPr>
          <p:cNvSpPr txBox="1"/>
          <p:nvPr/>
        </p:nvSpPr>
        <p:spPr>
          <a:xfrm>
            <a:off x="9084912" y="2388978"/>
            <a:ext cx="174740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WDCs in Japan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97820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FE3C0-A024-F5ED-9FFC-144B0B9F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What's done so far?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DF56D8-4196-8EA1-6F8C-2422079D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691" y="1062672"/>
            <a:ext cx="4842961" cy="4912043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35 datasets have been </a:t>
            </a:r>
            <a:r>
              <a:rPr lang="en-US" altLang="ja-JP" sz="2000" dirty="0" err="1"/>
              <a:t>DOI'd</a:t>
            </a:r>
            <a:r>
              <a:rPr lang="en-US" altLang="ja-JP" sz="2000" dirty="0"/>
              <a:t> since last year, leading to a </a:t>
            </a:r>
            <a:r>
              <a:rPr lang="en-US" altLang="ja-JP" sz="2000" u="sng" dirty="0">
                <a:solidFill>
                  <a:srgbClr val="C00000"/>
                </a:solidFill>
              </a:rPr>
              <a:t>total of 95 datasets with DOIs</a:t>
            </a:r>
            <a:r>
              <a:rPr lang="en-US" altLang="ja-JP" sz="2000" dirty="0"/>
              <a:t>.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Newly registered datasets since last year include:</a:t>
            </a:r>
          </a:p>
          <a:p>
            <a:pPr lvl="1"/>
            <a:r>
              <a:rPr lang="en-US" altLang="ja-JP" sz="1800" dirty="0"/>
              <a:t>Some higher-level data of Arase satellite</a:t>
            </a:r>
          </a:p>
          <a:p>
            <a:pPr lvl="1"/>
            <a:r>
              <a:rPr lang="en-US" altLang="ja-JP" sz="1800" dirty="0"/>
              <a:t>Ground magnetometer, VLF/ELF receiver, riometer data by </a:t>
            </a:r>
            <a:r>
              <a:rPr kumimoji="1" lang="en-US" altLang="ja-JP" sz="1800" dirty="0"/>
              <a:t>ISEE</a:t>
            </a:r>
            <a:r>
              <a:rPr lang="en-US" altLang="ja-JP" sz="1800" dirty="0"/>
              <a:t> and</a:t>
            </a:r>
            <a:r>
              <a:rPr kumimoji="1" lang="en-US" altLang="ja-JP" sz="1800" dirty="0"/>
              <a:t> PWING project</a:t>
            </a:r>
            <a:endParaRPr kumimoji="1" lang="ja-JP" altLang="en-US" sz="18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7DC8B-EFD3-8B38-FD57-278F3054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8FFEDE-9BAD-62F6-0C28-FF55A117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C0A75F-1ED3-0192-DB9F-E72144C2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0196725-55DC-F3FB-0A02-05695EFEA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48" y="770731"/>
            <a:ext cx="4935523" cy="5356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1C4B70-D1B2-E8A1-7325-F6E62144C689}"/>
              </a:ext>
            </a:extLst>
          </p:cNvPr>
          <p:cNvSpPr txBox="1"/>
          <p:nvPr/>
        </p:nvSpPr>
        <p:spPr>
          <a:xfrm>
            <a:off x="1349299" y="6126837"/>
            <a:ext cx="947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Monaco" pitchFamily="2" charset="0"/>
              </a:rPr>
              <a:t>https://</a:t>
            </a:r>
            <a:r>
              <a:rPr kumimoji="1" lang="en-US" altLang="ja-JP" sz="900" dirty="0" err="1">
                <a:latin typeface="Monaco" pitchFamily="2" charset="0"/>
              </a:rPr>
              <a:t>japanlinkcenter.org</a:t>
            </a:r>
            <a:r>
              <a:rPr kumimoji="1" lang="en-US" altLang="ja-JP" sz="900" dirty="0">
                <a:latin typeface="Monaco" pitchFamily="2" charset="0"/>
              </a:rPr>
              <a:t>/app/pub/search/</a:t>
            </a:r>
            <a:r>
              <a:rPr kumimoji="1" lang="en-US" altLang="ja-JP" sz="900" dirty="0" err="1">
                <a:latin typeface="Monaco" pitchFamily="2" charset="0"/>
              </a:rPr>
              <a:t>action?doi</a:t>
            </a:r>
            <a:r>
              <a:rPr kumimoji="1" lang="en-US" altLang="ja-JP" sz="900" dirty="0">
                <a:latin typeface="Monaco" pitchFamily="2" charset="0"/>
              </a:rPr>
              <a:t>=10.34515&amp;title=&amp;author=&amp;</a:t>
            </a:r>
            <a:r>
              <a:rPr kumimoji="1" lang="en-US" altLang="ja-JP" sz="900" dirty="0" err="1">
                <a:latin typeface="Monaco" pitchFamily="2" charset="0"/>
              </a:rPr>
              <a:t>pubYearFrom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pubYearTo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insDateFrom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insDateTo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siteName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journalName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raNameKbn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thirdPartyUse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sortKey</a:t>
            </a:r>
            <a:r>
              <a:rPr kumimoji="1" lang="en-US" altLang="ja-JP" sz="900" dirty="0">
                <a:latin typeface="Monaco" pitchFamily="2" charset="0"/>
              </a:rPr>
              <a:t>=&amp;</a:t>
            </a:r>
            <a:r>
              <a:rPr kumimoji="1" lang="en-US" altLang="ja-JP" sz="900" dirty="0" err="1">
                <a:latin typeface="Monaco" pitchFamily="2" charset="0"/>
              </a:rPr>
              <a:t>searchtype</a:t>
            </a:r>
            <a:r>
              <a:rPr kumimoji="1" lang="en-US" altLang="ja-JP" sz="900" dirty="0">
                <a:latin typeface="Monaco" pitchFamily="2" charset="0"/>
              </a:rPr>
              <a:t>=0&amp;page=1&amp;contentsKbn=</a:t>
            </a:r>
            <a:endParaRPr kumimoji="1" lang="ja-JP" altLang="en-US" sz="900">
              <a:latin typeface="Mona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7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A8F9F1-FFFE-7336-B083-8FF382FD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dirty="0"/>
              <a:t>Some examples of the datasets that DOIs were registered for by our efforts</a:t>
            </a:r>
            <a:endParaRPr kumimoji="1" lang="ja-JP" altLang="en-US" sz="24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3F1BE-6009-D583-6BA2-17239118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861"/>
            <a:ext cx="10515600" cy="365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/>
              <a:t>A total of 95 datasets, and still counting up. 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2A9CA8-CA74-88E4-4664-686065CE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F4B38B-DC95-2C2C-222F-4C6746C1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94387C-E1D8-A557-E456-C4800A39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235F1F7-4178-930B-9587-B3D1B8CA5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96313"/>
              </p:ext>
            </p:extLst>
          </p:nvPr>
        </p:nvGraphicFramePr>
        <p:xfrm>
          <a:off x="949233" y="1352378"/>
          <a:ext cx="10293534" cy="378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190">
                  <a:extLst>
                    <a:ext uri="{9D8B030D-6E8A-4147-A177-3AD203B41FA5}">
                      <a16:colId xmlns:a16="http://schemas.microsoft.com/office/drawing/2014/main" val="356191858"/>
                    </a:ext>
                  </a:extLst>
                </a:gridCol>
                <a:gridCol w="5782491">
                  <a:extLst>
                    <a:ext uri="{9D8B030D-6E8A-4147-A177-3AD203B41FA5}">
                      <a16:colId xmlns:a16="http://schemas.microsoft.com/office/drawing/2014/main" val="164420211"/>
                    </a:ext>
                  </a:extLst>
                </a:gridCol>
                <a:gridCol w="2185853">
                  <a:extLst>
                    <a:ext uri="{9D8B030D-6E8A-4147-A177-3AD203B41FA5}">
                      <a16:colId xmlns:a16="http://schemas.microsoft.com/office/drawing/2014/main" val="3290305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DOI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Dataset title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Remarks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1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10.34515/DATA.ERG-01000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ERG (Arase) HEP Lv.2 3-D flux data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Among tens of datasets from ERG (Arase) satellite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0583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10.34515/CATALOG.HINODE-00000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Hinode Flare Catalogue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List of solar flares during the Hinode operation period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9686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10.34515/DATA.GND.0013-0006-0207_v01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100 Hz EMCCD all-sky camera data at </a:t>
                      </a:r>
                      <a:r>
                        <a:rPr kumimoji="1" lang="en-US" altLang="ja-JP" sz="1400" dirty="0" err="1"/>
                        <a:t>Gakona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by the PWING and PsA projects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8573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10.34515/DATA.C14-00001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Carbon-14 Data: a single-year cosmic ray event at 5410 BCE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Experimental data 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0848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10.34515/DATA.GND-0033-0002-0101_v01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Induction magnetometer data at Nain, Canada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by the PWING project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274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10.34515/DATA.HSC-00000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ISEE Database for Nonlinear Force-Free Field of Solar Active Regions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3-D B-field of active regions deduced with the NLFFF method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0150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10.34515/DATA.GND-0004-0002-0201_v01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VLF/ELF crossed loop antenna data at Athabasca, Canada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by the PWING project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64045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900" dirty="0"/>
                        <a:t>10,34515/DATA.GND-0015-0008-0101_v01</a:t>
                      </a:r>
                      <a:endParaRPr kumimoji="1" lang="ja-JP" altLang="en-US" sz="9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30 MHz broad-beam riometer data at </a:t>
                      </a:r>
                      <a:r>
                        <a:rPr kumimoji="1" lang="en-US" altLang="ja-JP" sz="1400" dirty="0" err="1"/>
                        <a:t>Husafell</a:t>
                      </a:r>
                      <a:r>
                        <a:rPr kumimoji="1" lang="en-US" altLang="ja-JP" sz="1400" dirty="0"/>
                        <a:t>, Iceland</a:t>
                      </a:r>
                      <a:endParaRPr kumimoji="1" lang="ja-JP" altLang="en-US" sz="14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by the PWING project</a:t>
                      </a:r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8396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7C640-9685-5079-DD9A-B3296A5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we registered DOIs and prepare landing pages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D30988-18A3-D99B-E6D2-E53D07A7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872"/>
            <a:ext cx="10515600" cy="66643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u="sng" dirty="0"/>
              <a:t>A</a:t>
            </a:r>
            <a:r>
              <a:rPr kumimoji="1" lang="en-US" altLang="ja-JP" u="sng" dirty="0">
                <a:solidFill>
                  <a:srgbClr val="C00000"/>
                </a:solidFill>
              </a:rPr>
              <a:t> super set XML </a:t>
            </a:r>
            <a:r>
              <a:rPr kumimoji="1" lang="en-US" altLang="ja-JP" dirty="0"/>
              <a:t>of </a:t>
            </a:r>
            <a:r>
              <a:rPr kumimoji="1" lang="en-US" altLang="ja-JP" dirty="0" err="1"/>
              <a:t>DataCite</a:t>
            </a:r>
            <a:r>
              <a:rPr kumimoji="1" lang="en-US" altLang="ja-JP" dirty="0"/>
              <a:t> requirements and some additional elements is used to generate a </a:t>
            </a:r>
            <a:r>
              <a:rPr kumimoji="1" lang="en-US" altLang="ja-JP" dirty="0" err="1"/>
              <a:t>JaLC</a:t>
            </a:r>
            <a:r>
              <a:rPr kumimoji="1" lang="en-US" altLang="ja-JP" dirty="0"/>
              <a:t> XML and the landing page.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34CB56-7F83-FA3E-9BD6-170B7135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8BD96E-09B4-8E67-09FE-FD69F412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A1819-E0E4-18B4-4495-1858DB7A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5598E7A-C74A-114D-75C4-7D7B4AFB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49" y="4459716"/>
            <a:ext cx="1772983" cy="1742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7D753A-06EE-F1B4-FCAF-2755227B09F2}"/>
              </a:ext>
            </a:extLst>
          </p:cNvPr>
          <p:cNvSpPr txBox="1"/>
          <p:nvPr/>
        </p:nvSpPr>
        <p:spPr>
          <a:xfrm>
            <a:off x="8278448" y="5619490"/>
            <a:ext cx="1800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Landing page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EC3E45-AF3D-35DD-3C61-C85475957907}"/>
              </a:ext>
            </a:extLst>
          </p:cNvPr>
          <p:cNvSpPr txBox="1"/>
          <p:nvPr/>
        </p:nvSpPr>
        <p:spPr>
          <a:xfrm>
            <a:off x="8799293" y="478702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HTML</a:t>
            </a: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672CC8F-E2D5-A793-DE9E-F54C1E9A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42" y="1807776"/>
            <a:ext cx="3250377" cy="233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3DBB0D-7B5E-834E-6AB8-1F5684718825}"/>
              </a:ext>
            </a:extLst>
          </p:cNvPr>
          <p:cNvSpPr txBox="1"/>
          <p:nvPr/>
        </p:nvSpPr>
        <p:spPr>
          <a:xfrm>
            <a:off x="7913397" y="1655472"/>
            <a:ext cx="23732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XML following the </a:t>
            </a:r>
            <a:r>
              <a:rPr kumimoji="1" lang="en-US" altLang="ja-JP" dirty="0" err="1"/>
              <a:t>JaLC</a:t>
            </a:r>
            <a:r>
              <a:rPr kumimoji="1" lang="en-US" altLang="ja-JP" dirty="0"/>
              <a:t> schema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34E30A-4AA8-1110-330C-316F96A35025}"/>
              </a:ext>
            </a:extLst>
          </p:cNvPr>
          <p:cNvSpPr txBox="1"/>
          <p:nvPr/>
        </p:nvSpPr>
        <p:spPr>
          <a:xfrm>
            <a:off x="9670889" y="3436089"/>
            <a:ext cx="77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XML</a:t>
            </a:r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B4794A3-61C4-DE7D-B150-C78F69C3C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8" y="2685285"/>
            <a:ext cx="1199588" cy="853695"/>
          </a:xfrm>
          <a:prstGeom prst="rect">
            <a:avLst/>
          </a:prstGeom>
        </p:spPr>
      </p:pic>
      <p:sp>
        <p:nvSpPr>
          <p:cNvPr id="21" name="右矢印 20">
            <a:extLst>
              <a:ext uri="{FF2B5EF4-FFF2-40B4-BE49-F238E27FC236}">
                <a16:creationId xmlns:a16="http://schemas.microsoft.com/office/drawing/2014/main" id="{577539EA-38E8-E882-0F86-4FF051717FF3}"/>
              </a:ext>
            </a:extLst>
          </p:cNvPr>
          <p:cNvSpPr/>
          <p:nvPr/>
        </p:nvSpPr>
        <p:spPr>
          <a:xfrm>
            <a:off x="10407175" y="2832212"/>
            <a:ext cx="428061" cy="542208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A6813D5-308C-A6F7-D330-0FBCFB59E7DE}"/>
              </a:ext>
            </a:extLst>
          </p:cNvPr>
          <p:cNvGrpSpPr/>
          <p:nvPr/>
        </p:nvGrpSpPr>
        <p:grpSpPr>
          <a:xfrm>
            <a:off x="784928" y="1242088"/>
            <a:ext cx="4370832" cy="5003619"/>
            <a:chOff x="784928" y="1242088"/>
            <a:chExt cx="4370832" cy="500361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DC56492-6376-80D0-AA19-F0F6D53C7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28" y="1963552"/>
              <a:ext cx="4370832" cy="40723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4550B79-ECD2-033F-28DC-E70931730CB1}"/>
                </a:ext>
              </a:extLst>
            </p:cNvPr>
            <p:cNvSpPr txBox="1"/>
            <p:nvPr/>
          </p:nvSpPr>
          <p:spPr>
            <a:xfrm>
              <a:off x="1694892" y="5507043"/>
              <a:ext cx="3393281" cy="7386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An XML file consisting of </a:t>
              </a:r>
              <a:r>
                <a:rPr kumimoji="1" lang="en-US" altLang="ja-JP" sz="1400" dirty="0" err="1"/>
                <a:t>DataCite</a:t>
              </a:r>
              <a:r>
                <a:rPr kumimoji="1" lang="en-US" altLang="ja-JP" sz="1400" dirty="0"/>
                <a:t> + additional elements, prepared by instrument PIs and CHS members. </a:t>
              </a:r>
              <a:endParaRPr kumimoji="1" lang="ja-JP" altLang="en-US" sz="140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8A307B-44DC-7F95-0D02-810823145CFB}"/>
                </a:ext>
              </a:extLst>
            </p:cNvPr>
            <p:cNvSpPr txBox="1"/>
            <p:nvPr/>
          </p:nvSpPr>
          <p:spPr>
            <a:xfrm>
              <a:off x="2853147" y="2281632"/>
              <a:ext cx="1935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For each dataset</a:t>
              </a:r>
              <a:endParaRPr kumimoji="1" lang="ja-JP" altLang="en-US" sz="1600"/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92A16675-0810-CFFD-1503-BD65FF939676}"/>
                </a:ext>
              </a:extLst>
            </p:cNvPr>
            <p:cNvCxnSpPr/>
            <p:nvPr/>
          </p:nvCxnSpPr>
          <p:spPr>
            <a:xfrm>
              <a:off x="2235200" y="1242088"/>
              <a:ext cx="0" cy="1140894"/>
            </a:xfrm>
            <a:prstGeom prst="straightConnector1">
              <a:avLst/>
            </a:prstGeom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C77848F-0666-2CD3-F0D1-E719B190B4FF}"/>
              </a:ext>
            </a:extLst>
          </p:cNvPr>
          <p:cNvGrpSpPr/>
          <p:nvPr/>
        </p:nvGrpSpPr>
        <p:grpSpPr>
          <a:xfrm>
            <a:off x="4974003" y="3051255"/>
            <a:ext cx="2130492" cy="1579505"/>
            <a:chOff x="3796590" y="3155941"/>
            <a:chExt cx="2130492" cy="1579505"/>
          </a:xfrm>
        </p:grpSpPr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24C0C805-6C61-DD0F-21CF-B8B7E9637E4D}"/>
                </a:ext>
              </a:extLst>
            </p:cNvPr>
            <p:cNvSpPr/>
            <p:nvPr/>
          </p:nvSpPr>
          <p:spPr>
            <a:xfrm rot="20700000">
              <a:off x="3823421" y="3713400"/>
              <a:ext cx="2061565" cy="3872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>
              <a:extLst>
                <a:ext uri="{FF2B5EF4-FFF2-40B4-BE49-F238E27FC236}">
                  <a16:creationId xmlns:a16="http://schemas.microsoft.com/office/drawing/2014/main" id="{2AE8898F-3AFB-BAFD-2AE2-C97768DFD292}"/>
                </a:ext>
              </a:extLst>
            </p:cNvPr>
            <p:cNvSpPr/>
            <p:nvPr/>
          </p:nvSpPr>
          <p:spPr>
            <a:xfrm rot="900000">
              <a:off x="3796590" y="4348212"/>
              <a:ext cx="2130492" cy="3872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1AFD0D0-866E-E2D6-EC64-4E16274F6676}"/>
                </a:ext>
              </a:extLst>
            </p:cNvPr>
            <p:cNvSpPr txBox="1"/>
            <p:nvPr/>
          </p:nvSpPr>
          <p:spPr>
            <a:xfrm>
              <a:off x="4203538" y="3155941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C00000"/>
                  </a:solidFill>
                </a:rPr>
                <a:t>Java + </a:t>
              </a:r>
              <a:r>
                <a:rPr kumimoji="1" lang="en-US" altLang="ja-JP" dirty="0" err="1">
                  <a:solidFill>
                    <a:srgbClr val="C00000"/>
                  </a:solidFill>
                </a:rPr>
                <a:t>xslt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+ shell</a:t>
              </a:r>
              <a:endParaRPr kumimoji="1" lang="ja-JP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9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7C640-9685-5079-DD9A-B3296A5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we registered DOIs and prepare landing pages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D30988-18A3-D99B-E6D2-E53D07A7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872"/>
            <a:ext cx="10515600" cy="66643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The prepared XML forms and related tools are edited, reviewed, and version-controlled on a repository of </a:t>
            </a:r>
            <a:r>
              <a:rPr kumimoji="1" lang="en-US" altLang="ja-JP" dirty="0" err="1"/>
              <a:t>Github</a:t>
            </a:r>
            <a:r>
              <a:rPr kumimoji="1" lang="en-US" altLang="ja-JP" dirty="0"/>
              <a:t>.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34CB56-7F83-FA3E-9BD6-170B7135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8BD96E-09B4-8E67-09FE-FD69F412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A1819-E0E4-18B4-4495-1858DB7A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A6813D5-308C-A6F7-D330-0FBCFB59E7DE}"/>
              </a:ext>
            </a:extLst>
          </p:cNvPr>
          <p:cNvGrpSpPr/>
          <p:nvPr/>
        </p:nvGrpSpPr>
        <p:grpSpPr>
          <a:xfrm>
            <a:off x="784928" y="1963552"/>
            <a:ext cx="4370832" cy="4282155"/>
            <a:chOff x="784928" y="1963552"/>
            <a:chExt cx="4370832" cy="428215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DC56492-6376-80D0-AA19-F0F6D53C7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28" y="1963552"/>
              <a:ext cx="4370832" cy="40723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4550B79-ECD2-033F-28DC-E70931730CB1}"/>
                </a:ext>
              </a:extLst>
            </p:cNvPr>
            <p:cNvSpPr txBox="1"/>
            <p:nvPr/>
          </p:nvSpPr>
          <p:spPr>
            <a:xfrm>
              <a:off x="1694892" y="5507043"/>
              <a:ext cx="3393281" cy="7386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An XML file consisting of </a:t>
              </a:r>
              <a:r>
                <a:rPr kumimoji="1" lang="en-US" altLang="ja-JP" sz="1400" dirty="0" err="1"/>
                <a:t>DataCite</a:t>
              </a:r>
              <a:r>
                <a:rPr kumimoji="1" lang="en-US" altLang="ja-JP" sz="1400" dirty="0"/>
                <a:t> + additional elements, prepared by instrument PIs and CHS members. </a:t>
              </a:r>
              <a:endParaRPr kumimoji="1" lang="ja-JP" altLang="en-US" sz="140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8A307B-44DC-7F95-0D02-810823145CFB}"/>
                </a:ext>
              </a:extLst>
            </p:cNvPr>
            <p:cNvSpPr txBox="1"/>
            <p:nvPr/>
          </p:nvSpPr>
          <p:spPr>
            <a:xfrm>
              <a:off x="2853147" y="2281632"/>
              <a:ext cx="1935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/>
                <a:t>For each dataset</a:t>
              </a:r>
              <a:endParaRPr kumimoji="1" lang="ja-JP" altLang="en-US" sz="160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A0D903D-CEF0-95DD-F2C0-F9B47E9F58D3}"/>
              </a:ext>
            </a:extLst>
          </p:cNvPr>
          <p:cNvGrpSpPr/>
          <p:nvPr/>
        </p:nvGrpSpPr>
        <p:grpSpPr>
          <a:xfrm>
            <a:off x="4985299" y="1530522"/>
            <a:ext cx="6264592" cy="4825828"/>
            <a:chOff x="4985299" y="1530522"/>
            <a:chExt cx="6264592" cy="4825828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574E3E5F-BF74-EC97-ED6F-0774E039E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365" y="1530522"/>
              <a:ext cx="4716526" cy="4505338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ABF5FD3-B73F-0B9C-7863-84C2F61F68CF}"/>
                </a:ext>
              </a:extLst>
            </p:cNvPr>
            <p:cNvSpPr txBox="1"/>
            <p:nvPr/>
          </p:nvSpPr>
          <p:spPr>
            <a:xfrm>
              <a:off x="6695384" y="6048573"/>
              <a:ext cx="4392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Monaco" pitchFamily="2" charset="0"/>
                </a:rPr>
                <a:t>https://</a:t>
              </a:r>
              <a:r>
                <a:rPr kumimoji="1" lang="en-US" altLang="ja-JP" sz="1400" dirty="0" err="1">
                  <a:latin typeface="Monaco" pitchFamily="2" charset="0"/>
                </a:rPr>
                <a:t>github.com</a:t>
              </a:r>
              <a:r>
                <a:rPr kumimoji="1" lang="en-US" altLang="ja-JP" sz="1400" dirty="0">
                  <a:latin typeface="Monaco" pitchFamily="2" charset="0"/>
                </a:rPr>
                <a:t>/CIDAS-ISEE/</a:t>
              </a:r>
              <a:r>
                <a:rPr kumimoji="1" lang="en-US" altLang="ja-JP" sz="1400" dirty="0" err="1">
                  <a:latin typeface="Monaco" pitchFamily="2" charset="0"/>
                </a:rPr>
                <a:t>DOI_doc</a:t>
              </a:r>
              <a:endParaRPr kumimoji="1" lang="ja-JP" altLang="en-US" sz="1400">
                <a:latin typeface="Monaco" pitchFamily="2" charset="0"/>
              </a:endParaRPr>
            </a:p>
          </p:txBody>
        </p:sp>
        <p:sp>
          <p:nvSpPr>
            <p:cNvPr id="25" name="右矢印 24">
              <a:extLst>
                <a:ext uri="{FF2B5EF4-FFF2-40B4-BE49-F238E27FC236}">
                  <a16:creationId xmlns:a16="http://schemas.microsoft.com/office/drawing/2014/main" id="{93C8393E-AA70-8919-57B1-0C059AAAB7E6}"/>
                </a:ext>
              </a:extLst>
            </p:cNvPr>
            <p:cNvSpPr/>
            <p:nvPr/>
          </p:nvSpPr>
          <p:spPr>
            <a:xfrm rot="1280888">
              <a:off x="4985299" y="3322726"/>
              <a:ext cx="1955199" cy="332509"/>
            </a:xfrm>
            <a:prstGeom prst="rightArrow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2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87E29-88C9-4D25-06CE-2BC52C98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 </a:t>
            </a:r>
            <a:r>
              <a:rPr kumimoji="1" lang="en-US" altLang="ja-JP" dirty="0" err="1"/>
              <a:t>Javascript</a:t>
            </a:r>
            <a:r>
              <a:rPr kumimoji="1" lang="en-US" altLang="ja-JP" dirty="0"/>
              <a:t>-based web form for making a </a:t>
            </a:r>
            <a:r>
              <a:rPr kumimoji="1" lang="en-US" altLang="ja-JP" dirty="0" err="1"/>
              <a:t>regist</a:t>
            </a:r>
            <a:r>
              <a:rPr kumimoji="1" lang="en-US" altLang="ja-JP" dirty="0"/>
              <a:t>. XML file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DA451-703F-D5CC-C03A-E1FB957AB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218" y="1264920"/>
            <a:ext cx="4897582" cy="491204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By just </a:t>
            </a:r>
            <a:r>
              <a:rPr kumimoji="1" lang="en-US" altLang="ja-JP" dirty="0">
                <a:solidFill>
                  <a:srgbClr val="C00000"/>
                </a:solidFill>
              </a:rPr>
              <a:t>filling in the boxes with necessary metadata</a:t>
            </a:r>
            <a:r>
              <a:rPr kumimoji="1" lang="en-US" altLang="ja-JP" dirty="0"/>
              <a:t>, anybody can easily generate an XML file in the designated format.  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0ECFCF-3250-E4D9-D00E-44CCE289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Oct. 12, 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6C904B-0842-CE73-A712-32B2B090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Hori+, DOI activity at ISEE, IHDEA meeting 2023  @JHU/APL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4516BE-DCF5-CACE-ECA9-986FB40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E04-DCF8-48B4-8D7A-8CFB4889303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154B34B-DDAD-294A-EE49-E7EDBEE5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33" y="841164"/>
            <a:ext cx="4104086" cy="533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761295"/>
      </p:ext>
    </p:extLst>
  </p:cSld>
  <p:clrMapOvr>
    <a:masterClrMapping/>
  </p:clrMapOvr>
</p:sld>
</file>

<file path=ppt/theme/theme1.xml><?xml version="1.0" encoding="utf-8"?>
<a:theme xmlns:a="http://schemas.openxmlformats.org/drawingml/2006/main" name="MioSC_Meiryo_2023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MioSC_template.potx" id="{DB9EA16E-31BD-3E42-B89B-C4017F256A50}" vid="{85D1C2F6-6B58-9842-97D5-6D6C495922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MioSC_Meiryo_2023</Template>
  <TotalTime>323</TotalTime>
  <Words>1133</Words>
  <Application>Microsoft Macintosh PowerPoint</Application>
  <PresentationFormat>ワイド画面</PresentationFormat>
  <Paragraphs>139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游ゴシック</vt:lpstr>
      <vt:lpstr>Monaco</vt:lpstr>
      <vt:lpstr>Arial</vt:lpstr>
      <vt:lpstr>MioSC_Meiryo_2023</vt:lpstr>
      <vt:lpstr>DOI implementation at Nagoya University and JAXA</vt:lpstr>
      <vt:lpstr>How to promote the data citation with data DOIs</vt:lpstr>
      <vt:lpstr>We have been minting DOIs since 2020</vt:lpstr>
      <vt:lpstr>DOI activity for space physics data in Japan</vt:lpstr>
      <vt:lpstr>What's done so far?</vt:lpstr>
      <vt:lpstr>Some examples of the datasets that DOIs were registered for by our efforts</vt:lpstr>
      <vt:lpstr>How we registered DOIs and prepare landing pages</vt:lpstr>
      <vt:lpstr>How we registered DOIs and prepare landing pages</vt:lpstr>
      <vt:lpstr>A Javascript-based web form for making a regist. XML file</vt:lpstr>
      <vt:lpstr>Dataset DOI + version No. can specify a unique data file</vt:lpstr>
      <vt:lpstr>Summary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HORI Tomoaki</dc:creator>
  <cp:lastModifiedBy>HORI Tomoaki</cp:lastModifiedBy>
  <cp:revision>13</cp:revision>
  <dcterms:created xsi:type="dcterms:W3CDTF">2023-10-06T08:25:09Z</dcterms:created>
  <dcterms:modified xsi:type="dcterms:W3CDTF">2023-10-10T08:10:18Z</dcterms:modified>
</cp:coreProperties>
</file>