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1124" r:id="rId2"/>
    <p:sldId id="1126" r:id="rId3"/>
    <p:sldId id="1140" r:id="rId4"/>
    <p:sldId id="1130" r:id="rId5"/>
    <p:sldId id="1142" r:id="rId6"/>
    <p:sldId id="1119" r:id="rId7"/>
    <p:sldId id="1129" r:id="rId8"/>
    <p:sldId id="1134" r:id="rId9"/>
    <p:sldId id="1137" r:id="rId10"/>
    <p:sldId id="1135" r:id="rId11"/>
    <p:sldId id="1136" r:id="rId12"/>
    <p:sldId id="1131" r:id="rId13"/>
    <p:sldId id="1144" r:id="rId14"/>
    <p:sldId id="114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94"/>
  </p:normalViewPr>
  <p:slideViewPr>
    <p:cSldViewPr snapToGrid="0">
      <p:cViewPr>
        <p:scale>
          <a:sx n="83" d="100"/>
          <a:sy n="83" d="100"/>
        </p:scale>
        <p:origin x="800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4CB94-5CE4-714F-A0BA-A601C79D2EFA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1747D-BFD1-444A-8D41-AC09F0304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1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13E3AC-DFB4-7D49-A00C-5574CA1A85D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99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docs.dkist.nso.edu</a:t>
            </a:r>
            <a:r>
              <a:rPr lang="en-US" dirty="0"/>
              <a:t>/projects/data-products/</a:t>
            </a:r>
            <a:r>
              <a:rPr lang="en-US" dirty="0" err="1"/>
              <a:t>en</a:t>
            </a:r>
            <a:r>
              <a:rPr lang="en-US" dirty="0"/>
              <a:t>/stable/specs/spec-214.html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1747D-BFD1-444A-8D41-AC09F03043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9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22F9F-858C-3D0A-D877-69B7CCE7E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D79DE-662B-5235-D594-D17E23AE1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777B9-2589-78F4-34E6-E28BEB82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3A085-0CF3-0BA5-2326-A66C28AC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EDE4-1688-B579-28D6-76E99070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4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B1BD-568A-D930-1925-969E92B6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DABB2-328C-8489-1EB8-0068711F6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BC484-D5CB-6909-15A0-5C49DABAD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00321-AA95-B3CA-DDBA-A69A02825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9EC40-9DE9-6E54-7135-BBBA0B48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45F68E-82B4-094B-B571-B06D8A3C7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E2CBA-1FF2-6155-7D45-0D50EF4B7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4AE5D-51E2-6899-BF99-7ECCD5DCB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E1598-8498-A107-85E9-6793CBAB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28F7E-37D9-82C3-8F3E-13E62D5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2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72A2F-8063-5864-0716-A344FCD2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30E6A-0620-DC42-07E7-3465FB189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C085C-4DD6-794D-BC9C-8A86CCE6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8A264-068A-EA4B-7D80-DF5B4696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CF046-1FB3-C35D-28AF-31B7411A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2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622F-E2AA-D55F-DD8C-A0202EBE0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2FC57-C735-77E1-84EC-BCE820EDB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5CDC8-8449-548A-DB5D-646CEE51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52C18-37F7-B21F-2008-24056EEB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C12EA-4B94-747F-8E37-1B792CB80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4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C96D-C552-D670-45F5-2A41CF72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DF365-5AE1-4B70-D4FC-86314D5C8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9C41C-212B-D188-DE0F-EEAC981B73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5AD22-BD36-19DE-BA8C-56EE43B5C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9ED01-8F4A-0266-62D0-DDEBEFF73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B0B59-FFE9-ED98-0D5A-0030E18B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6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4FE10-77A6-DA3A-0D16-772A58177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02E0-5F66-6A79-4507-65BCEE244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40087-A325-DFCF-203B-C79BE2B83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CD41D-7F64-D391-485C-455A7A9C4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6846C0-4E46-F392-CA6B-5048C4755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83045-A8DF-3EB4-6A21-6C7F90861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E42B9-7836-B536-C87D-40556C69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AA6-6F8D-BCAC-F7A3-93B239D2B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7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358E-FE8F-8741-D32E-36DFE243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69D44-A1CA-98A9-264C-A1E7065A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59AAD-5A42-02B7-2EEB-E6B9B35B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DFFDF-F732-C82C-0B42-9681F84A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8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BAC06-41CB-8CA6-B27A-52C977819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1212C-A8F4-51BF-D306-FFEE1105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3F822-A114-800F-8A3A-4B0C0051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1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D7CF-32B8-E2FF-F84A-C212A36E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031A-7F77-58D5-5A11-2A3411593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71208-EB32-A581-3AA7-745B91324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5ED67-E6B4-131E-7E61-3BA9CC5CC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14444-36B7-C18E-78E6-4A3C74CF7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391C4-CBC7-B336-D2A6-0D6E54C9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5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187F9-856B-15E5-AE80-AF7822638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C352A-BE5E-4BC0-E902-B8E0B3581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01AC6-529F-A05F-A3C7-310B70660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7B730-38DD-BE78-6F40-62DAC03B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68043-7C58-A0A8-1C6D-4B7F4E40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19979-2E9B-EAAD-4067-E6CD3CBD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68766-FE82-E8DC-BF3A-AE1CD251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0A373-743E-2AC3-AC0D-025C59BE0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FCB86-E6FE-C883-51DC-2FB55E5F7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5D403-A146-9648-8FAC-A8D3AD0FB93C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E9950-0473-9026-7989-458C37180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FE8CB-D480-6C3C-8720-34480C59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DF85D-88CD-1745-99B3-C922A05BA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dkist.nso.edu/projects/data-products/en/stable/specs/spec-214.html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i.dkistdc.nso.edu/datasets/docs#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hyperlink" Target="https://api.dkistdc.nso.edu/datasets/docs#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nso.atlassian.net/wiki/spaces/DPD/overview?homepageId=367005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so.edu/data/vso/" TargetMode="External"/><Relationship Id="rId5" Type="http://schemas.openxmlformats.org/officeDocument/2006/relationships/hyperlink" Target="https://pypi.org/project/dkist/" TargetMode="External"/><Relationship Id="rId4" Type="http://schemas.openxmlformats.org/officeDocument/2006/relationships/hyperlink" Target="http://dkist.data.nso.ed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11.12139" TargetMode="External"/><Relationship Id="rId5" Type="http://schemas.openxmlformats.org/officeDocument/2006/relationships/hyperlink" Target="https://fits.gsfc.nasa.gov/standard40/fits_standard40aa-le.pdf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hyperlink" Target="https://docs.sunpy.org/en/stable/reference/sunpy.html#module-sunp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sunpy.org/projects/ndcube/en/latest/reference/ndcube.html#module-ndcube" TargetMode="External"/><Relationship Id="rId5" Type="http://schemas.openxmlformats.org/officeDocument/2006/relationships/hyperlink" Target="https://docs.dkist.nso.edu/projects/python-tools/en/latest/reference.html#module-dkist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55C4-F40E-3F44-907A-358B9989D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defRPr/>
            </a:pPr>
            <a:b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22F2CD-6625-624F-83A5-317A4D02F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r="30533" b="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11" name="Picture 10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C7FDF32B-1BDB-1144-B237-44C39F07C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130" y="5871737"/>
            <a:ext cx="981702" cy="98626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77B3C1C-EEBC-0149-A597-E4BA72C34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833" y="6143621"/>
            <a:ext cx="1507880" cy="479644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2DA58F1-AA65-8E4E-BCA8-805144D3A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34" y="5862911"/>
            <a:ext cx="1723256" cy="1031569"/>
          </a:xfrm>
          <a:prstGeom prst="rect">
            <a:avLst/>
          </a:prstGeom>
        </p:spPr>
      </p:pic>
      <p:pic>
        <p:nvPicPr>
          <p:cNvPr id="19" name="Picture 18" descr="A close up of a dog's eye&#10;&#10;Description automatically generated with medium confidence">
            <a:extLst>
              <a:ext uri="{FF2B5EF4-FFF2-40B4-BE49-F238E27FC236}">
                <a16:creationId xmlns:a16="http://schemas.microsoft.com/office/drawing/2014/main" id="{BA8E7EAE-11A4-D446-9029-4B21AE05BF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74" t="7429" r="-925" b="22984"/>
          <a:stretch/>
        </p:blipFill>
        <p:spPr>
          <a:xfrm>
            <a:off x="148340" y="301531"/>
            <a:ext cx="4389146" cy="2994445"/>
          </a:xfrm>
          <a:prstGeom prst="rect">
            <a:avLst/>
          </a:prstGeom>
        </p:spPr>
      </p:pic>
      <p:pic>
        <p:nvPicPr>
          <p:cNvPr id="8" name="Picture 7" descr="A black and yellow logo with white text&#10;&#10;Description automatically generated">
            <a:extLst>
              <a:ext uri="{FF2B5EF4-FFF2-40B4-BE49-F238E27FC236}">
                <a16:creationId xmlns:a16="http://schemas.microsoft.com/office/drawing/2014/main" id="{D2F66592-14F2-C749-E3F2-F68EAD06C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33" y="3636330"/>
            <a:ext cx="2762557" cy="2145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5C40B8-7C3E-7635-3289-B75C2CBF222B}"/>
              </a:ext>
            </a:extLst>
          </p:cNvPr>
          <p:cNvSpPr txBox="1"/>
          <p:nvPr/>
        </p:nvSpPr>
        <p:spPr>
          <a:xfrm>
            <a:off x="4646291" y="3658124"/>
            <a:ext cx="7216346" cy="30162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bg1"/>
                </a:solidFill>
              </a:rPr>
              <a:t>The Daniel K. Inouye Solar Telescope (DKIST):</a:t>
            </a:r>
          </a:p>
          <a:p>
            <a:pPr algn="ctr"/>
            <a:r>
              <a:rPr lang="en-US" sz="2300" b="1" dirty="0">
                <a:solidFill>
                  <a:schemeClr val="bg1"/>
                </a:solidFill>
              </a:rPr>
              <a:t>All things Metadata + Other Bits</a:t>
            </a:r>
          </a:p>
          <a:p>
            <a:pPr algn="ctr"/>
            <a:br>
              <a:rPr lang="en-US" sz="2300" b="1" dirty="0">
                <a:solidFill>
                  <a:schemeClr val="bg1"/>
                </a:solidFill>
              </a:rPr>
            </a:br>
            <a:r>
              <a:rPr lang="en-US" sz="2300" b="1" dirty="0">
                <a:solidFill>
                  <a:schemeClr val="bg1"/>
                </a:solidFill>
              </a:rPr>
              <a:t>Alisdair Davey – DKIST DC Scientist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300" b="1" dirty="0">
                <a:solidFill>
                  <a:schemeClr val="bg1"/>
                </a:solidFill>
              </a:rPr>
              <a:t>National Solar Observatory</a:t>
            </a:r>
          </a:p>
          <a:p>
            <a:pPr algn="ctr"/>
            <a:r>
              <a:rPr lang="en-US" sz="2300" b="1" dirty="0" err="1">
                <a:solidFill>
                  <a:schemeClr val="bg1"/>
                </a:solidFill>
              </a:rPr>
              <a:t>adavey@nso.edu</a:t>
            </a:r>
            <a:endParaRPr lang="en-US" sz="2300" b="1" dirty="0">
              <a:solidFill>
                <a:schemeClr val="bg1"/>
              </a:solidFill>
            </a:endParaRPr>
          </a:p>
          <a:p>
            <a:pPr algn="ctr"/>
            <a:b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2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2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5"/>
    </mc:Choice>
    <mc:Fallback xmlns="">
      <p:transition spd="slow" advTm="786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6C00EB-A045-0D05-9C67-521485F5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   Metadata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Content Placeholder 8" descr="A logo of a picture&#10;&#10;Description automatically generated">
            <a:extLst>
              <a:ext uri="{FF2B5EF4-FFF2-40B4-BE49-F238E27FC236}">
                <a16:creationId xmlns:a16="http://schemas.microsoft.com/office/drawing/2014/main" id="{954B5AA8-9114-0ED5-74A8-0763AB959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850" y="500856"/>
            <a:ext cx="1282700" cy="105410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30AFA0-390A-96D7-F904-A123DC818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24" y="160826"/>
            <a:ext cx="3510976" cy="2134426"/>
          </a:xfrm>
          <a:prstGeom prst="rect">
            <a:avLst/>
          </a:prstGeom>
        </p:spPr>
      </p:pic>
      <p:pic>
        <p:nvPicPr>
          <p:cNvPr id="23" name="Picture 22" descr="A screenshot of a document&#10;&#10;Description automatically generated">
            <a:extLst>
              <a:ext uri="{FF2B5EF4-FFF2-40B4-BE49-F238E27FC236}">
                <a16:creationId xmlns:a16="http://schemas.microsoft.com/office/drawing/2014/main" id="{AB4BE299-9862-FECD-C30E-F1AD1BF09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" y="1522375"/>
            <a:ext cx="3510976" cy="45689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68B48FD-CFE5-896B-F6B4-894E4C123129}"/>
              </a:ext>
            </a:extLst>
          </p:cNvPr>
          <p:cNvSpPr txBox="1"/>
          <p:nvPr/>
        </p:nvSpPr>
        <p:spPr>
          <a:xfrm>
            <a:off x="4056959" y="5795758"/>
            <a:ext cx="788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https://docs.dkist.nso.edu/projects/data-products/</a:t>
            </a:r>
            <a:r>
              <a:rPr lang="en-US" dirty="0" err="1">
                <a:hlinkClick r:id="rId6"/>
              </a:rPr>
              <a:t>en</a:t>
            </a:r>
            <a:r>
              <a:rPr lang="en-US" dirty="0">
                <a:hlinkClick r:id="rId6"/>
              </a:rPr>
              <a:t>/stable/specs/spec-214.html</a:t>
            </a:r>
            <a:endParaRPr lang="en-US" dirty="0"/>
          </a:p>
        </p:txBody>
      </p:sp>
      <p:pic>
        <p:nvPicPr>
          <p:cNvPr id="26" name="Picture 25" descr="A screenshot of a document&#10;&#10;Description automatically generated">
            <a:extLst>
              <a:ext uri="{FF2B5EF4-FFF2-40B4-BE49-F238E27FC236}">
                <a16:creationId xmlns:a16="http://schemas.microsoft.com/office/drawing/2014/main" id="{1D5CE43D-8410-52EB-1460-DC45FB657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959" y="2526578"/>
            <a:ext cx="2412426" cy="3068780"/>
          </a:xfrm>
          <a:prstGeom prst="rect">
            <a:avLst/>
          </a:prstGeom>
        </p:spPr>
      </p:pic>
      <p:pic>
        <p:nvPicPr>
          <p:cNvPr id="28" name="Picture 27" descr="A screenshot of a keywords&#10;&#10;Description automatically generated">
            <a:extLst>
              <a:ext uri="{FF2B5EF4-FFF2-40B4-BE49-F238E27FC236}">
                <a16:creationId xmlns:a16="http://schemas.microsoft.com/office/drawing/2014/main" id="{C344A4D1-4333-B66E-98F7-B7C469540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3118" y="2526577"/>
            <a:ext cx="5207334" cy="3068779"/>
          </a:xfrm>
          <a:prstGeom prst="rect">
            <a:avLst/>
          </a:prstGeom>
        </p:spPr>
      </p:pic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2AD75187-5871-D779-28D1-9C847F0DDF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3635" y="280988"/>
            <a:ext cx="2692400" cy="1409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7D837-D75A-DEEE-F8FA-A0EB6BEE305A}"/>
              </a:ext>
            </a:extLst>
          </p:cNvPr>
          <p:cNvSpPr txBox="1"/>
          <p:nvPr/>
        </p:nvSpPr>
        <p:spPr>
          <a:xfrm>
            <a:off x="10761828" y="600924"/>
            <a:ext cx="1058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✘</a:t>
            </a:r>
          </a:p>
        </p:txBody>
      </p:sp>
      <p:pic>
        <p:nvPicPr>
          <p:cNvPr id="10" name="Picture 9" descr="A gold rim on a white background&#10;&#10;Description automatically generated">
            <a:extLst>
              <a:ext uri="{FF2B5EF4-FFF2-40B4-BE49-F238E27FC236}">
                <a16:creationId xmlns:a16="http://schemas.microsoft.com/office/drawing/2014/main" id="{315F5165-1B31-099D-F78C-8D353809A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9609" y="1130025"/>
            <a:ext cx="1322823" cy="132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1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6C00EB-A045-0D05-9C67-521485F5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    API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Content Placeholder 8" descr="A graphic with a bar graph&#10;&#10;Description automatically generated with medium confidence">
            <a:extLst>
              <a:ext uri="{FF2B5EF4-FFF2-40B4-BE49-F238E27FC236}">
                <a16:creationId xmlns:a16="http://schemas.microsoft.com/office/drawing/2014/main" id="{4167C98D-3355-57F4-8944-33EA9E5EA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142" y="380206"/>
            <a:ext cx="1422400" cy="12954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F33D55-F6A9-BCA4-5A34-0EAEDEFED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42" y="1675606"/>
            <a:ext cx="7747000" cy="1854200"/>
          </a:xfrm>
          <a:prstGeom prst="rect">
            <a:avLst/>
          </a:prstGeom>
        </p:spPr>
      </p:pic>
      <p:pic>
        <p:nvPicPr>
          <p:cNvPr id="12" name="Content Placeholder 7" descr="A close-up of a computer code&#10;&#10;Description automatically generated">
            <a:extLst>
              <a:ext uri="{FF2B5EF4-FFF2-40B4-BE49-F238E27FC236}">
                <a16:creationId xmlns:a16="http://schemas.microsoft.com/office/drawing/2014/main" id="{3A5718FA-017D-5FF7-4BB5-23461A742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05" y="3238366"/>
            <a:ext cx="5107420" cy="28529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9B2079-F4AF-B296-94DE-0248DA2E4373}"/>
              </a:ext>
            </a:extLst>
          </p:cNvPr>
          <p:cNvSpPr txBox="1"/>
          <p:nvPr/>
        </p:nvSpPr>
        <p:spPr>
          <a:xfrm>
            <a:off x="6295638" y="2371300"/>
            <a:ext cx="493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6"/>
              </a:rPr>
              <a:t>https://</a:t>
            </a:r>
            <a:r>
              <a:rPr lang="en-US" sz="2000" b="1" dirty="0" err="1">
                <a:hlinkClick r:id="rId6"/>
              </a:rPr>
              <a:t>api.dkistdc.nso.edu</a:t>
            </a:r>
            <a:r>
              <a:rPr lang="en-US" sz="2000" b="1" dirty="0">
                <a:hlinkClick r:id="rId6"/>
              </a:rPr>
              <a:t>/datasets/docs#/</a:t>
            </a:r>
            <a:endParaRPr lang="en-US" sz="2000" b="1" dirty="0"/>
          </a:p>
        </p:txBody>
      </p:sp>
      <p:pic>
        <p:nvPicPr>
          <p:cNvPr id="15" name="Picture 1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602FCA3-8E0D-5B67-81BF-9898C5464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999" y="2993597"/>
            <a:ext cx="6381613" cy="30973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F2A21783-3E69-8BC8-3585-2E1DCA95E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0753" y="380205"/>
            <a:ext cx="3189652" cy="1961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F0885-C45D-000E-BA06-5A04E1DF6A78}"/>
              </a:ext>
            </a:extLst>
          </p:cNvPr>
          <p:cNvSpPr txBox="1"/>
          <p:nvPr/>
        </p:nvSpPr>
        <p:spPr>
          <a:xfrm>
            <a:off x="10169024" y="897345"/>
            <a:ext cx="1058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2488182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26D8DB41-5715-AA37-6566-20FC33600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0831" y="1171655"/>
            <a:ext cx="7350336" cy="4993435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46C8F-ED06-9AA3-794C-A5696EC30D25}"/>
              </a:ext>
            </a:extLst>
          </p:cNvPr>
          <p:cNvSpPr txBox="1"/>
          <p:nvPr/>
        </p:nvSpPr>
        <p:spPr>
          <a:xfrm>
            <a:off x="3630260" y="2256615"/>
            <a:ext cx="493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4"/>
              </a:rPr>
              <a:t>https://</a:t>
            </a:r>
            <a:r>
              <a:rPr lang="en-US" sz="2000" b="1" dirty="0" err="1">
                <a:hlinkClick r:id="rId4"/>
              </a:rPr>
              <a:t>api.dkistdc.nso.edu</a:t>
            </a:r>
            <a:r>
              <a:rPr lang="en-US" sz="2000" b="1" dirty="0">
                <a:hlinkClick r:id="rId4"/>
              </a:rPr>
              <a:t>/datasets/docs#/</a:t>
            </a:r>
            <a:endParaRPr lang="en-US" sz="2000" b="1" dirty="0"/>
          </a:p>
        </p:txBody>
      </p:sp>
      <p:pic>
        <p:nvPicPr>
          <p:cNvPr id="2" name="Picture 1" descr="A close up of a text&#10;&#10;Description automatically generated">
            <a:extLst>
              <a:ext uri="{FF2B5EF4-FFF2-40B4-BE49-F238E27FC236}">
                <a16:creationId xmlns:a16="http://schemas.microsoft.com/office/drawing/2014/main" id="{05309599-225A-922A-54AC-CAF038E56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348" y="294678"/>
            <a:ext cx="3189652" cy="19619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F39E138-5331-129F-E3F2-AAC38233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    API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8" descr="A graphic with a bar graph&#10;&#10;Description automatically generated with medium confidence">
            <a:extLst>
              <a:ext uri="{FF2B5EF4-FFF2-40B4-BE49-F238E27FC236}">
                <a16:creationId xmlns:a16="http://schemas.microsoft.com/office/drawing/2014/main" id="{4C7549EE-5904-0A2E-CE86-C6326B718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42" y="380206"/>
            <a:ext cx="1422400" cy="129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ADA36A-660B-7D62-5E75-B1A5758574AB}"/>
              </a:ext>
            </a:extLst>
          </p:cNvPr>
          <p:cNvSpPr txBox="1"/>
          <p:nvPr/>
        </p:nvSpPr>
        <p:spPr>
          <a:xfrm>
            <a:off x="10761828" y="600924"/>
            <a:ext cx="1058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3342651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46C8F-ED06-9AA3-794C-A5696EC30D25}"/>
              </a:ext>
            </a:extLst>
          </p:cNvPr>
          <p:cNvSpPr txBox="1"/>
          <p:nvPr/>
        </p:nvSpPr>
        <p:spPr>
          <a:xfrm>
            <a:off x="2096955" y="5853791"/>
            <a:ext cx="799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https://</a:t>
            </a:r>
            <a:r>
              <a:rPr lang="en-US" sz="2000" b="1" dirty="0" err="1">
                <a:solidFill>
                  <a:srgbClr val="0070C0"/>
                </a:solidFill>
              </a:rPr>
              <a:t>api.dkistdc.nso.edu</a:t>
            </a:r>
            <a:r>
              <a:rPr lang="en-US" sz="2000" b="1" dirty="0">
                <a:solidFill>
                  <a:srgbClr val="0070C0"/>
                </a:solidFill>
              </a:rPr>
              <a:t>/datasets/docs#/default/get_datasets_v1_get</a:t>
            </a:r>
          </a:p>
        </p:txBody>
      </p:sp>
      <p:pic>
        <p:nvPicPr>
          <p:cNvPr id="2" name="Picture 1" descr="A close up of a text&#10;&#10;Description automatically generated">
            <a:extLst>
              <a:ext uri="{FF2B5EF4-FFF2-40B4-BE49-F238E27FC236}">
                <a16:creationId xmlns:a16="http://schemas.microsoft.com/office/drawing/2014/main" id="{05309599-225A-922A-54AC-CAF038E5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348" y="294678"/>
            <a:ext cx="3189652" cy="19619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F39E138-5331-129F-E3F2-AAC38233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    API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8" descr="A graphic with a bar graph&#10;&#10;Description automatically generated with medium confidence">
            <a:extLst>
              <a:ext uri="{FF2B5EF4-FFF2-40B4-BE49-F238E27FC236}">
                <a16:creationId xmlns:a16="http://schemas.microsoft.com/office/drawing/2014/main" id="{4C7549EE-5904-0A2E-CE86-C6326B718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42" y="380206"/>
            <a:ext cx="1422400" cy="129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ADA36A-660B-7D62-5E75-B1A5758574AB}"/>
              </a:ext>
            </a:extLst>
          </p:cNvPr>
          <p:cNvSpPr txBox="1"/>
          <p:nvPr/>
        </p:nvSpPr>
        <p:spPr>
          <a:xfrm>
            <a:off x="10761828" y="600924"/>
            <a:ext cx="1058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✘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3BBEB61E-0B98-9BCC-C8CC-411C30681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11" y="1510625"/>
            <a:ext cx="6074853" cy="4406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57FD03-3591-A65E-53BF-8743447C2110}"/>
              </a:ext>
            </a:extLst>
          </p:cNvPr>
          <p:cNvSpPr txBox="1"/>
          <p:nvPr/>
        </p:nvSpPr>
        <p:spPr>
          <a:xfrm>
            <a:off x="7578671" y="3084163"/>
            <a:ext cx="396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All the parameters are fully described</a:t>
            </a:r>
          </a:p>
        </p:txBody>
      </p:sp>
    </p:spTree>
    <p:extLst>
      <p:ext uri="{BB962C8B-B14F-4D97-AF65-F5344CB8AC3E}">
        <p14:creationId xmlns:p14="http://schemas.microsoft.com/office/powerpoint/2010/main" val="42527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7E466-5F3E-8D6A-A1F5-E42AEE6BF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964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Metadata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Dataset inventory 1</a:t>
            </a:r>
            <a:r>
              <a:rPr lang="en-US" baseline="30000" dirty="0">
                <a:solidFill>
                  <a:srgbClr val="0070C0"/>
                </a:solidFill>
              </a:rPr>
              <a:t>st</a:t>
            </a:r>
            <a:r>
              <a:rPr lang="en-US" dirty="0">
                <a:solidFill>
                  <a:srgbClr val="0070C0"/>
                </a:solidFill>
              </a:rPr>
              <a:t> defined by science requirements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Our own standard but it is very well documented</a:t>
            </a:r>
          </a:p>
          <a:p>
            <a:r>
              <a:rPr lang="en-US" dirty="0">
                <a:solidFill>
                  <a:srgbClr val="0070C0"/>
                </a:solidFill>
              </a:rPr>
              <a:t>Dataset Search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REST API built on </a:t>
            </a:r>
            <a:r>
              <a:rPr lang="en-US" dirty="0" err="1">
                <a:solidFill>
                  <a:srgbClr val="0070C0"/>
                </a:solidFill>
              </a:rPr>
              <a:t>OpenAPI</a:t>
            </a:r>
            <a:r>
              <a:rPr lang="en-US" dirty="0">
                <a:solidFill>
                  <a:srgbClr val="0070C0"/>
                </a:solidFill>
              </a:rPr>
              <a:t> V3. Again, very well documented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Used both internally and for external access (User Tools/Web interface)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2414F-B49B-4CDE-C54D-C8BD8173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E3EB91-C8B2-275C-8AFA-58E4C967B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28" y="4421510"/>
            <a:ext cx="7123541" cy="163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0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8D39-C593-9625-BBE5-A47F4C43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04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accent1"/>
                </a:solidFill>
                <a:latin typeface="Arial" panose="020B0604020202020204" pitchFamily="34" charset="0"/>
              </a:rPr>
              <a:t>Daniel K. Inouye Solar Telescope (DKIST)</a:t>
            </a:r>
            <a:endParaRPr lang="en-US" sz="4200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4B40FB0-5887-57E3-8792-C29588970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98DBFA-0726-E4DF-FD2F-BD486BBE33A5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7E84D-5942-C1A1-6C81-61CED1A892C5}"/>
              </a:ext>
            </a:extLst>
          </p:cNvPr>
          <p:cNvSpPr txBox="1"/>
          <p:nvPr/>
        </p:nvSpPr>
        <p:spPr>
          <a:xfrm>
            <a:off x="222422" y="1090801"/>
            <a:ext cx="10515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•"/>
            </a:pPr>
            <a:r>
              <a:rPr lang="en-US" sz="2400" dirty="0">
                <a:solidFill>
                  <a:schemeClr val="accent1"/>
                </a:solidFill>
                <a:latin typeface="+mn-lt"/>
              </a:rPr>
              <a:t>Daniel K. Inouye Solar Telescope (DKIST) is a four-meter aperture, all </a:t>
            </a:r>
            <a:br>
              <a:rPr lang="en-US" sz="2400" dirty="0">
                <a:solidFill>
                  <a:schemeClr val="accent1"/>
                </a:solidFill>
                <a:latin typeface="+mn-lt"/>
              </a:rPr>
            </a:br>
            <a:r>
              <a:rPr lang="en-US" sz="2400" dirty="0">
                <a:solidFill>
                  <a:schemeClr val="accent1"/>
                </a:solidFill>
                <a:latin typeface="+mn-lt"/>
              </a:rPr>
              <a:t>reflecting, off axis Gregorian design, which minimizes scattered light and</a:t>
            </a:r>
            <a:br>
              <a:rPr lang="en-US" sz="2400" dirty="0">
                <a:solidFill>
                  <a:schemeClr val="accent1"/>
                </a:solidFill>
                <a:latin typeface="+mn-lt"/>
              </a:rPr>
            </a:br>
            <a:r>
              <a:rPr lang="en-US" sz="2400" dirty="0">
                <a:solidFill>
                  <a:schemeClr val="accent1"/>
                </a:solidFill>
                <a:latin typeface="+mn-lt"/>
              </a:rPr>
              <a:t>thermal management</a:t>
            </a:r>
          </a:p>
          <a:p>
            <a:pPr marL="171450" indent="-171450">
              <a:buFontTx/>
              <a:buChar char="•"/>
            </a:pPr>
            <a:r>
              <a:rPr lang="en-US" sz="2400" dirty="0">
                <a:solidFill>
                  <a:schemeClr val="accent1"/>
                </a:solidFill>
                <a:latin typeface="+mn-lt"/>
              </a:rPr>
              <a:t>Constructed on </a:t>
            </a:r>
            <a:r>
              <a:rPr lang="en-US" sz="2400" dirty="0" err="1">
                <a:solidFill>
                  <a:schemeClr val="accent1"/>
                </a:solidFill>
                <a:latin typeface="+mn-lt"/>
              </a:rPr>
              <a:t>Haleakalā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, Maui, a site that has excellent seeing and </a:t>
            </a:r>
            <a:br>
              <a:rPr lang="en-US" sz="2400" dirty="0">
                <a:solidFill>
                  <a:schemeClr val="accent1"/>
                </a:solidFill>
                <a:latin typeface="+mn-lt"/>
              </a:rPr>
            </a:br>
            <a:r>
              <a:rPr lang="en-US" sz="2400" dirty="0">
                <a:solidFill>
                  <a:schemeClr val="accent1"/>
                </a:solidFill>
                <a:latin typeface="+mn-lt"/>
              </a:rPr>
              <a:t>coronal skies with very low-scattered light</a:t>
            </a:r>
          </a:p>
          <a:p>
            <a:pPr marL="171450" indent="-171450">
              <a:buFontTx/>
              <a:buChar char="•"/>
            </a:pPr>
            <a:r>
              <a:rPr lang="en-US" sz="2400" dirty="0">
                <a:solidFill>
                  <a:schemeClr val="accent1"/>
                </a:solidFill>
                <a:latin typeface="+mn-lt"/>
              </a:rPr>
              <a:t>Features integrated adaptive optics and 5 complex, multi-camera </a:t>
            </a:r>
            <a:br>
              <a:rPr lang="en-US" sz="2400" dirty="0">
                <a:solidFill>
                  <a:schemeClr val="accent1"/>
                </a:solidFill>
                <a:latin typeface="+mn-lt"/>
              </a:rPr>
            </a:br>
            <a:r>
              <a:rPr lang="en-US" sz="2400" dirty="0">
                <a:solidFill>
                  <a:schemeClr val="accent1"/>
                </a:solidFill>
                <a:latin typeface="+mn-lt"/>
              </a:rPr>
              <a:t>instruments </a:t>
            </a:r>
            <a:r>
              <a:rPr lang="en-US" sz="2400" dirty="0">
                <a:solidFill>
                  <a:schemeClr val="accent1"/>
                </a:solidFill>
              </a:rPr>
              <a:t>d</a:t>
            </a:r>
            <a:r>
              <a:rPr lang="en-US" sz="2400" dirty="0">
                <a:solidFill>
                  <a:schemeClr val="accent1"/>
                </a:solidFill>
                <a:latin typeface="+mn-lt"/>
              </a:rPr>
              <a:t>esigned for high-precision spectra-polarimetry, capable of </a:t>
            </a:r>
            <a:br>
              <a:rPr lang="en-US" sz="2400" dirty="0">
                <a:solidFill>
                  <a:schemeClr val="accent1"/>
                </a:solidFill>
                <a:latin typeface="+mn-lt"/>
              </a:rPr>
            </a:br>
            <a:r>
              <a:rPr lang="en-US" sz="2400" dirty="0">
                <a:solidFill>
                  <a:schemeClr val="accent1"/>
                </a:solidFill>
                <a:latin typeface="+mn-lt"/>
              </a:rPr>
              <a:t>probing the solar atmosphere simultaneously at multiple heights. There </a:t>
            </a:r>
            <a:br>
              <a:rPr lang="en-US" sz="2400" dirty="0">
                <a:solidFill>
                  <a:schemeClr val="accent1"/>
                </a:solidFill>
                <a:latin typeface="+mn-lt"/>
              </a:rPr>
            </a:br>
            <a:r>
              <a:rPr lang="en-US" sz="2400" dirty="0">
                <a:solidFill>
                  <a:schemeClr val="accent1"/>
                </a:solidFill>
                <a:latin typeface="+mn-lt"/>
              </a:rPr>
              <a:t>is also the capability to upgrade or replace these instruments in the </a:t>
            </a:r>
            <a:br>
              <a:rPr lang="en-US" sz="2400" dirty="0">
                <a:solidFill>
                  <a:schemeClr val="accent1"/>
                </a:solidFill>
                <a:latin typeface="+mn-lt"/>
              </a:rPr>
            </a:br>
            <a:r>
              <a:rPr lang="en-US" sz="2400" dirty="0">
                <a:solidFill>
                  <a:schemeClr val="accent1"/>
                </a:solidFill>
                <a:latin typeface="+mn-lt"/>
              </a:rPr>
              <a:t>future</a:t>
            </a:r>
          </a:p>
          <a:p>
            <a:endParaRPr lang="en-US" dirty="0"/>
          </a:p>
        </p:txBody>
      </p:sp>
      <p:pic>
        <p:nvPicPr>
          <p:cNvPr id="12" name="Picture 2" descr="C:\trimmele\atst1\atst\images\cut away with labels June 2012 color.jpg">
            <a:extLst>
              <a:ext uri="{FF2B5EF4-FFF2-40B4-BE49-F238E27FC236}">
                <a16:creationId xmlns:a16="http://schemas.microsoft.com/office/drawing/2014/main" id="{4F7D271B-ACA1-364F-D8E4-54BB302A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366" y="1088747"/>
            <a:ext cx="2458212" cy="18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FC40C8-F2AE-7F0B-0543-7330347A2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916" y="4586061"/>
            <a:ext cx="2458212" cy="1626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C45172-0E93-5632-20EE-CE4FE49A7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366" y="3015933"/>
            <a:ext cx="2458212" cy="1576855"/>
          </a:xfrm>
          <a:prstGeom prst="rect">
            <a:avLst/>
          </a:prstGeom>
        </p:spPr>
      </p:pic>
      <p:pic>
        <p:nvPicPr>
          <p:cNvPr id="7" name="Picture 6" descr="A close up of a yellow liquid&#10;&#10;Description automatically generated">
            <a:extLst>
              <a:ext uri="{FF2B5EF4-FFF2-40B4-BE49-F238E27FC236}">
                <a16:creationId xmlns:a16="http://schemas.microsoft.com/office/drawing/2014/main" id="{087A987A-29C2-223F-3F28-FC8C13212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724" y="4654285"/>
            <a:ext cx="4040198" cy="1145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4A384E-C7DE-063D-ADA9-048B773BAE3C}"/>
              </a:ext>
            </a:extLst>
          </p:cNvPr>
          <p:cNvSpPr txBox="1"/>
          <p:nvPr/>
        </p:nvSpPr>
        <p:spPr>
          <a:xfrm>
            <a:off x="2885493" y="5767199"/>
            <a:ext cx="367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Magnetic fields in Solar </a:t>
            </a:r>
            <a:r>
              <a:rPr lang="en-US" dirty="0" err="1">
                <a:solidFill>
                  <a:srgbClr val="00B050"/>
                </a:solidFill>
              </a:rPr>
              <a:t>plage</a:t>
            </a:r>
            <a:r>
              <a:rPr lang="en-US" dirty="0">
                <a:solidFill>
                  <a:srgbClr val="00B050"/>
                </a:solidFill>
              </a:rPr>
              <a:t> regions</a:t>
            </a:r>
          </a:p>
        </p:txBody>
      </p:sp>
    </p:spTree>
    <p:extLst>
      <p:ext uri="{BB962C8B-B14F-4D97-AF65-F5344CB8AC3E}">
        <p14:creationId xmlns:p14="http://schemas.microsoft.com/office/powerpoint/2010/main" val="2898180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7E466-5F3E-8D6A-A1F5-E42AEE6B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Data Center Project Documentation – in ”glorious” detail!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https://nso.atlassian.net/wiki/spaces/DPD/overview?homepageId=3670058</a:t>
            </a:r>
            <a:endParaRPr lang="en-US" dirty="0">
              <a:solidFill>
                <a:srgbClr val="0070C0"/>
              </a:solidFill>
              <a:hlinkClick r:id="rId2"/>
            </a:endParaRPr>
          </a:p>
          <a:p>
            <a:r>
              <a:rPr lang="en-US" dirty="0">
                <a:solidFill>
                  <a:srgbClr val="0070C0"/>
                </a:solidFill>
              </a:rPr>
              <a:t>Raw frame inventory (repository)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SPEC-0122 – FITS spec for raw data</a:t>
            </a:r>
          </a:p>
          <a:p>
            <a:r>
              <a:rPr lang="en-US" dirty="0">
                <a:solidFill>
                  <a:srgbClr val="0070C0"/>
                </a:solidFill>
              </a:rPr>
              <a:t>Dataset inventory (repository)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Inventory of calibrated Level 1 data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SPEC-0214 – FITS spec for calibrated data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ASDF for putting metadata in users’ hands</a:t>
            </a:r>
          </a:p>
          <a:p>
            <a:r>
              <a:rPr lang="en-US" dirty="0">
                <a:solidFill>
                  <a:srgbClr val="0070C0"/>
                </a:solidFill>
              </a:rPr>
              <a:t>Data Center Access Protocol (REST API)</a:t>
            </a:r>
          </a:p>
          <a:p>
            <a:pPr lvl="1"/>
            <a:r>
              <a:rPr lang="en-US" b="0" i="0" dirty="0">
                <a:solidFill>
                  <a:srgbClr val="0070C0"/>
                </a:solidFill>
                <a:effectLst/>
                <a:latin typeface="-apple-system"/>
              </a:rPr>
              <a:t>https://api.dkistdc.nso.edu/datasets/docs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How do I use the Data Center Search API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https://</a:t>
            </a:r>
            <a:r>
              <a:rPr lang="en-US" dirty="0" err="1">
                <a:solidFill>
                  <a:srgbClr val="0070C0"/>
                </a:solidFill>
              </a:rPr>
              <a:t>nso.atlassian.net</a:t>
            </a:r>
            <a:r>
              <a:rPr lang="en-US" dirty="0">
                <a:solidFill>
                  <a:srgbClr val="0070C0"/>
                </a:solidFill>
              </a:rPr>
              <a:t>/wiki/spaces/DHDT/pages/1438384129/</a:t>
            </a:r>
            <a:r>
              <a:rPr lang="en-US" dirty="0" err="1">
                <a:solidFill>
                  <a:srgbClr val="0070C0"/>
                </a:solidFill>
              </a:rPr>
              <a:t>How+do+I+use+the+Data+Center+Archive+Search+API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2414F-B49B-4CDE-C54D-C8BD8173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DKIST metadata, metadata registry and data access protocol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CA6DCB-B92E-DCD3-0E5A-20F318BD9EE9}"/>
              </a:ext>
            </a:extLst>
          </p:cNvPr>
          <p:cNvCxnSpPr>
            <a:cxnSpLocks/>
          </p:cNvCxnSpPr>
          <p:nvPr/>
        </p:nvCxnSpPr>
        <p:spPr>
          <a:xfrm flipV="1">
            <a:off x="7742179" y="669309"/>
            <a:ext cx="2082045" cy="21163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FDA22B-0BEC-931C-C0D5-7865C8148940}"/>
              </a:ext>
            </a:extLst>
          </p:cNvPr>
          <p:cNvSpPr txBox="1"/>
          <p:nvPr/>
        </p:nvSpPr>
        <p:spPr>
          <a:xfrm>
            <a:off x="7742179" y="22678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Bradley Hand" pitchFamily="2" charset="77"/>
              </a:rPr>
              <a:t>repository</a:t>
            </a:r>
          </a:p>
        </p:txBody>
      </p:sp>
      <p:pic>
        <p:nvPicPr>
          <p:cNvPr id="15" name="Picture 14" descr="A diagram of an object inventory&#10;&#10;Description automatically generated">
            <a:extLst>
              <a:ext uri="{FF2B5EF4-FFF2-40B4-BE49-F238E27FC236}">
                <a16:creationId xmlns:a16="http://schemas.microsoft.com/office/drawing/2014/main" id="{5887BC68-ACE9-E432-D747-A05F3CC01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719" y="2766218"/>
            <a:ext cx="4663622" cy="132556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6C5A8B-D441-15FF-2E35-0B90CCCF01D8}"/>
              </a:ext>
            </a:extLst>
          </p:cNvPr>
          <p:cNvSpPr txBox="1"/>
          <p:nvPr/>
        </p:nvSpPr>
        <p:spPr>
          <a:xfrm>
            <a:off x="8632840" y="4042052"/>
            <a:ext cx="238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Frame inventory design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DC59A-D02F-071E-ECC0-C104379E14DE}"/>
              </a:ext>
            </a:extLst>
          </p:cNvPr>
          <p:cNvSpPr txBox="1"/>
          <p:nvPr/>
        </p:nvSpPr>
        <p:spPr>
          <a:xfrm>
            <a:off x="430786" y="3185686"/>
            <a:ext cx="609971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→</a:t>
            </a:r>
            <a:br>
              <a:rPr lang="en-US" sz="1200" b="1" dirty="0">
                <a:solidFill>
                  <a:srgbClr val="FF0000"/>
                </a:solidFill>
              </a:rPr>
            </a:br>
            <a:br>
              <a:rPr lang="en-US" sz="1200" b="1" dirty="0">
                <a:solidFill>
                  <a:srgbClr val="FF0000"/>
                </a:solidFill>
              </a:rPr>
            </a:br>
            <a:br>
              <a:rPr lang="en-US" sz="1200" b="1" dirty="0">
                <a:solidFill>
                  <a:srgbClr val="FF0000"/>
                </a:solidFill>
              </a:rPr>
            </a:br>
            <a:br>
              <a:rPr lang="en-US" sz="800" b="1" dirty="0">
                <a:solidFill>
                  <a:srgbClr val="FF0000"/>
                </a:solidFill>
              </a:rPr>
            </a:br>
            <a:br>
              <a:rPr lang="en-US" sz="800" b="1" dirty="0">
                <a:solidFill>
                  <a:srgbClr val="FF0000"/>
                </a:solidFill>
              </a:rPr>
            </a:br>
            <a:br>
              <a:rPr lang="en-US" sz="1200" b="1" dirty="0">
                <a:solidFill>
                  <a:srgbClr val="FF0000"/>
                </a:solidFill>
              </a:rPr>
            </a:br>
            <a:br>
              <a:rPr lang="en-US" sz="12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47612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6E5202-44F4-C886-00A5-D54DC9C4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14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Logical Data Model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ECFFE2D5-29BE-2A2A-2AFB-8F13DB61A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005" y="1500160"/>
            <a:ext cx="9005272" cy="435133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9B6114-A46C-E1C9-2D79-AC8F3C13977B}"/>
              </a:ext>
            </a:extLst>
          </p:cNvPr>
          <p:cNvSpPr txBox="1"/>
          <p:nvPr/>
        </p:nvSpPr>
        <p:spPr>
          <a:xfrm>
            <a:off x="9500461" y="2228671"/>
            <a:ext cx="2525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data model for </a:t>
            </a:r>
            <a:br>
              <a:rPr lang="en-US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Search Support </a:t>
            </a:r>
            <a:br>
              <a:rPr lang="en-US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database consists </a:t>
            </a:r>
            <a:br>
              <a:rPr lang="en-US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multiple tables 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9B79BE-0126-7867-A6C8-F743387D127C}"/>
              </a:ext>
            </a:extLst>
          </p:cNvPr>
          <p:cNvSpPr/>
          <p:nvPr/>
        </p:nvSpPr>
        <p:spPr>
          <a:xfrm>
            <a:off x="1797803" y="2386739"/>
            <a:ext cx="1682841" cy="3464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2414F-B49B-4CDE-C54D-C8BD8173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63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 Inventory Attributes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C162510A-F0A9-155E-F625-5792B879C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472019"/>
              </p:ext>
            </p:extLst>
          </p:nvPr>
        </p:nvGraphicFramePr>
        <p:xfrm>
          <a:off x="219615" y="1457369"/>
          <a:ext cx="7407819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3448">
                  <a:extLst>
                    <a:ext uri="{9D8B030D-6E8A-4147-A177-3AD203B41FA5}">
                      <a16:colId xmlns:a16="http://schemas.microsoft.com/office/drawing/2014/main" val="4259038685"/>
                    </a:ext>
                  </a:extLst>
                </a:gridCol>
                <a:gridCol w="4304371">
                  <a:extLst>
                    <a:ext uri="{9D8B030D-6E8A-4147-A177-3AD203B41FA5}">
                      <a16:colId xmlns:a16="http://schemas.microsoft.com/office/drawing/2014/main" val="1983159364"/>
                    </a:ext>
                  </a:extLst>
                </a:gridCol>
              </a:tblGrid>
              <a:tr h="524874">
                <a:tc>
                  <a:txBody>
                    <a:bodyPr/>
                    <a:lstStyle/>
                    <a:p>
                      <a:r>
                        <a:rPr lang="en-US" sz="1600" dirty="0"/>
                        <a:t>Attribute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Attribute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205538"/>
                  </a:ext>
                </a:extLst>
              </a:tr>
              <a:tr h="3899064"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asdfObjectKey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bottomLeft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browseMovieArchiveKey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browseMovieURL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bucket</a:t>
                      </a: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cadence</a:t>
                      </a: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contributingExperimentIdArray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contributingProposalIdArray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datasetId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datasetSize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endTime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exposureTime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fieldOfViewX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fieldOfViewY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filterWavelengthList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frameCount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instrumentName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observable</a:t>
                      </a: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originalFrameCount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primaryExperimentId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primaryProposalId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qualityFrameworkAverageFriedParameterValue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qualityFrameworkPolarimetricAccuracy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reciepeInstanceId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recipeId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recipeRunId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startTime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stokesParameters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targetType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topRight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wavelengthMax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wavelengthMin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40038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D9F5022-98BA-2340-0801-7CD5B53C867B}"/>
              </a:ext>
            </a:extLst>
          </p:cNvPr>
          <p:cNvSpPr txBox="1"/>
          <p:nvPr/>
        </p:nvSpPr>
        <p:spPr>
          <a:xfrm>
            <a:off x="8051180" y="2096429"/>
            <a:ext cx="40321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Dataset Inventory contains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all the required attributes to support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the Search API.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Defined by science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requirements, plus calibration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and DC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Used both internally and externally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6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8D39-C593-9625-BBE5-A47F4C43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6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Dataset Search API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4B40FB0-5887-57E3-8792-C29588970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0C3A23-6A48-E4EA-B98D-46EB1A49265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Content Placeholder 10" descr="A diagram of a computer&#10;&#10;Description automatically generated">
            <a:extLst>
              <a:ext uri="{FF2B5EF4-FFF2-40B4-BE49-F238E27FC236}">
                <a16:creationId xmlns:a16="http://schemas.microsoft.com/office/drawing/2014/main" id="{0ED94021-CA04-A13F-42D4-E32F9C89F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56810" y="1591709"/>
            <a:ext cx="4406769" cy="435133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BA1824-8B57-031F-9446-1B66A8094012}"/>
              </a:ext>
            </a:extLst>
          </p:cNvPr>
          <p:cNvSpPr txBox="1"/>
          <p:nvPr/>
        </p:nvSpPr>
        <p:spPr>
          <a:xfrm>
            <a:off x="264972" y="1810993"/>
            <a:ext cx="68918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DKIST Data Center Archive provides a REST API for both internal use and for external users (including the DC itself) who would like to integrate a search function into code modules or other software to which the users have access. The search API is used by the 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http://dkist.data.nso.edu/"/>
              </a:rPr>
              <a:t>DKIST Data Portal</a:t>
            </a:r>
            <a:r>
              <a:rPr lang="en-US" sz="2400" b="0" i="0" dirty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https://pypi.org/project/dkist/"/>
              </a:rPr>
              <a:t>User Tools</a:t>
            </a:r>
            <a:r>
              <a:rPr lang="en-US" sz="2400" b="0" i="0" dirty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the 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https://nso.edu/data/vso/"/>
              </a:rPr>
              <a:t>Virtual Solar Observatory</a:t>
            </a:r>
            <a:r>
              <a:rPr lang="en-US" sz="2400" b="0" i="0" dirty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(VSO) to search for data. With a well-defined API, users can also access it via any programming language they chose.</a:t>
            </a:r>
            <a:endParaRPr lang="en-US" sz="2400" dirty="0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257D52CA-1305-BE97-19F4-324523F1C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6810" y="182332"/>
            <a:ext cx="3462859" cy="140937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B58FA8-D2F8-7D7A-BCF8-E5F9EFFD7F66}"/>
              </a:ext>
            </a:extLst>
          </p:cNvPr>
          <p:cNvCxnSpPr>
            <a:stCxn id="11" idx="0"/>
          </p:cNvCxnSpPr>
          <p:nvPr/>
        </p:nvCxnSpPr>
        <p:spPr>
          <a:xfrm>
            <a:off x="9360195" y="1591709"/>
            <a:ext cx="109269" cy="438569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09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69ED79C0-C096-8BBC-3500-19090D7F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41" y="1690688"/>
            <a:ext cx="5587726" cy="1206831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7BAE2B30-47D2-AB9F-7CD3-6BF62B3EB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341" y="3006060"/>
            <a:ext cx="6541316" cy="3085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04ED3-E5CC-057E-2D33-BAED346F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</a:rPr>
              <a:t>IHDEA Recommendations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0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6C00EB-A045-0D05-9C67-521485F5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   Data </a:t>
            </a:r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</a:rPr>
              <a:t>F</a:t>
            </a:r>
            <a:r>
              <a:rPr lang="en-US" sz="400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ormats (Calibrated Data)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9" name="Content Placeholder 8" descr="A brown bag with holes&#10;&#10;Description automatically generated">
            <a:extLst>
              <a:ext uri="{FF2B5EF4-FFF2-40B4-BE49-F238E27FC236}">
                <a16:creationId xmlns:a16="http://schemas.microsoft.com/office/drawing/2014/main" id="{27683D18-359B-768A-B129-B262BFFD1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850" y="365125"/>
            <a:ext cx="1282700" cy="1397000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5DBEBFA-8B3F-68A1-94F2-7926B7F254D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effectLst/>
              </a:rPr>
              <a:t>Dataset – roughly a collection of observations </a:t>
            </a:r>
            <a:r>
              <a:rPr lang="en-US" dirty="0">
                <a:solidFill>
                  <a:schemeClr val="accent1"/>
                </a:solidFill>
              </a:rPr>
              <a:t>with the same instrument, wavelength, and mode.</a:t>
            </a:r>
            <a:endParaRPr lang="en-US" dirty="0">
              <a:solidFill>
                <a:srgbClr val="0070C0"/>
              </a:solidFill>
              <a:effectLst/>
            </a:endParaRPr>
          </a:p>
          <a:p>
            <a:r>
              <a:rPr lang="en-US" dirty="0">
                <a:solidFill>
                  <a:srgbClr val="0070C0"/>
                </a:solidFill>
                <a:effectLst/>
              </a:rPr>
              <a:t>Each dataset contains FITS files in a format compliant with the </a:t>
            </a:r>
            <a:r>
              <a:rPr lang="en-US" u="none" strike="noStrike" dirty="0">
                <a:solidFill>
                  <a:srgbClr val="0070C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FITS 4.0</a:t>
            </a:r>
            <a:r>
              <a:rPr lang="en-US" dirty="0">
                <a:solidFill>
                  <a:srgbClr val="0070C0"/>
                </a:solidFill>
                <a:effectLst/>
              </a:rPr>
              <a:t> standard as well as the </a:t>
            </a:r>
            <a:r>
              <a:rPr lang="en-US" u="none" strike="noStrike" dirty="0">
                <a:solidFill>
                  <a:srgbClr val="0070C0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SOLARNET Metadata recommendations for Solar Observations</a:t>
            </a:r>
            <a:r>
              <a:rPr lang="en-US" dirty="0">
                <a:solidFill>
                  <a:srgbClr val="0070C0"/>
                </a:solidFill>
                <a:effectLst/>
              </a:rPr>
              <a:t>.</a:t>
            </a:r>
          </a:p>
          <a:p>
            <a:r>
              <a:rPr lang="en-US" dirty="0">
                <a:solidFill>
                  <a:schemeClr val="accent1"/>
                </a:solidFill>
              </a:rPr>
              <a:t>Browse movies are in </a:t>
            </a:r>
            <a:r>
              <a:rPr lang="en-US" u="sng" dirty="0">
                <a:solidFill>
                  <a:schemeClr val="accent1"/>
                </a:solidFill>
              </a:rPr>
              <a:t>MP4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r>
              <a:rPr lang="en-US" dirty="0">
                <a:solidFill>
                  <a:schemeClr val="accent1"/>
                </a:solidFill>
              </a:rPr>
              <a:t>Quality report is in </a:t>
            </a:r>
            <a:r>
              <a:rPr lang="en-US" u="sng" dirty="0">
                <a:solidFill>
                  <a:schemeClr val="accent1"/>
                </a:solidFill>
              </a:rPr>
              <a:t>PDF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All the metadata from all the FITS files in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dataset is provided in </a:t>
            </a:r>
            <a:r>
              <a:rPr lang="en-US" u="sng" dirty="0">
                <a:solidFill>
                  <a:schemeClr val="accent1"/>
                </a:solidFill>
              </a:rPr>
              <a:t>ASDF</a:t>
            </a:r>
            <a:r>
              <a:rPr lang="en-US" dirty="0">
                <a:solidFill>
                  <a:schemeClr val="accent1"/>
                </a:solidFill>
              </a:rPr>
              <a:t> files. ASDF is a format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used by JWST for images. We only use it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metadata.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Working on including quality information in machine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readable form in ASDF files.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2A2A1C5-DCE2-CDBD-89C9-436C8D5E1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051" y="3868062"/>
            <a:ext cx="3683484" cy="1817679"/>
          </a:xfrm>
          <a:prstGeom prst="rect">
            <a:avLst/>
          </a:prstGeom>
        </p:spPr>
      </p:pic>
      <p:pic>
        <p:nvPicPr>
          <p:cNvPr id="3" name="Picture 2" descr="A close-up of a data form&#10;&#10;Description automatically generated">
            <a:extLst>
              <a:ext uri="{FF2B5EF4-FFF2-40B4-BE49-F238E27FC236}">
                <a16:creationId xmlns:a16="http://schemas.microsoft.com/office/drawing/2014/main" id="{73947700-959F-51D1-80C0-33BED6CAA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0050" y="235771"/>
            <a:ext cx="2705100" cy="143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CE886-A7AA-C50E-C5C1-6128CDD4862A}"/>
              </a:ext>
            </a:extLst>
          </p:cNvPr>
          <p:cNvSpPr txBox="1"/>
          <p:nvPr/>
        </p:nvSpPr>
        <p:spPr>
          <a:xfrm>
            <a:off x="11138447" y="598721"/>
            <a:ext cx="357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62875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7CDBACD-652F-9F25-3CCB-F75826E9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8819"/>
            <a:ext cx="12192000" cy="633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57C1-28C4-5A6D-2029-03230BAAF6D7}"/>
              </a:ext>
            </a:extLst>
          </p:cNvPr>
          <p:cNvSpPr/>
          <p:nvPr/>
        </p:nvSpPr>
        <p:spPr>
          <a:xfrm>
            <a:off x="3480644" y="6386276"/>
            <a:ext cx="5230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7</a:t>
            </a:r>
            <a:r>
              <a:rPr lang="en-US" sz="1600" b="1" i="0" baseline="30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th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IHDEA meeting, October 12-13, 2023, JHUAPL.</a:t>
            </a:r>
            <a:endParaRPr lang="en-US" sz="1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6C00EB-A045-0D05-9C67-521485F5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</a:rPr>
              <a:t>     Tools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Content Placeholder 8" descr="A logo of a company&#10;&#10;Description automatically generated">
            <a:extLst>
              <a:ext uri="{FF2B5EF4-FFF2-40B4-BE49-F238E27FC236}">
                <a16:creationId xmlns:a16="http://schemas.microsoft.com/office/drawing/2014/main" id="{DE91455C-6E89-896C-001E-235140DDF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50" y="365125"/>
            <a:ext cx="1638300" cy="1270000"/>
          </a:xfr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7D25E936-EFF6-85B0-53AB-0E6ED133B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438" y="185087"/>
            <a:ext cx="2087626" cy="1275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89447-078F-8DF3-9796-32589C2837AC}"/>
              </a:ext>
            </a:extLst>
          </p:cNvPr>
          <p:cNvSpPr txBox="1"/>
          <p:nvPr/>
        </p:nvSpPr>
        <p:spPr>
          <a:xfrm>
            <a:off x="11659655" y="909617"/>
            <a:ext cx="357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40E91-971C-1084-CA93-62319662AB66}"/>
              </a:ext>
            </a:extLst>
          </p:cNvPr>
          <p:cNvSpPr txBox="1"/>
          <p:nvPr/>
        </p:nvSpPr>
        <p:spPr>
          <a:xfrm>
            <a:off x="201168" y="1793975"/>
            <a:ext cx="117408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The </a:t>
            </a:r>
            <a:r>
              <a:rPr lang="en-US" sz="2000" b="0" i="0" u="none" strike="noStrike" dirty="0">
                <a:solidFill>
                  <a:srgbClr val="0070C0"/>
                </a:solidFill>
                <a:effectLst/>
                <a:latin typeface="Lato" panose="020F0502020204030203" pitchFamily="34" charset="0"/>
                <a:hlinkClick r:id="rId5" tooltip="dkis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dkist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 package is developed by the DKIST Data Center </a:t>
            </a:r>
            <a:b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</a:b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team </a:t>
            </a:r>
            <a:r>
              <a:rPr lang="en-US" sz="2000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(Stuart Mumford), and is designed to make it easy to </a:t>
            </a:r>
            <a:b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</a:b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obtain and use DKIST data in Python. The </a:t>
            </a:r>
            <a:r>
              <a:rPr lang="en-US" sz="2000" b="0" i="0" u="none" strike="noStrike" dirty="0">
                <a:solidFill>
                  <a:srgbClr val="0070C0"/>
                </a:solidFill>
                <a:effectLst/>
                <a:latin typeface="Lato" panose="020F0502020204030203" pitchFamily="34" charset="0"/>
                <a:hlinkClick r:id="rId5" tooltip="dkis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dkist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 package only </a:t>
            </a:r>
            <a:b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</a:b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provides DKIST specific functionality as plugins and extensions</a:t>
            </a:r>
            <a:b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</a:b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to the wider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SunPy</a:t>
            </a:r>
            <a:r>
              <a:rPr lang="en-US" sz="2000" dirty="0">
                <a:solidFill>
                  <a:srgbClr val="0070C0"/>
                </a:solidFill>
                <a:latin typeface="Lato" panose="020F0502020204030203" pitchFamily="34" charset="0"/>
              </a:rPr>
              <a:t> 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and scientific Python ecosystem. </a:t>
            </a:r>
            <a:r>
              <a:rPr lang="en-US" sz="2000" dirty="0">
                <a:solidFill>
                  <a:srgbClr val="0070C0"/>
                </a:solidFill>
                <a:latin typeface="Lato" panose="020F0502020204030203" pitchFamily="34" charset="0"/>
              </a:rPr>
              <a:t>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ost of </a:t>
            </a:r>
            <a:b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</a:b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the development effort required to support DKIST data </a:t>
            </a:r>
            <a:b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</a:b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happened in packages such as </a:t>
            </a:r>
            <a:r>
              <a:rPr lang="en-US" sz="2000" b="0" i="0" u="none" strike="noStrike" dirty="0">
                <a:solidFill>
                  <a:srgbClr val="0070C0"/>
                </a:solidFill>
                <a:effectLst/>
                <a:latin typeface="Lato" panose="020F0502020204030203" pitchFamily="34" charset="0"/>
                <a:hlinkClick r:id="rId6" tooltip="(in ndcub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ndcube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, </a:t>
            </a:r>
            <a:r>
              <a:rPr lang="en-US" sz="2000" b="0" i="0" u="none" strike="noStrike" dirty="0">
                <a:solidFill>
                  <a:srgbClr val="0070C0"/>
                </a:solidFill>
                <a:effectLst/>
                <a:latin typeface="Lato" panose="020F0502020204030203" pitchFamily="34" charset="0"/>
                <a:hlinkClick r:id="rId7" tooltip="(in sunpy v4.8.0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sunpy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 and 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astropy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. </a:t>
            </a:r>
            <a:b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</a:br>
            <a:endParaRPr lang="en-US" sz="2000" b="0" i="0" dirty="0">
              <a:solidFill>
                <a:srgbClr val="0070C0"/>
              </a:solidFill>
              <a:effectLst/>
              <a:latin typeface="Lato" panose="020F050202020403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Lato" panose="020F0502020204030203" pitchFamily="34" charset="0"/>
              </a:rPr>
              <a:t>Provides search and download capabilities for both data and</a:t>
            </a:r>
            <a:br>
              <a:rPr lang="en-US" sz="2000" dirty="0">
                <a:solidFill>
                  <a:srgbClr val="0070C0"/>
                </a:solidFill>
                <a:latin typeface="Lato" panose="020F0502020204030203" pitchFamily="34" charset="0"/>
              </a:rPr>
            </a:br>
            <a:r>
              <a:rPr lang="en-US" sz="2000" dirty="0">
                <a:solidFill>
                  <a:srgbClr val="0070C0"/>
                </a:solidFill>
                <a:latin typeface="Lato" panose="020F0502020204030203" pitchFamily="34" charset="0"/>
              </a:rPr>
              <a:t>metadata (ASDF)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Lato" panose="020F0502020204030203" pitchFamily="34" charset="0"/>
              </a:rPr>
              <a:t>Provides tools to use ASDF file for finer granularity search </a:t>
            </a:r>
            <a:br>
              <a:rPr lang="en-US" sz="2000" dirty="0">
                <a:solidFill>
                  <a:srgbClr val="0070C0"/>
                </a:solidFill>
                <a:latin typeface="Lato" panose="020F0502020204030203" pitchFamily="34" charset="0"/>
              </a:rPr>
            </a:br>
            <a:r>
              <a:rPr lang="en-US" sz="2000" dirty="0">
                <a:solidFill>
                  <a:srgbClr val="0070C0"/>
                </a:solidFill>
                <a:latin typeface="Lato" panose="020F0502020204030203" pitchFamily="34" charset="0"/>
              </a:rPr>
              <a:t>and identification of data subsets to download</a:t>
            </a:r>
            <a:endParaRPr lang="en-US" sz="2000" b="0" i="0" dirty="0">
              <a:solidFill>
                <a:srgbClr val="0070C0"/>
              </a:solidFill>
              <a:effectLst/>
              <a:latin typeface="Lato" panose="020F050202020403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Provides data interaction and analysis (with wider Python </a:t>
            </a:r>
            <a:b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</a:br>
            <a:r>
              <a:rPr lang="en-US" sz="2000" b="0" i="0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ecosystem)</a:t>
            </a:r>
            <a:br>
              <a:rPr lang="en-US" sz="2000" b="0" i="0" dirty="0">
                <a:solidFill>
                  <a:srgbClr val="2C3E50"/>
                </a:solidFill>
                <a:effectLst/>
                <a:latin typeface="Lato" panose="020F0502020204030203" pitchFamily="34" charset="0"/>
              </a:rPr>
            </a:br>
            <a:br>
              <a:rPr lang="en-US" b="0" i="0" dirty="0">
                <a:solidFill>
                  <a:srgbClr val="2C3E50"/>
                </a:solidFill>
                <a:effectLst/>
                <a:latin typeface="Lato" panose="020F0502020204030203" pitchFamily="34" charset="0"/>
              </a:rPr>
            </a:br>
            <a:endParaRPr lang="en-US" b="0" i="0" dirty="0">
              <a:solidFill>
                <a:srgbClr val="2C3E50"/>
              </a:solidFill>
              <a:effectLst/>
              <a:latin typeface="Lato" panose="020F0502020204030203" pitchFamily="34" charset="0"/>
            </a:endParaRPr>
          </a:p>
          <a:p>
            <a:pPr algn="l"/>
            <a:endParaRPr lang="en-US" b="0" i="0" dirty="0">
              <a:solidFill>
                <a:srgbClr val="2C3E50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1E45910-60CA-A42B-56A3-5977C1442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4858" y="1633160"/>
            <a:ext cx="4662149" cy="4351338"/>
          </a:xfrm>
          <a:prstGeom prst="rect">
            <a:avLst/>
          </a:prstGeom>
        </p:spPr>
      </p:pic>
      <p:pic>
        <p:nvPicPr>
          <p:cNvPr id="11" name="Picture 10" descr="A yellow and orange snake in the sun&#10;&#10;Description automatically generated">
            <a:extLst>
              <a:ext uri="{FF2B5EF4-FFF2-40B4-BE49-F238E27FC236}">
                <a16:creationId xmlns:a16="http://schemas.microsoft.com/office/drawing/2014/main" id="{B0669467-C89D-CCF3-0F56-A0F07AF989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6274" y="566848"/>
            <a:ext cx="866553" cy="8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82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9619</TotalTime>
  <Words>1042</Words>
  <Application>Microsoft Macintosh PowerPoint</Application>
  <PresentationFormat>Widescreen</PresentationFormat>
  <Paragraphs>123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-apple-system</vt:lpstr>
      <vt:lpstr>Arial</vt:lpstr>
      <vt:lpstr>Bradley Hand</vt:lpstr>
      <vt:lpstr>Calibri</vt:lpstr>
      <vt:lpstr>Calibri Light</vt:lpstr>
      <vt:lpstr>Lato</vt:lpstr>
      <vt:lpstr>Open Sans</vt:lpstr>
      <vt:lpstr>Office Theme</vt:lpstr>
      <vt:lpstr> </vt:lpstr>
      <vt:lpstr>Daniel K. Inouye Solar Telescope (DKIST)</vt:lpstr>
      <vt:lpstr>DKIST metadata, metadata registry and data access protocol </vt:lpstr>
      <vt:lpstr>Logical Data Model </vt:lpstr>
      <vt:lpstr>Dataset Inventory Attributes</vt:lpstr>
      <vt:lpstr>Dataset Search API</vt:lpstr>
      <vt:lpstr>    IHDEA Recommendations</vt:lpstr>
      <vt:lpstr>    Data Formats (Calibrated Data)</vt:lpstr>
      <vt:lpstr>     Tools</vt:lpstr>
      <vt:lpstr>    Metadata</vt:lpstr>
      <vt:lpstr>     API</vt:lpstr>
      <vt:lpstr>     API</vt:lpstr>
      <vt:lpstr>     API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Alisdair Davey</dc:creator>
  <cp:lastModifiedBy>Alisdair Davey</cp:lastModifiedBy>
  <cp:revision>9</cp:revision>
  <dcterms:created xsi:type="dcterms:W3CDTF">2023-07-25T14:20:27Z</dcterms:created>
  <dcterms:modified xsi:type="dcterms:W3CDTF">2023-10-10T21:16:19Z</dcterms:modified>
</cp:coreProperties>
</file>