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62" r:id="rId3"/>
    <p:sldId id="268" r:id="rId4"/>
    <p:sldId id="270" r:id="rId5"/>
    <p:sldId id="282" r:id="rId6"/>
    <p:sldId id="267" r:id="rId7"/>
    <p:sldId id="281" r:id="rId8"/>
    <p:sldId id="266" r:id="rId9"/>
    <p:sldId id="271" r:id="rId10"/>
    <p:sldId id="265" r:id="rId11"/>
    <p:sldId id="269" r:id="rId12"/>
    <p:sldId id="280" r:id="rId13"/>
    <p:sldId id="272" r:id="rId14"/>
    <p:sldId id="263"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1+hHE2yhbwahJUxN+Xdj9+EDV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27D7D-4E99-C87C-57BF-41A613669FF8}" v="320" dt="2022-10-06T21:53:32.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3"/>
    <p:restoredTop sz="96853"/>
  </p:normalViewPr>
  <p:slideViewPr>
    <p:cSldViewPr snapToGrid="0" snapToObjects="1">
      <p:cViewPr varScale="1">
        <p:scale>
          <a:sx n="111" d="100"/>
          <a:sy n="111" d="100"/>
        </p:scale>
        <p:origin x="168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0642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80107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C735C3DE-8A07-5B42-9C72-42035C626E55}" type="slidenum">
              <a:rPr lang="en-US" smtClean="0"/>
              <a:t>12</a:t>
            </a:fld>
            <a:endParaRPr lang="en-US"/>
          </a:p>
        </p:txBody>
      </p:sp>
    </p:spTree>
    <p:extLst>
      <p:ext uri="{BB962C8B-B14F-4D97-AF65-F5344CB8AC3E}">
        <p14:creationId xmlns:p14="http://schemas.microsoft.com/office/powerpoint/2010/main" val="311564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735C3DE-8A07-5B42-9C72-42035C626E55}" type="slidenum">
              <a:rPr lang="en-US" smtClean="0"/>
              <a:t>13</a:t>
            </a:fld>
            <a:endParaRPr lang="en-US"/>
          </a:p>
        </p:txBody>
      </p:sp>
    </p:spTree>
    <p:extLst>
      <p:ext uri="{BB962C8B-B14F-4D97-AF65-F5344CB8AC3E}">
        <p14:creationId xmlns:p14="http://schemas.microsoft.com/office/powerpoint/2010/main" val="204671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42493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4842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8598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4912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7104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88521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56502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heliopython.org/summer-school-24"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github.com/sapols/PyHC-Ch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yhc.org/" TargetMode="External"/><Relationship Id="rId7" Type="http://schemas.openxmlformats.org/officeDocument/2006/relationships/hyperlink" Target="https://twitter.com/PyHC_offici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pp.element.io/#/room/#heliopython:openastronomy.org" TargetMode="External"/><Relationship Id="rId5" Type="http://schemas.openxmlformats.org/officeDocument/2006/relationships/hyperlink" Target="https://heliopython.org/contact/" TargetMode="External"/><Relationship Id="rId10" Type="http://schemas.openxmlformats.org/officeDocument/2006/relationships/image" Target="../media/image2.png"/><Relationship Id="rId4" Type="http://schemas.openxmlformats.org/officeDocument/2006/relationships/hyperlink" Target="https://www.youtube.com/@pythoninheliophysicscommun3732"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pyh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or.org/012prn105"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hub.docker.com/r/spolson/pyhc-gallery" TargetMode="External"/><Relationship Id="rId11" Type="http://schemas.openxmlformats.org/officeDocument/2006/relationships/image" Target="../media/image6.png"/><Relationship Id="rId5" Type="http://schemas.openxmlformats.org/officeDocument/2006/relationships/hyperlink" Target="https://pyhc.org/" TargetMode="External"/><Relationship Id="rId10" Type="http://schemas.openxmlformats.org/officeDocument/2006/relationships/image" Target="../media/image5.png"/><Relationship Id="rId4" Type="http://schemas.openxmlformats.org/officeDocument/2006/relationships/hyperlink" Target="https://www.youtube.com/@pythoninheliophysicscommun3732"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sapols/pyhc-environment-files/tree/ma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pyopensci.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E1Sfm2oWm4NR8Dd3MzCKpkzwIrOpmSYjQDCPdRleOQA/e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039023" y="1548935"/>
            <a:ext cx="6113953" cy="1944976"/>
          </a:xfrm>
          <a:prstGeom prst="rect">
            <a:avLst/>
          </a:prstGeom>
          <a:noFill/>
          <a:ln>
            <a:noFill/>
          </a:ln>
        </p:spPr>
        <p:txBody>
          <a:bodyPr spcFirstLastPara="1" wrap="square" lIns="91425" tIns="45700" rIns="91425" bIns="45700" anchor="b" anchorCtr="0">
            <a:noAutofit/>
          </a:bodyPr>
          <a:lstStyle/>
          <a:p>
            <a:pPr lvl="0">
              <a:buSzPct val="100000"/>
            </a:pPr>
            <a:r>
              <a:rPr lang="en-US" dirty="0"/>
              <a:t>PyHC: updates since IHDEA 2022</a:t>
            </a:r>
          </a:p>
        </p:txBody>
      </p:sp>
      <p:sp>
        <p:nvSpPr>
          <p:cNvPr id="90" name="Google Shape;90;p1"/>
          <p:cNvSpPr txBox="1">
            <a:spLocks noGrp="1"/>
          </p:cNvSpPr>
          <p:nvPr>
            <p:ph type="subTitle" idx="1"/>
          </p:nvPr>
        </p:nvSpPr>
        <p:spPr>
          <a:xfrm>
            <a:off x="1524000" y="4529733"/>
            <a:ext cx="9144000" cy="1423724"/>
          </a:xfrm>
          <a:prstGeom prst="rect">
            <a:avLst/>
          </a:prstGeom>
          <a:noFill/>
          <a:ln>
            <a:noFill/>
          </a:ln>
        </p:spPr>
        <p:txBody>
          <a:bodyPr spcFirstLastPara="1" wrap="square" lIns="91425" tIns="45700" rIns="91425" bIns="45700" anchor="t" anchorCtr="0">
            <a:normAutofit/>
          </a:bodyPr>
          <a:lstStyle/>
          <a:p>
            <a:pPr marL="0" lvl="0" indent="0">
              <a:spcBef>
                <a:spcPts val="0"/>
              </a:spcBef>
              <a:buSzPct val="78688"/>
            </a:pPr>
            <a:r>
              <a:rPr lang="en-US" b="1" dirty="0"/>
              <a:t>Julie Barnum</a:t>
            </a:r>
            <a:endParaRPr lang="en-US" sz="1800" dirty="0"/>
          </a:p>
          <a:p>
            <a:pPr marL="0" lvl="0" indent="0">
              <a:buSzPct val="100000"/>
            </a:pPr>
            <a:r>
              <a:rPr lang="en-US" sz="1800" dirty="0"/>
              <a:t>LASP | University of Colorado Boulder</a:t>
            </a:r>
          </a:p>
          <a:p>
            <a:pPr marL="0" lvl="0" indent="0">
              <a:buSzPct val="100000"/>
            </a:pPr>
            <a:r>
              <a:rPr lang="en-US" sz="1800" dirty="0"/>
              <a:t>7</a:t>
            </a:r>
            <a:r>
              <a:rPr lang="en-US" sz="1800" baseline="30000" dirty="0"/>
              <a:t>th</a:t>
            </a:r>
            <a:r>
              <a:rPr lang="en-US" sz="1800" dirty="0"/>
              <a:t> IHDEA Meeting, JHU|APL, Laurel, MD, October 12-13, 2023</a:t>
            </a:r>
            <a:endParaRPr sz="1800" dirty="0"/>
          </a:p>
        </p:txBody>
      </p:sp>
      <p:pic>
        <p:nvPicPr>
          <p:cNvPr id="91" name="Google Shape;91;p1"/>
          <p:cNvPicPr preferRelativeResize="0"/>
          <p:nvPr/>
        </p:nvPicPr>
        <p:blipFill rotWithShape="1">
          <a:blip r:embed="rId3">
            <a:alphaModFix/>
          </a:blip>
          <a:srcRect/>
          <a:stretch/>
        </p:blipFill>
        <p:spPr>
          <a:xfrm>
            <a:off x="9619296" y="1470950"/>
            <a:ext cx="2097408" cy="2100945"/>
          </a:xfrm>
          <a:prstGeom prst="rect">
            <a:avLst/>
          </a:prstGeom>
          <a:noFill/>
          <a:ln>
            <a:noFill/>
          </a:ln>
        </p:spPr>
      </p:pic>
      <p:cxnSp>
        <p:nvCxnSpPr>
          <p:cNvPr id="4" name="Straight Connector 3">
            <a:extLst>
              <a:ext uri="{FF2B5EF4-FFF2-40B4-BE49-F238E27FC236}">
                <a16:creationId xmlns:a16="http://schemas.microsoft.com/office/drawing/2014/main" id="{42767951-F79D-EA4E-A524-63603A7BBCD7}"/>
              </a:ext>
            </a:extLst>
          </p:cNvPr>
          <p:cNvCxnSpPr/>
          <p:nvPr/>
        </p:nvCxnSpPr>
        <p:spPr>
          <a:xfrm>
            <a:off x="-69275" y="4306529"/>
            <a:ext cx="12418142" cy="0"/>
          </a:xfrm>
          <a:prstGeom prst="line">
            <a:avLst/>
          </a:prstGeom>
          <a:ln w="19050"/>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683F709B-62C2-C1B5-8CD7-CDC20F8C7BAE}"/>
              </a:ext>
            </a:extLst>
          </p:cNvPr>
          <p:cNvPicPr>
            <a:picLocks noChangeAspect="1"/>
          </p:cNvPicPr>
          <p:nvPr/>
        </p:nvPicPr>
        <p:blipFill>
          <a:blip r:embed="rId4"/>
          <a:stretch>
            <a:fillRect/>
          </a:stretch>
        </p:blipFill>
        <p:spPr>
          <a:xfrm>
            <a:off x="469082" y="1247745"/>
            <a:ext cx="2103621" cy="25473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2024 Summer School</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fontScale="77500" lnSpcReduction="20000"/>
          </a:bodyPr>
          <a:lstStyle/>
          <a:p>
            <a:pPr marL="470535" indent="-457200">
              <a:buSzPct val="100000"/>
            </a:pPr>
            <a:r>
              <a:rPr lang="en-US" dirty="0"/>
              <a:t>What</a:t>
            </a:r>
          </a:p>
          <a:p>
            <a:pPr marL="927735" lvl="1" indent="-457200">
              <a:buSzPct val="100000"/>
            </a:pPr>
            <a:r>
              <a:rPr lang="en-US" i="1" dirty="0"/>
              <a:t>“Building upon the success of our inaugural event”</a:t>
            </a:r>
          </a:p>
          <a:p>
            <a:pPr marL="927735" lvl="1" indent="-457200">
              <a:buSzPct val="100000"/>
            </a:pPr>
            <a:r>
              <a:rPr lang="en-US" dirty="0"/>
              <a:t>Continue with package intros, with a deeper focus on integration and student involvement.</a:t>
            </a:r>
          </a:p>
          <a:p>
            <a:pPr marL="470535" indent="-457200">
              <a:buSzPct val="100000"/>
            </a:pPr>
            <a:r>
              <a:rPr lang="en-US" dirty="0"/>
              <a:t>Why</a:t>
            </a:r>
          </a:p>
          <a:p>
            <a:pPr marL="927735" lvl="1" indent="-457200">
              <a:buSzPct val="100000"/>
            </a:pPr>
            <a:r>
              <a:rPr lang="en-US" dirty="0"/>
              <a:t>Educate students and early career scientists in the software capabilities available through PyHC, and get them involved in the community.</a:t>
            </a:r>
          </a:p>
          <a:p>
            <a:pPr marL="1384935" lvl="2" indent="-457200">
              <a:buSzPct val="100000"/>
            </a:pPr>
            <a:r>
              <a:rPr lang="en-US" dirty="0"/>
              <a:t>Ownership of these living package tools is community-driven!</a:t>
            </a:r>
          </a:p>
          <a:p>
            <a:pPr marL="927735" lvl="1" indent="-457200">
              <a:buSzPct val="100000"/>
            </a:pPr>
            <a:r>
              <a:rPr lang="en-US" dirty="0"/>
              <a:t>Expose </a:t>
            </a:r>
            <a:r>
              <a:rPr lang="en-US" dirty="0" err="1"/>
              <a:t>heliophysics</a:t>
            </a:r>
            <a:r>
              <a:rPr lang="en-US" dirty="0"/>
              <a:t> researchers to cloud-based research approaches. (Serve as another big test of </a:t>
            </a:r>
            <a:r>
              <a:rPr lang="en-US" dirty="0" err="1"/>
              <a:t>HelioCloud</a:t>
            </a:r>
            <a:r>
              <a:rPr lang="en-US" dirty="0"/>
              <a:t> and updated capabilities.)</a:t>
            </a:r>
          </a:p>
          <a:p>
            <a:pPr marL="927735" lvl="1" indent="-457200">
              <a:buSzPct val="100000"/>
            </a:pPr>
            <a:r>
              <a:rPr lang="en-US" dirty="0"/>
              <a:t>Improve PyHC as a whole.</a:t>
            </a:r>
          </a:p>
          <a:p>
            <a:pPr marL="1384935" lvl="2" indent="-457200">
              <a:buSzPct val="100000"/>
            </a:pPr>
            <a:r>
              <a:rPr lang="en-US" dirty="0"/>
              <a:t>Create a more diversified community.</a:t>
            </a:r>
          </a:p>
          <a:p>
            <a:pPr marL="1384935" lvl="2" indent="-457200">
              <a:buSzPct val="100000"/>
            </a:pPr>
            <a:r>
              <a:rPr lang="en-US" dirty="0"/>
              <a:t>Learn where our software/resource gaps are (encourage feedback from attendees for this).</a:t>
            </a:r>
          </a:p>
          <a:p>
            <a:pPr marL="1842135" lvl="3" indent="-457200">
              <a:buSzPct val="100000"/>
            </a:pPr>
            <a:r>
              <a:rPr lang="en-US" dirty="0"/>
              <a:t>Create collaborations to address gaps.</a:t>
            </a:r>
          </a:p>
          <a:p>
            <a:pPr marL="1384935" lvl="2" indent="-457200">
              <a:buSzPct val="100000"/>
            </a:pPr>
            <a:r>
              <a:rPr lang="en-US" dirty="0"/>
              <a:t>Motivate PyHC packages to continue working on package interoperability.</a:t>
            </a:r>
          </a:p>
          <a:p>
            <a:pPr marL="1384935" lvl="2" indent="-457200">
              <a:buSzPct val="100000"/>
            </a:pPr>
            <a:r>
              <a:rPr lang="en-US" dirty="0"/>
              <a:t>Identify better ways to coordinate among conceptually similar packages </a:t>
            </a:r>
          </a:p>
          <a:p>
            <a:pPr marL="1842135" lvl="3" indent="-457200">
              <a:buSzPct val="100000"/>
            </a:pPr>
            <a:r>
              <a:rPr lang="en-US" dirty="0"/>
              <a:t>Leverage open science to create more durable analysis capabilities. </a:t>
            </a:r>
          </a:p>
          <a:p>
            <a:pPr marL="1842135" lvl="3" indent="-457200">
              <a:buSzPct val="100000"/>
            </a:pPr>
            <a:r>
              <a:rPr lang="en-US" dirty="0"/>
              <a:t>Add examples for the PyHC Gallery.</a:t>
            </a:r>
          </a:p>
          <a:p>
            <a:pPr marL="1384935" lvl="2" indent="-457200">
              <a:buSzPct val="100000"/>
            </a:pPr>
            <a:endParaRPr lang="en-US" dirty="0"/>
          </a:p>
          <a:p>
            <a:pPr marL="927735" lvl="1" indent="-457200">
              <a:buSzPct val="100000"/>
            </a:pPr>
            <a:endParaRPr lang="en-US" dirty="0"/>
          </a:p>
          <a:p>
            <a:pPr marL="13335" indent="0">
              <a:buSzPct val="100000"/>
              <a:buNone/>
            </a:pPr>
            <a:endParaRPr lang="en-US" dirty="0"/>
          </a:p>
          <a:p>
            <a:pPr marL="13335" indent="0">
              <a:buSzPct val="100000"/>
              <a:buNone/>
            </a:pPr>
            <a:endParaRPr lang="en-US" dirty="0"/>
          </a:p>
        </p:txBody>
      </p:sp>
      <p:pic>
        <p:nvPicPr>
          <p:cNvPr id="144" name="Google Shape;144;p7"/>
          <p:cNvPicPr preferRelativeResize="0"/>
          <p:nvPr/>
        </p:nvPicPr>
        <p:blipFill rotWithShape="1">
          <a:blip r:embed="rId3">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6D3F622E-E65D-396E-E347-CC43A04EECB4}"/>
              </a:ext>
            </a:extLst>
          </p:cNvPr>
          <p:cNvPicPr>
            <a:picLocks noChangeAspect="1"/>
          </p:cNvPicPr>
          <p:nvPr/>
        </p:nvPicPr>
        <p:blipFill>
          <a:blip r:embed="rId4"/>
          <a:stretch>
            <a:fillRect/>
          </a:stretch>
        </p:blipFill>
        <p:spPr>
          <a:xfrm>
            <a:off x="838199" y="98635"/>
            <a:ext cx="1077642" cy="1304957"/>
          </a:xfrm>
          <a:prstGeom prst="rect">
            <a:avLst/>
          </a:prstGeom>
        </p:spPr>
      </p:pic>
    </p:spTree>
    <p:extLst>
      <p:ext uri="{BB962C8B-B14F-4D97-AF65-F5344CB8AC3E}">
        <p14:creationId xmlns:p14="http://schemas.microsoft.com/office/powerpoint/2010/main" val="39590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2024 Summer School</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a:bodyPr>
          <a:lstStyle/>
          <a:p>
            <a:pPr marL="228600" indent="-215265">
              <a:buSzPct val="100000"/>
            </a:pPr>
            <a:r>
              <a:rPr lang="en-US" dirty="0"/>
              <a:t>Where: Laboratory for Atmospheric and Space Physics (LASP) in scenic Boulder, Colorado, USA</a:t>
            </a:r>
          </a:p>
          <a:p>
            <a:pPr marL="228600" indent="-215265">
              <a:buSzPct val="100000"/>
            </a:pPr>
            <a:r>
              <a:rPr lang="en-US" dirty="0"/>
              <a:t>When: Monday, May 20</a:t>
            </a:r>
            <a:r>
              <a:rPr lang="en-US" baseline="30000" dirty="0"/>
              <a:t>th </a:t>
            </a:r>
            <a:r>
              <a:rPr lang="en-US" dirty="0"/>
              <a:t>- Friday, May 24</a:t>
            </a:r>
            <a:r>
              <a:rPr lang="en-US" baseline="30000" dirty="0"/>
              <a:t>th</a:t>
            </a:r>
            <a:r>
              <a:rPr lang="en-US" dirty="0"/>
              <a:t> 2024 </a:t>
            </a:r>
          </a:p>
          <a:p>
            <a:pPr marL="228600" indent="-215265">
              <a:buSzPct val="100000"/>
            </a:pPr>
            <a:r>
              <a:rPr lang="en-US" dirty="0"/>
              <a:t>Who: graduate students, early career scientists, and anyone eager to deepen their understanding of Python in the Heliophysics and Space Weather disciplines!</a:t>
            </a:r>
          </a:p>
          <a:p>
            <a:pPr marL="228600" indent="-215265">
              <a:buSzPct val="100000"/>
            </a:pPr>
            <a:r>
              <a:rPr lang="en-US" dirty="0"/>
              <a:t>What will this cost me?</a:t>
            </a:r>
          </a:p>
          <a:p>
            <a:pPr marL="685800" lvl="1" indent="-215265">
              <a:buSzPct val="100000"/>
            </a:pPr>
            <a:r>
              <a:rPr lang="en-US" b="1" i="1" u="sng" dirty="0"/>
              <a:t>The event is FREE!</a:t>
            </a:r>
          </a:p>
          <a:p>
            <a:pPr marL="685800" lvl="1" indent="-215265">
              <a:buSzPct val="100000"/>
            </a:pPr>
            <a:endParaRPr dirty="0"/>
          </a:p>
        </p:txBody>
      </p:sp>
      <p:pic>
        <p:nvPicPr>
          <p:cNvPr id="144" name="Google Shape;144;p7"/>
          <p:cNvPicPr preferRelativeResize="0"/>
          <p:nvPr/>
        </p:nvPicPr>
        <p:blipFill rotWithShape="1">
          <a:blip r:embed="rId3">
            <a:alphaModFix/>
          </a:blip>
          <a:srcRect/>
          <a:stretch/>
        </p:blipFill>
        <p:spPr>
          <a:xfrm>
            <a:off x="10569388" y="72357"/>
            <a:ext cx="1368165" cy="1368165"/>
          </a:xfrm>
          <a:prstGeom prst="rect">
            <a:avLst/>
          </a:prstGeom>
          <a:noFill/>
          <a:ln>
            <a:noFill/>
          </a:ln>
        </p:spPr>
      </p:pic>
      <p:pic>
        <p:nvPicPr>
          <p:cNvPr id="3" name="Picture 2">
            <a:extLst>
              <a:ext uri="{FF2B5EF4-FFF2-40B4-BE49-F238E27FC236}">
                <a16:creationId xmlns:a16="http://schemas.microsoft.com/office/drawing/2014/main" id="{EF72E070-876E-E392-F653-D2BBCA290816}"/>
              </a:ext>
            </a:extLst>
          </p:cNvPr>
          <p:cNvPicPr>
            <a:picLocks noChangeAspect="1"/>
          </p:cNvPicPr>
          <p:nvPr/>
        </p:nvPicPr>
        <p:blipFill>
          <a:blip r:embed="rId4"/>
          <a:stretch>
            <a:fillRect/>
          </a:stretch>
        </p:blipFill>
        <p:spPr>
          <a:xfrm>
            <a:off x="8813073" y="4303064"/>
            <a:ext cx="2238104" cy="2238104"/>
          </a:xfrm>
          <a:prstGeom prst="rect">
            <a:avLst/>
          </a:prstGeom>
        </p:spPr>
      </p:pic>
      <p:sp>
        <p:nvSpPr>
          <p:cNvPr id="2" name="TextBox 1">
            <a:extLst>
              <a:ext uri="{FF2B5EF4-FFF2-40B4-BE49-F238E27FC236}">
                <a16:creationId xmlns:a16="http://schemas.microsoft.com/office/drawing/2014/main" id="{5A2F43F0-DC09-2814-2CD0-796B34E63B17}"/>
              </a:ext>
            </a:extLst>
          </p:cNvPr>
          <p:cNvSpPr txBox="1"/>
          <p:nvPr/>
        </p:nvSpPr>
        <p:spPr>
          <a:xfrm>
            <a:off x="5107284" y="4683452"/>
            <a:ext cx="2547550" cy="1477328"/>
          </a:xfrm>
          <a:prstGeom prst="rect">
            <a:avLst/>
          </a:prstGeom>
          <a:noFill/>
        </p:spPr>
        <p:txBody>
          <a:bodyPr wrap="square" rtlCol="0">
            <a:spAutoFit/>
          </a:bodyPr>
          <a:lstStyle/>
          <a:p>
            <a:r>
              <a:rPr lang="en-US" sz="1800" i="1" dirty="0">
                <a:latin typeface="Calibri" panose="020F0502020204030204" pitchFamily="34" charset="0"/>
                <a:cs typeface="Calibri" panose="020F0502020204030204" pitchFamily="34" charset="0"/>
              </a:rPr>
              <a:t>Check out the summer school’s </a:t>
            </a:r>
            <a:br>
              <a:rPr lang="en-US" sz="1800" i="1" dirty="0">
                <a:latin typeface="Calibri" panose="020F0502020204030204" pitchFamily="34" charset="0"/>
                <a:cs typeface="Calibri" panose="020F0502020204030204" pitchFamily="34" charset="0"/>
              </a:rPr>
            </a:br>
            <a:r>
              <a:rPr lang="en-US" sz="1800" i="1" dirty="0">
                <a:latin typeface="Calibri" panose="020F0502020204030204" pitchFamily="34" charset="0"/>
                <a:cs typeface="Calibri" panose="020F0502020204030204" pitchFamily="34" charset="0"/>
              </a:rPr>
              <a:t>web page for upcoming details (e.g.</a:t>
            </a:r>
            <a:br>
              <a:rPr lang="en-US" sz="1800" i="1" dirty="0">
                <a:latin typeface="Calibri" panose="020F0502020204030204" pitchFamily="34" charset="0"/>
                <a:cs typeface="Calibri" panose="020F0502020204030204" pitchFamily="34" charset="0"/>
              </a:rPr>
            </a:br>
            <a:r>
              <a:rPr lang="en-US" sz="1800" i="1" dirty="0">
                <a:latin typeface="Calibri" panose="020F0502020204030204" pitchFamily="34" charset="0"/>
                <a:cs typeface="Calibri" panose="020F0502020204030204" pitchFamily="34" charset="0"/>
              </a:rPr>
              <a:t>registration link)!</a:t>
            </a:r>
          </a:p>
        </p:txBody>
      </p:sp>
      <p:cxnSp>
        <p:nvCxnSpPr>
          <p:cNvPr id="5" name="Straight Arrow Connector 4">
            <a:extLst>
              <a:ext uri="{FF2B5EF4-FFF2-40B4-BE49-F238E27FC236}">
                <a16:creationId xmlns:a16="http://schemas.microsoft.com/office/drawing/2014/main" id="{C4744E77-1555-21FC-3E84-A3F6C5883548}"/>
              </a:ext>
            </a:extLst>
          </p:cNvPr>
          <p:cNvCxnSpPr>
            <a:cxnSpLocks/>
          </p:cNvCxnSpPr>
          <p:nvPr/>
        </p:nvCxnSpPr>
        <p:spPr>
          <a:xfrm>
            <a:off x="7563394" y="5422116"/>
            <a:ext cx="1158239" cy="0"/>
          </a:xfrm>
          <a:prstGeom prst="straightConnector1">
            <a:avLst/>
          </a:prstGeom>
          <a:ln w="57150">
            <a:solidFill>
              <a:srgbClr val="FFC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350C01D6-5A26-246E-2C9F-7D9C7ADC62FC}"/>
              </a:ext>
            </a:extLst>
          </p:cNvPr>
          <p:cNvSpPr txBox="1"/>
          <p:nvPr/>
        </p:nvSpPr>
        <p:spPr>
          <a:xfrm>
            <a:off x="8165414" y="6477866"/>
            <a:ext cx="3533422" cy="307777"/>
          </a:xfrm>
          <a:prstGeom prst="rect">
            <a:avLst/>
          </a:prstGeom>
          <a:noFill/>
        </p:spPr>
        <p:txBody>
          <a:bodyPr wrap="square" rtlCol="0">
            <a:spAutoFit/>
          </a:bodyPr>
          <a:lstStyle/>
          <a:p>
            <a:r>
              <a:rPr lang="en-US" dirty="0">
                <a:hlinkClick r:id="rId5"/>
              </a:rPr>
              <a:t>https://heliopython.org/summer-school-24</a:t>
            </a:r>
            <a:r>
              <a:rPr lang="en-US" dirty="0"/>
              <a:t> </a:t>
            </a:r>
          </a:p>
        </p:txBody>
      </p:sp>
      <p:pic>
        <p:nvPicPr>
          <p:cNvPr id="6" name="Picture 5">
            <a:extLst>
              <a:ext uri="{FF2B5EF4-FFF2-40B4-BE49-F238E27FC236}">
                <a16:creationId xmlns:a16="http://schemas.microsoft.com/office/drawing/2014/main" id="{A13F248C-348A-CE9F-2665-9AE700414957}"/>
              </a:ext>
            </a:extLst>
          </p:cNvPr>
          <p:cNvPicPr>
            <a:picLocks noChangeAspect="1"/>
          </p:cNvPicPr>
          <p:nvPr/>
        </p:nvPicPr>
        <p:blipFill>
          <a:blip r:embed="rId6"/>
          <a:stretch>
            <a:fillRect/>
          </a:stretch>
        </p:blipFill>
        <p:spPr>
          <a:xfrm>
            <a:off x="838199" y="98635"/>
            <a:ext cx="1077642" cy="1304957"/>
          </a:xfrm>
          <a:prstGeom prst="rect">
            <a:avLst/>
          </a:prstGeom>
        </p:spPr>
      </p:pic>
    </p:spTree>
    <p:extLst>
      <p:ext uri="{BB962C8B-B14F-4D97-AF65-F5344CB8AC3E}">
        <p14:creationId xmlns:p14="http://schemas.microsoft.com/office/powerpoint/2010/main" val="330858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739230-678B-A94B-B55A-A2824E2B499E}"/>
              </a:ext>
            </a:extLst>
          </p:cNvPr>
          <p:cNvSpPr/>
          <p:nvPr/>
        </p:nvSpPr>
        <p:spPr>
          <a:xfrm>
            <a:off x="-1" y="0"/>
            <a:ext cx="12192001" cy="15022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EEBBE-DB4B-6E43-9632-D4114060D0E8}"/>
              </a:ext>
            </a:extLst>
          </p:cNvPr>
          <p:cNvSpPr>
            <a:spLocks noGrp="1"/>
          </p:cNvSpPr>
          <p:nvPr>
            <p:ph type="title"/>
          </p:nvPr>
        </p:nvSpPr>
        <p:spPr/>
        <p:txBody>
          <a:bodyPr/>
          <a:lstStyle/>
          <a:p>
            <a:pPr algn="ctr"/>
            <a:r>
              <a:rPr lang="en-US" dirty="0"/>
              <a:t>PyHC and AI</a:t>
            </a:r>
          </a:p>
        </p:txBody>
      </p:sp>
      <p:pic>
        <p:nvPicPr>
          <p:cNvPr id="6" name="Picture 5">
            <a:extLst>
              <a:ext uri="{FF2B5EF4-FFF2-40B4-BE49-F238E27FC236}">
                <a16:creationId xmlns:a16="http://schemas.microsoft.com/office/drawing/2014/main" id="{1EF789A2-BFEF-0944-82C8-3C7F418445D5}"/>
              </a:ext>
            </a:extLst>
          </p:cNvPr>
          <p:cNvPicPr>
            <a:picLocks noChangeAspect="1"/>
          </p:cNvPicPr>
          <p:nvPr/>
        </p:nvPicPr>
        <p:blipFill>
          <a:blip r:embed="rId3"/>
          <a:stretch>
            <a:fillRect/>
          </a:stretch>
        </p:blipFill>
        <p:spPr>
          <a:xfrm>
            <a:off x="10569388" y="72357"/>
            <a:ext cx="1368165" cy="1368165"/>
          </a:xfrm>
          <a:prstGeom prst="rect">
            <a:avLst/>
          </a:prstGeom>
        </p:spPr>
      </p:pic>
      <p:sp>
        <p:nvSpPr>
          <p:cNvPr id="7" name="Content Placeholder 2">
            <a:extLst>
              <a:ext uri="{FF2B5EF4-FFF2-40B4-BE49-F238E27FC236}">
                <a16:creationId xmlns:a16="http://schemas.microsoft.com/office/drawing/2014/main" id="{1BB443E4-EA2E-3344-96F7-E1824C311C38}"/>
              </a:ext>
            </a:extLst>
          </p:cNvPr>
          <p:cNvSpPr>
            <a:spLocks noGrp="1"/>
          </p:cNvSpPr>
          <p:nvPr>
            <p:ph idx="1"/>
          </p:nvPr>
        </p:nvSpPr>
        <p:spPr>
          <a:xfrm>
            <a:off x="388259" y="1819061"/>
            <a:ext cx="6789781" cy="4534568"/>
          </a:xfrm>
        </p:spPr>
        <p:txBody>
          <a:bodyPr vert="horz" lIns="91440" tIns="45720" rIns="91440" bIns="45720" rtlCol="0" anchor="t">
            <a:normAutofit fontScale="92500" lnSpcReduction="10000"/>
          </a:bodyPr>
          <a:lstStyle/>
          <a:p>
            <a:pPr lvl="1"/>
            <a:r>
              <a:rPr lang="en-US" dirty="0"/>
              <a:t>Integration of AI capabilities into PyHC</a:t>
            </a:r>
          </a:p>
          <a:p>
            <a:pPr lvl="1"/>
            <a:r>
              <a:rPr lang="en-US" dirty="0"/>
              <a:t>Shawn Polson (PyHC Tech Lead) presented on this at our spring 2023 meeting (demoed at DASH)</a:t>
            </a:r>
          </a:p>
          <a:p>
            <a:pPr lvl="2"/>
            <a:r>
              <a:rPr lang="en-US" dirty="0"/>
              <a:t>Prototype answers questions about PyHC and PyHC packages, powered by GPT-4 and written in Python</a:t>
            </a:r>
          </a:p>
          <a:p>
            <a:pPr lvl="2"/>
            <a:r>
              <a:rPr lang="en-US" dirty="0"/>
              <a:t>The vision: </a:t>
            </a:r>
          </a:p>
          <a:p>
            <a:pPr lvl="3"/>
            <a:r>
              <a:rPr lang="en-US" dirty="0"/>
              <a:t>“PyHC-Chat”</a:t>
            </a:r>
          </a:p>
          <a:p>
            <a:pPr lvl="3"/>
            <a:r>
              <a:rPr lang="en-US" dirty="0"/>
              <a:t>One-stop-shop to learn anything PyHC, it’ll do your research, write your code, then write your paper too, accomplish PyHC goals with amazing speed, and be a developer bot floating around GitHub</a:t>
            </a:r>
          </a:p>
          <a:p>
            <a:pPr lvl="1"/>
            <a:r>
              <a:rPr lang="en-US" dirty="0"/>
              <a:t>Want to learn more?</a:t>
            </a:r>
          </a:p>
          <a:p>
            <a:pPr lvl="2"/>
            <a:r>
              <a:rPr lang="en-US" dirty="0"/>
              <a:t>PyHC YT, </a:t>
            </a:r>
            <a:r>
              <a:rPr lang="en-US" dirty="0" err="1"/>
              <a:t>Github</a:t>
            </a:r>
            <a:r>
              <a:rPr lang="en-US" dirty="0"/>
              <a:t> (</a:t>
            </a:r>
            <a:r>
              <a:rPr lang="en-US" dirty="0">
                <a:hlinkClick r:id="rId4"/>
              </a:rPr>
              <a:t>https://github.com/sapols/PyHC-Chat</a:t>
            </a:r>
            <a:r>
              <a:rPr lang="en-US" dirty="0"/>
              <a:t>)</a:t>
            </a:r>
          </a:p>
          <a:p>
            <a:pPr lvl="2"/>
            <a:r>
              <a:rPr lang="en-US" dirty="0"/>
              <a:t>PyHC telecon on Mon, Oct 30</a:t>
            </a:r>
            <a:r>
              <a:rPr lang="en-US" baseline="30000" dirty="0"/>
              <a:t>th</a:t>
            </a:r>
            <a:r>
              <a:rPr lang="en-US" dirty="0"/>
              <a:t> (9 AM MT)</a:t>
            </a:r>
          </a:p>
          <a:p>
            <a:pPr lvl="2"/>
            <a:r>
              <a:rPr lang="en-US" dirty="0"/>
              <a:t>Chat with Shawn! </a:t>
            </a:r>
          </a:p>
        </p:txBody>
      </p:sp>
      <p:pic>
        <p:nvPicPr>
          <p:cNvPr id="3" name="Picture 2">
            <a:extLst>
              <a:ext uri="{FF2B5EF4-FFF2-40B4-BE49-F238E27FC236}">
                <a16:creationId xmlns:a16="http://schemas.microsoft.com/office/drawing/2014/main" id="{839A31F8-61DC-B061-7C28-648311809591}"/>
              </a:ext>
            </a:extLst>
          </p:cNvPr>
          <p:cNvPicPr>
            <a:picLocks noChangeAspect="1"/>
          </p:cNvPicPr>
          <p:nvPr/>
        </p:nvPicPr>
        <p:blipFill>
          <a:blip r:embed="rId5"/>
          <a:stretch>
            <a:fillRect/>
          </a:stretch>
        </p:blipFill>
        <p:spPr>
          <a:xfrm>
            <a:off x="838199" y="98635"/>
            <a:ext cx="1077642" cy="1304957"/>
          </a:xfrm>
          <a:prstGeom prst="rect">
            <a:avLst/>
          </a:prstGeom>
        </p:spPr>
      </p:pic>
      <p:pic>
        <p:nvPicPr>
          <p:cNvPr id="10" name="Picture 9">
            <a:extLst>
              <a:ext uri="{FF2B5EF4-FFF2-40B4-BE49-F238E27FC236}">
                <a16:creationId xmlns:a16="http://schemas.microsoft.com/office/drawing/2014/main" id="{9E9E3822-E80B-E81C-845B-5CE71F1BBA42}"/>
              </a:ext>
            </a:extLst>
          </p:cNvPr>
          <p:cNvPicPr>
            <a:picLocks noChangeAspect="1"/>
          </p:cNvPicPr>
          <p:nvPr/>
        </p:nvPicPr>
        <p:blipFill>
          <a:blip r:embed="rId6"/>
          <a:stretch>
            <a:fillRect/>
          </a:stretch>
        </p:blipFill>
        <p:spPr>
          <a:xfrm>
            <a:off x="7769054" y="1684997"/>
            <a:ext cx="4034687" cy="5000978"/>
          </a:xfrm>
          <a:prstGeom prst="rect">
            <a:avLst/>
          </a:prstGeom>
        </p:spPr>
      </p:pic>
    </p:spTree>
    <p:extLst>
      <p:ext uri="{BB962C8B-B14F-4D97-AF65-F5344CB8AC3E}">
        <p14:creationId xmlns:p14="http://schemas.microsoft.com/office/powerpoint/2010/main" val="19891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1D0CC-6869-334D-AA56-6C50A5AD6BC6}"/>
              </a:ext>
            </a:extLst>
          </p:cNvPr>
          <p:cNvSpPr/>
          <p:nvPr/>
        </p:nvSpPr>
        <p:spPr>
          <a:xfrm>
            <a:off x="-1" y="0"/>
            <a:ext cx="12192001" cy="15022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8E9C1-393E-7B43-B81D-557EF6699F33}"/>
              </a:ext>
            </a:extLst>
          </p:cNvPr>
          <p:cNvSpPr>
            <a:spLocks noGrp="1"/>
          </p:cNvSpPr>
          <p:nvPr>
            <p:ph type="title"/>
          </p:nvPr>
        </p:nvSpPr>
        <p:spPr/>
        <p:txBody>
          <a:bodyPr/>
          <a:lstStyle/>
          <a:p>
            <a:pPr algn="ctr"/>
            <a:r>
              <a:rPr lang="en-US" dirty="0"/>
              <a:t>PyHC and Mission Engagement</a:t>
            </a:r>
            <a:endParaRPr lang="en-US" dirty="0">
              <a:cs typeface="Calibri Light"/>
            </a:endParaRPr>
          </a:p>
        </p:txBody>
      </p:sp>
      <p:sp>
        <p:nvSpPr>
          <p:cNvPr id="3" name="Content Placeholder 2">
            <a:extLst>
              <a:ext uri="{FF2B5EF4-FFF2-40B4-BE49-F238E27FC236}">
                <a16:creationId xmlns:a16="http://schemas.microsoft.com/office/drawing/2014/main" id="{BBB38CEE-FBF6-EE4A-8E6F-881E9BF06A67}"/>
              </a:ext>
            </a:extLst>
          </p:cNvPr>
          <p:cNvSpPr>
            <a:spLocks noGrp="1"/>
          </p:cNvSpPr>
          <p:nvPr>
            <p:ph idx="1"/>
          </p:nvPr>
        </p:nvSpPr>
        <p:spPr>
          <a:xfrm>
            <a:off x="838200" y="1901826"/>
            <a:ext cx="10515600" cy="4351338"/>
          </a:xfrm>
        </p:spPr>
        <p:txBody>
          <a:bodyPr vert="horz" lIns="91440" tIns="45720" rIns="91440" bIns="45720" rtlCol="0" anchor="t">
            <a:normAutofit lnSpcReduction="10000"/>
          </a:bodyPr>
          <a:lstStyle/>
          <a:p>
            <a:r>
              <a:rPr lang="en-US" sz="2400" dirty="0">
                <a:ea typeface="+mn-lt"/>
                <a:cs typeface="+mn-lt"/>
              </a:rPr>
              <a:t>Leveraging grass-roots good will for better software is important, but to make mission-level capabilities, we need to fuse the community efforts with the mission activities…</a:t>
            </a:r>
            <a:endParaRPr lang="en-US" sz="2400" dirty="0">
              <a:cs typeface="Calibri"/>
            </a:endParaRPr>
          </a:p>
          <a:p>
            <a:r>
              <a:rPr lang="en-US" sz="2400" dirty="0">
                <a:cs typeface="Calibri"/>
              </a:rPr>
              <a:t>Ideas</a:t>
            </a:r>
          </a:p>
          <a:p>
            <a:pPr lvl="1"/>
            <a:r>
              <a:rPr lang="en-US" sz="1800" dirty="0">
                <a:cs typeface="Calibri"/>
              </a:rPr>
              <a:t>Get involved with missions </a:t>
            </a:r>
            <a:r>
              <a:rPr lang="en-US" sz="1800" b="1" i="1" u="sng" dirty="0">
                <a:cs typeface="Calibri"/>
              </a:rPr>
              <a:t>early</a:t>
            </a:r>
          </a:p>
          <a:p>
            <a:pPr lvl="1"/>
            <a:r>
              <a:rPr lang="en-US" sz="1800" dirty="0">
                <a:cs typeface="Calibri"/>
              </a:rPr>
              <a:t>Help educate scientists on OSS and open science processes</a:t>
            </a:r>
          </a:p>
          <a:p>
            <a:pPr lvl="1"/>
            <a:r>
              <a:rPr lang="en-US" sz="1800" dirty="0">
                <a:cs typeface="Calibri"/>
              </a:rPr>
              <a:t>Help educate PyHC on software gaps, needed additions or modifications, etc.</a:t>
            </a:r>
          </a:p>
          <a:p>
            <a:r>
              <a:rPr lang="en-US" sz="2400" dirty="0">
                <a:cs typeface="Calibri"/>
              </a:rPr>
              <a:t>Implementation Example: GDC</a:t>
            </a:r>
          </a:p>
          <a:p>
            <a:pPr lvl="1"/>
            <a:r>
              <a:rPr lang="en-US" sz="1800" dirty="0">
                <a:cs typeface="Calibri"/>
              </a:rPr>
              <a:t>Spoke with the scientists in the Geospace Dynamics Constellation mission (GDC) at their science team meeting</a:t>
            </a:r>
          </a:p>
          <a:p>
            <a:pPr lvl="1"/>
            <a:r>
              <a:rPr lang="en-US" sz="1800" dirty="0">
                <a:cs typeface="Calibri"/>
              </a:rPr>
              <a:t>Invited </a:t>
            </a:r>
            <a:r>
              <a:rPr lang="en-US" sz="1800" dirty="0"/>
              <a:t>mission leads </a:t>
            </a:r>
            <a:r>
              <a:rPr lang="en-US" sz="1800" dirty="0">
                <a:cs typeface="Calibri"/>
              </a:rPr>
              <a:t>to speak on a PyHC telecon</a:t>
            </a:r>
          </a:p>
          <a:p>
            <a:pPr lvl="1"/>
            <a:r>
              <a:rPr lang="en-US" sz="1800" dirty="0">
                <a:cs typeface="Calibri"/>
              </a:rPr>
              <a:t>Invited to attend our summer school (next one is in 2024), bi-annual meetings, telecons, our AGU sessions, DASH, etc.</a:t>
            </a:r>
          </a:p>
        </p:txBody>
      </p:sp>
      <p:pic>
        <p:nvPicPr>
          <p:cNvPr id="6" name="Picture 5">
            <a:extLst>
              <a:ext uri="{FF2B5EF4-FFF2-40B4-BE49-F238E27FC236}">
                <a16:creationId xmlns:a16="http://schemas.microsoft.com/office/drawing/2014/main" id="{C578A455-A87F-184D-8AEF-AF3DAFFC9D98}"/>
              </a:ext>
            </a:extLst>
          </p:cNvPr>
          <p:cNvPicPr>
            <a:picLocks noChangeAspect="1"/>
          </p:cNvPicPr>
          <p:nvPr/>
        </p:nvPicPr>
        <p:blipFill>
          <a:blip r:embed="rId3"/>
          <a:stretch>
            <a:fillRect/>
          </a:stretch>
        </p:blipFill>
        <p:spPr>
          <a:xfrm>
            <a:off x="10569388" y="72357"/>
            <a:ext cx="1368165" cy="1368165"/>
          </a:xfrm>
          <a:prstGeom prst="rect">
            <a:avLst/>
          </a:prstGeom>
        </p:spPr>
      </p:pic>
      <p:pic>
        <p:nvPicPr>
          <p:cNvPr id="5" name="Picture 4">
            <a:extLst>
              <a:ext uri="{FF2B5EF4-FFF2-40B4-BE49-F238E27FC236}">
                <a16:creationId xmlns:a16="http://schemas.microsoft.com/office/drawing/2014/main" id="{9ED54E10-9C88-E6AC-4F04-76B892810D87}"/>
              </a:ext>
            </a:extLst>
          </p:cNvPr>
          <p:cNvPicPr>
            <a:picLocks noChangeAspect="1"/>
          </p:cNvPicPr>
          <p:nvPr/>
        </p:nvPicPr>
        <p:blipFill>
          <a:blip r:embed="rId4"/>
          <a:stretch>
            <a:fillRect/>
          </a:stretch>
        </p:blipFill>
        <p:spPr>
          <a:xfrm>
            <a:off x="838199" y="98635"/>
            <a:ext cx="1077642" cy="1304957"/>
          </a:xfrm>
          <a:prstGeom prst="rect">
            <a:avLst/>
          </a:prstGeom>
        </p:spPr>
      </p:pic>
    </p:spTree>
    <p:extLst>
      <p:ext uri="{BB962C8B-B14F-4D97-AF65-F5344CB8AC3E}">
        <p14:creationId xmlns:p14="http://schemas.microsoft.com/office/powerpoint/2010/main" val="94455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8"/>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Connect with PyHC</a:t>
            </a:r>
            <a:endParaRPr dirty="0"/>
          </a:p>
        </p:txBody>
      </p:sp>
      <p:sp>
        <p:nvSpPr>
          <p:cNvPr id="152" name="Google Shape;152;p8"/>
          <p:cNvSpPr txBox="1">
            <a:spLocks noGrp="1"/>
          </p:cNvSpPr>
          <p:nvPr>
            <p:ph type="body" idx="1"/>
          </p:nvPr>
        </p:nvSpPr>
        <p:spPr>
          <a:xfrm>
            <a:off x="838200" y="1934474"/>
            <a:ext cx="10515600" cy="459900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dirty="0"/>
              <a:t>Website: </a:t>
            </a:r>
            <a:r>
              <a:rPr lang="en-US" dirty="0">
                <a:hlinkClick r:id="rId3"/>
              </a:rPr>
              <a:t>https://www.pyhc.org/</a:t>
            </a:r>
            <a:r>
              <a:rPr lang="en-US" dirty="0"/>
              <a:t> </a:t>
            </a:r>
            <a:endParaRPr dirty="0"/>
          </a:p>
          <a:p>
            <a:pPr marL="685800" lvl="1" indent="-228600" algn="l" rtl="0">
              <a:lnSpc>
                <a:spcPct val="90000"/>
              </a:lnSpc>
              <a:spcBef>
                <a:spcPts val="500"/>
              </a:spcBef>
              <a:spcAft>
                <a:spcPts val="0"/>
              </a:spcAft>
              <a:buClr>
                <a:schemeClr val="dk1"/>
              </a:buClr>
              <a:buSzPct val="100000"/>
              <a:buChar char="•"/>
            </a:pPr>
            <a:r>
              <a:rPr lang="en-US" dirty="0"/>
              <a:t>Upcoming telecon and meeting info on the Meetings page, PyHC packages info on Projects page, etc.</a:t>
            </a:r>
          </a:p>
          <a:p>
            <a:pPr marL="228600" indent="-228600">
              <a:spcBef>
                <a:spcPts val="500"/>
              </a:spcBef>
              <a:buSzPct val="100000"/>
            </a:pPr>
            <a:r>
              <a:rPr lang="en-US" dirty="0"/>
              <a:t>YouTube channel: </a:t>
            </a:r>
            <a:r>
              <a:rPr lang="en-US" dirty="0">
                <a:hlinkClick r:id="rId4"/>
              </a:rPr>
              <a:t>https://www.youtube.com/@pythoninheliophysicscommun3732</a:t>
            </a:r>
            <a:r>
              <a:rPr lang="en-US" dirty="0"/>
              <a:t> </a:t>
            </a:r>
            <a:endParaRPr dirty="0"/>
          </a:p>
          <a:p>
            <a:pPr marL="228600" lvl="0" indent="-228600" algn="l" rtl="0">
              <a:lnSpc>
                <a:spcPct val="90000"/>
              </a:lnSpc>
              <a:spcBef>
                <a:spcPts val="1000"/>
              </a:spcBef>
              <a:spcAft>
                <a:spcPts val="0"/>
              </a:spcAft>
              <a:buClr>
                <a:schemeClr val="dk1"/>
              </a:buClr>
              <a:buSzPct val="100000"/>
              <a:buChar char="•"/>
            </a:pPr>
            <a:r>
              <a:rPr lang="en-US" dirty="0"/>
              <a:t>PyHC mailing list (the most official way of “joining” that exists)</a:t>
            </a:r>
            <a:endParaRPr dirty="0"/>
          </a:p>
          <a:p>
            <a:pPr marL="685800" lvl="1" indent="-228600" algn="l" rtl="0">
              <a:lnSpc>
                <a:spcPct val="90000"/>
              </a:lnSpc>
              <a:spcBef>
                <a:spcPts val="500"/>
              </a:spcBef>
              <a:spcAft>
                <a:spcPts val="0"/>
              </a:spcAft>
              <a:buClr>
                <a:schemeClr val="dk1"/>
              </a:buClr>
              <a:buSzPct val="100000"/>
              <a:buChar char="•"/>
            </a:pPr>
            <a:r>
              <a:rPr lang="en-US" u="sng" dirty="0">
                <a:solidFill>
                  <a:schemeClr val="hlink"/>
                </a:solidFill>
                <a:hlinkClick r:id="rId5"/>
              </a:rPr>
              <a:t>https://heliopython.org/contact/</a:t>
            </a:r>
            <a:endParaRPr dirty="0"/>
          </a:p>
          <a:p>
            <a:pPr marL="228600" lvl="0" indent="-228600" algn="l" rtl="0">
              <a:lnSpc>
                <a:spcPct val="90000"/>
              </a:lnSpc>
              <a:spcBef>
                <a:spcPts val="1000"/>
              </a:spcBef>
              <a:spcAft>
                <a:spcPts val="0"/>
              </a:spcAft>
              <a:buClr>
                <a:schemeClr val="dk1"/>
              </a:buClr>
              <a:buSzPct val="100000"/>
              <a:buChar char="•"/>
            </a:pPr>
            <a:r>
              <a:rPr lang="en-US" dirty="0"/>
              <a:t>Chat rooms</a:t>
            </a:r>
            <a:endParaRPr dirty="0"/>
          </a:p>
          <a:p>
            <a:pPr marL="685800" lvl="1" indent="-228600" algn="l" rtl="0">
              <a:lnSpc>
                <a:spcPct val="90000"/>
              </a:lnSpc>
              <a:spcBef>
                <a:spcPts val="500"/>
              </a:spcBef>
              <a:spcAft>
                <a:spcPts val="0"/>
              </a:spcAft>
              <a:buClr>
                <a:schemeClr val="dk1"/>
              </a:buClr>
              <a:buSzPct val="100000"/>
              <a:buChar char="•"/>
            </a:pPr>
            <a:r>
              <a:rPr lang="en-US" dirty="0"/>
              <a:t>Element Chat: </a:t>
            </a:r>
            <a:r>
              <a:rPr lang="en-US" u="sng" dirty="0">
                <a:solidFill>
                  <a:schemeClr val="hlink"/>
                </a:solidFill>
                <a:hlinkClick r:id="rId6"/>
              </a:rPr>
              <a:t>https://app.element.io/#/room/#heliopython:openastronomy.org</a:t>
            </a:r>
            <a:endParaRPr lang="en-US" u="sng" dirty="0">
              <a:solidFill>
                <a:schemeClr val="hlink"/>
              </a:solidFill>
            </a:endParaRPr>
          </a:p>
          <a:p>
            <a:pPr marL="685800" lvl="1" indent="-228600" algn="l" rtl="0">
              <a:lnSpc>
                <a:spcPct val="90000"/>
              </a:lnSpc>
              <a:spcBef>
                <a:spcPts val="500"/>
              </a:spcBef>
              <a:spcAft>
                <a:spcPts val="0"/>
              </a:spcAft>
              <a:buClr>
                <a:schemeClr val="dk1"/>
              </a:buClr>
              <a:buSzPct val="100000"/>
              <a:buChar char="•"/>
            </a:pPr>
            <a:r>
              <a:rPr lang="en-US" dirty="0"/>
              <a:t>OR join our Slack (bridged to Element) via the QR code </a:t>
            </a:r>
          </a:p>
          <a:p>
            <a:pPr marL="228600" lvl="0" indent="-228600" algn="l" rtl="0">
              <a:lnSpc>
                <a:spcPct val="90000"/>
              </a:lnSpc>
              <a:spcBef>
                <a:spcPts val="1000"/>
              </a:spcBef>
              <a:spcAft>
                <a:spcPts val="0"/>
              </a:spcAft>
              <a:buClr>
                <a:schemeClr val="dk1"/>
              </a:buClr>
              <a:buSzPct val="100000"/>
              <a:buChar char="•"/>
            </a:pPr>
            <a:r>
              <a:rPr lang="en-US" dirty="0"/>
              <a:t>Social Media</a:t>
            </a:r>
            <a:endParaRPr dirty="0"/>
          </a:p>
          <a:p>
            <a:pPr marL="685800" lvl="1" indent="-228600" algn="l" rtl="0">
              <a:lnSpc>
                <a:spcPct val="90000"/>
              </a:lnSpc>
              <a:spcBef>
                <a:spcPts val="500"/>
              </a:spcBef>
              <a:spcAft>
                <a:spcPts val="0"/>
              </a:spcAft>
              <a:buClr>
                <a:schemeClr val="dk1"/>
              </a:buClr>
              <a:buSzPct val="100000"/>
              <a:buChar char="•"/>
            </a:pPr>
            <a:r>
              <a:rPr lang="en-US" dirty="0"/>
              <a:t>Follow us on Twitter (now X): </a:t>
            </a:r>
            <a:r>
              <a:rPr lang="en-US" u="sng" dirty="0">
                <a:solidFill>
                  <a:schemeClr val="hlink"/>
                </a:solidFill>
                <a:hlinkClick r:id="rId7"/>
              </a:rPr>
              <a:t>https://twitter.com/PyHC_official</a:t>
            </a:r>
            <a:r>
              <a:rPr lang="en-US" dirty="0"/>
              <a:t> </a:t>
            </a:r>
            <a:endParaRPr dirty="0"/>
          </a:p>
          <a:p>
            <a:pPr marL="228600" lvl="0" indent="-228600" algn="l" rtl="0">
              <a:lnSpc>
                <a:spcPct val="90000"/>
              </a:lnSpc>
              <a:spcBef>
                <a:spcPts val="1000"/>
              </a:spcBef>
              <a:spcAft>
                <a:spcPts val="0"/>
              </a:spcAft>
              <a:buClr>
                <a:schemeClr val="dk1"/>
              </a:buClr>
              <a:buSzPct val="100000"/>
              <a:buChar char="•"/>
            </a:pPr>
            <a:r>
              <a:rPr lang="en-US" dirty="0"/>
              <a:t>Further questions? Want to get your project </a:t>
            </a:r>
            <a:br>
              <a:rPr lang="en-US" dirty="0"/>
            </a:br>
            <a:r>
              <a:rPr lang="en-US" dirty="0"/>
              <a:t>added to the ecosystem? Drop me a line.  </a:t>
            </a:r>
            <a:endParaRPr dirty="0"/>
          </a:p>
          <a:p>
            <a:pPr marL="685800" lvl="1" indent="-228600" algn="l" rtl="0">
              <a:lnSpc>
                <a:spcPct val="90000"/>
              </a:lnSpc>
              <a:spcBef>
                <a:spcPts val="500"/>
              </a:spcBef>
              <a:spcAft>
                <a:spcPts val="0"/>
              </a:spcAft>
              <a:buClr>
                <a:schemeClr val="dk1"/>
              </a:buClr>
              <a:buSzPct val="100000"/>
              <a:buChar char="•"/>
            </a:pPr>
            <a:r>
              <a:rPr lang="en-US" dirty="0" err="1"/>
              <a:t>Julie.Barnum@lasp.colorado.edu</a:t>
            </a: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153" name="Google Shape;153;p8"/>
          <p:cNvPicPr preferRelativeResize="0"/>
          <p:nvPr/>
        </p:nvPicPr>
        <p:blipFill rotWithShape="1">
          <a:blip r:embed="rId8">
            <a:alphaModFix/>
          </a:blip>
          <a:srcRect/>
          <a:stretch/>
        </p:blipFill>
        <p:spPr>
          <a:xfrm>
            <a:off x="10569388" y="72357"/>
            <a:ext cx="1368165" cy="1368165"/>
          </a:xfrm>
          <a:prstGeom prst="rect">
            <a:avLst/>
          </a:prstGeom>
          <a:noFill/>
          <a:ln>
            <a:noFill/>
          </a:ln>
        </p:spPr>
      </p:pic>
      <p:pic>
        <p:nvPicPr>
          <p:cNvPr id="3" name="Picture 2">
            <a:extLst>
              <a:ext uri="{FF2B5EF4-FFF2-40B4-BE49-F238E27FC236}">
                <a16:creationId xmlns:a16="http://schemas.microsoft.com/office/drawing/2014/main" id="{27D09C92-C0ED-748F-F871-526AD45EFED3}"/>
              </a:ext>
            </a:extLst>
          </p:cNvPr>
          <p:cNvPicPr>
            <a:picLocks noChangeAspect="1"/>
          </p:cNvPicPr>
          <p:nvPr/>
        </p:nvPicPr>
        <p:blipFill>
          <a:blip r:embed="rId9"/>
          <a:stretch>
            <a:fillRect/>
          </a:stretch>
        </p:blipFill>
        <p:spPr>
          <a:xfrm>
            <a:off x="9132404" y="4691035"/>
            <a:ext cx="2008177" cy="2008177"/>
          </a:xfrm>
          <a:prstGeom prst="rect">
            <a:avLst/>
          </a:prstGeom>
        </p:spPr>
      </p:pic>
      <p:cxnSp>
        <p:nvCxnSpPr>
          <p:cNvPr id="2" name="Straight Arrow Connector 1">
            <a:extLst>
              <a:ext uri="{FF2B5EF4-FFF2-40B4-BE49-F238E27FC236}">
                <a16:creationId xmlns:a16="http://schemas.microsoft.com/office/drawing/2014/main" id="{0E22F776-5E6B-F41E-A91B-E0469BD3E9BD}"/>
              </a:ext>
            </a:extLst>
          </p:cNvPr>
          <p:cNvCxnSpPr>
            <a:cxnSpLocks/>
          </p:cNvCxnSpPr>
          <p:nvPr/>
        </p:nvCxnSpPr>
        <p:spPr>
          <a:xfrm>
            <a:off x="7288823" y="4774223"/>
            <a:ext cx="1843581" cy="334108"/>
          </a:xfrm>
          <a:prstGeom prst="straightConnector1">
            <a:avLst/>
          </a:prstGeom>
          <a:ln w="57150">
            <a:solidFill>
              <a:srgbClr val="FFC000"/>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CB75CF7D-A2D6-E87C-62A2-7BD4EDE0D899}"/>
              </a:ext>
            </a:extLst>
          </p:cNvPr>
          <p:cNvPicPr>
            <a:picLocks noChangeAspect="1"/>
          </p:cNvPicPr>
          <p:nvPr/>
        </p:nvPicPr>
        <p:blipFill>
          <a:blip r:embed="rId10"/>
          <a:stretch>
            <a:fillRect/>
          </a:stretch>
        </p:blipFill>
        <p:spPr>
          <a:xfrm>
            <a:off x="838199" y="98635"/>
            <a:ext cx="1077642" cy="13049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(Super) Quick Background</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90000"/>
              </a:lnSpc>
              <a:spcBef>
                <a:spcPts val="0"/>
              </a:spcBef>
              <a:spcAft>
                <a:spcPts val="0"/>
              </a:spcAft>
              <a:buClr>
                <a:schemeClr val="dk1"/>
              </a:buClr>
              <a:buSzPct val="100000"/>
              <a:buChar char="•"/>
            </a:pPr>
            <a:r>
              <a:rPr lang="en-US" dirty="0"/>
              <a:t>Who we are</a:t>
            </a:r>
          </a:p>
          <a:p>
            <a:pPr marL="685800" lvl="1" indent="-215265">
              <a:spcBef>
                <a:spcPts val="0"/>
              </a:spcBef>
              <a:buSzPct val="100000"/>
            </a:pPr>
            <a:r>
              <a:rPr lang="en-US" dirty="0"/>
              <a:t>Promoting and facilitating the use and development of Python for Heliophysics.</a:t>
            </a:r>
          </a:p>
          <a:p>
            <a:pPr marL="685800" lvl="1" indent="-215265">
              <a:spcBef>
                <a:spcPts val="0"/>
              </a:spcBef>
              <a:buSzPct val="100000"/>
            </a:pPr>
            <a:r>
              <a:rPr lang="en-US" dirty="0"/>
              <a:t>A community knowledge base for performing heliophysics research in Python, aiming to provide a variety of tutorials, resources, a list of useful packages, general discussion, and advice.</a:t>
            </a:r>
          </a:p>
          <a:p>
            <a:pPr marL="685800" lvl="1" indent="-215265">
              <a:spcBef>
                <a:spcPts val="0"/>
              </a:spcBef>
              <a:buSzPct val="100000"/>
            </a:pPr>
            <a:r>
              <a:rPr lang="en-US" dirty="0">
                <a:hlinkClick r:id="rId3"/>
              </a:rPr>
              <a:t>pyhc.org</a:t>
            </a:r>
            <a:r>
              <a:rPr lang="en-US" dirty="0"/>
              <a:t> </a:t>
            </a:r>
          </a:p>
          <a:p>
            <a:pPr marL="228600" indent="-215265">
              <a:spcBef>
                <a:spcPts val="0"/>
              </a:spcBef>
              <a:buSzPct val="100000"/>
            </a:pPr>
            <a:r>
              <a:rPr lang="en-US" dirty="0"/>
              <a:t>Projects</a:t>
            </a:r>
          </a:p>
          <a:p>
            <a:pPr marL="685800" lvl="1" indent="-215265">
              <a:spcBef>
                <a:spcPts val="0"/>
              </a:spcBef>
              <a:buSzPct val="100000"/>
            </a:pPr>
            <a:r>
              <a:rPr lang="en-US" dirty="0"/>
              <a:t>Core projects: PlasmaPy, SunPy, pySPEDAS, SpacePy, </a:t>
            </a:r>
            <a:r>
              <a:rPr lang="en-US" dirty="0" err="1"/>
              <a:t>pysat</a:t>
            </a:r>
            <a:r>
              <a:rPr lang="en-US" dirty="0"/>
              <a:t>, </a:t>
            </a:r>
            <a:r>
              <a:rPr lang="en-US" b="1" dirty="0" err="1"/>
              <a:t>Kamodo</a:t>
            </a:r>
            <a:r>
              <a:rPr lang="en-US" b="1" dirty="0"/>
              <a:t>, HAPI</a:t>
            </a:r>
          </a:p>
          <a:p>
            <a:pPr marL="685800" lvl="1" indent="-215265">
              <a:spcBef>
                <a:spcPts val="0"/>
              </a:spcBef>
              <a:buSzPct val="100000"/>
            </a:pPr>
            <a:r>
              <a:rPr lang="en-US" dirty="0"/>
              <a:t>Other widely-used projects</a:t>
            </a:r>
          </a:p>
          <a:p>
            <a:pPr marL="685800" lvl="1" indent="-215265">
              <a:spcBef>
                <a:spcPts val="0"/>
              </a:spcBef>
              <a:buSzPct val="100000"/>
            </a:pPr>
            <a:r>
              <a:rPr lang="en-US" dirty="0"/>
              <a:t>Un-evaluated projects</a:t>
            </a:r>
          </a:p>
          <a:p>
            <a:pPr marL="228600" indent="-215265">
              <a:spcBef>
                <a:spcPts val="0"/>
              </a:spcBef>
              <a:buSzPct val="100000"/>
            </a:pPr>
            <a:r>
              <a:rPr lang="en-US" dirty="0"/>
              <a:t>Domains</a:t>
            </a:r>
          </a:p>
          <a:p>
            <a:pPr marL="685800" lvl="1" indent="-215265">
              <a:spcBef>
                <a:spcPts val="0"/>
              </a:spcBef>
              <a:buSzPct val="100000"/>
            </a:pPr>
            <a:r>
              <a:rPr lang="en-US" dirty="0"/>
              <a:t>Science: Solar, Heliospheric, Geospace Sciences (Magnetosphere), and ITM</a:t>
            </a:r>
          </a:p>
          <a:p>
            <a:pPr marL="685800" lvl="1" indent="-215265">
              <a:spcBef>
                <a:spcPts val="0"/>
              </a:spcBef>
              <a:buSzPct val="100000"/>
            </a:pPr>
            <a:r>
              <a:rPr lang="en-US" dirty="0"/>
              <a:t>Software Capability: Modelling, ML, plotting, wrappers for other libraries, CDF writers, etc.</a:t>
            </a:r>
          </a:p>
          <a:p>
            <a:pPr marL="685800" lvl="1" indent="-215265">
              <a:spcBef>
                <a:spcPts val="0"/>
              </a:spcBef>
              <a:buSzPct val="100000"/>
            </a:pPr>
            <a:r>
              <a:rPr lang="en-US" dirty="0"/>
              <a:t>Mission software: </a:t>
            </a:r>
            <a:r>
              <a:rPr lang="en-US" dirty="0" err="1"/>
              <a:t>db</a:t>
            </a:r>
            <a:r>
              <a:rPr lang="en-US" dirty="0"/>
              <a:t>-processing, </a:t>
            </a:r>
            <a:r>
              <a:rPr lang="en-US" dirty="0" err="1"/>
              <a:t>CCSDSpy</a:t>
            </a:r>
            <a:r>
              <a:rPr lang="en-US" dirty="0"/>
              <a:t>, space-packet-parser</a:t>
            </a:r>
          </a:p>
        </p:txBody>
      </p:sp>
      <p:pic>
        <p:nvPicPr>
          <p:cNvPr id="144" name="Google Shape;144;p7"/>
          <p:cNvPicPr preferRelativeResize="0"/>
          <p:nvPr/>
        </p:nvPicPr>
        <p:blipFill rotWithShape="1">
          <a:blip r:embed="rId4">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CD26E6D7-C2DC-4A48-CA4E-403E8E59C189}"/>
              </a:ext>
            </a:extLst>
          </p:cNvPr>
          <p:cNvPicPr>
            <a:picLocks noChangeAspect="1"/>
          </p:cNvPicPr>
          <p:nvPr/>
        </p:nvPicPr>
        <p:blipFill>
          <a:blip r:embed="rId5"/>
          <a:stretch>
            <a:fillRect/>
          </a:stretch>
        </p:blipFill>
        <p:spPr>
          <a:xfrm>
            <a:off x="838199" y="98635"/>
            <a:ext cx="1077642" cy="1304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(Super) Quick Background</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fontScale="92500" lnSpcReduction="20000"/>
          </a:bodyPr>
          <a:lstStyle/>
          <a:p>
            <a:pPr marL="228600" indent="-215265">
              <a:spcBef>
                <a:spcPts val="0"/>
              </a:spcBef>
              <a:buSzPct val="100000"/>
            </a:pPr>
            <a:r>
              <a:rPr lang="en-US" dirty="0"/>
              <a:t>Bi-weekly telecons</a:t>
            </a:r>
            <a:endParaRPr dirty="0"/>
          </a:p>
          <a:p>
            <a:pPr marL="685800" lvl="1" indent="-217169">
              <a:buSzPct val="100000"/>
            </a:pPr>
            <a:r>
              <a:rPr lang="en-US" dirty="0"/>
              <a:t>Project intros/updates, continued discussions from meetings/past telecons, outside speakers</a:t>
            </a:r>
          </a:p>
          <a:p>
            <a:pPr marL="228600" indent="-217169">
              <a:buSzPct val="100000"/>
            </a:pPr>
            <a:r>
              <a:rPr lang="en-US" dirty="0"/>
              <a:t>PyHC bi-annual meetings</a:t>
            </a:r>
          </a:p>
          <a:p>
            <a:pPr marL="685800" lvl="1" indent="-217169">
              <a:buSzPct val="100000"/>
            </a:pPr>
            <a:r>
              <a:rPr lang="en-US" dirty="0"/>
              <a:t>Last was Spring ‘23</a:t>
            </a:r>
          </a:p>
          <a:p>
            <a:pPr marL="685800" lvl="1" indent="-217169">
              <a:buSzPct val="100000"/>
            </a:pPr>
            <a:r>
              <a:rPr lang="en-US" dirty="0"/>
              <a:t>No Fall ‘23 (folded into DASH meeting); look out for a potential mid-point meeting in Feb.</a:t>
            </a:r>
          </a:p>
          <a:p>
            <a:pPr marL="685800" lvl="1" indent="-217169">
              <a:buSzPct val="100000"/>
            </a:pPr>
            <a:r>
              <a:rPr lang="en-US" dirty="0"/>
              <a:t>Out of cycle meeting in late Feb?</a:t>
            </a:r>
            <a:endParaRPr dirty="0"/>
          </a:p>
          <a:p>
            <a:pPr marL="228600" indent="-215265">
              <a:buSzPct val="100000"/>
            </a:pPr>
            <a:r>
              <a:rPr lang="en-US" dirty="0"/>
              <a:t>Upcoming meetings</a:t>
            </a:r>
          </a:p>
          <a:p>
            <a:pPr marL="685800" lvl="1" indent="-215265">
              <a:buSzPct val="100000"/>
            </a:pPr>
            <a:r>
              <a:rPr lang="en-US" dirty="0"/>
              <a:t>AGU 2023 in San Francisco, CA</a:t>
            </a:r>
          </a:p>
          <a:p>
            <a:pPr marL="1143000" lvl="2" indent="-215265">
              <a:buSzPct val="100000"/>
            </a:pPr>
            <a:r>
              <a:rPr lang="en-US" dirty="0"/>
              <a:t>SH33E - Implementations in Python for Solar and Space Physics Poster (Wed, Dec 13</a:t>
            </a:r>
            <a:r>
              <a:rPr lang="en-US" baseline="30000" dirty="0"/>
              <a:t>th</a:t>
            </a:r>
            <a:r>
              <a:rPr lang="en-US" dirty="0"/>
              <a:t> 14:10 - 18:30 PM PT)</a:t>
            </a:r>
          </a:p>
          <a:p>
            <a:pPr marL="685800" lvl="1" indent="-215265">
              <a:buSzPct val="100000"/>
            </a:pPr>
            <a:r>
              <a:rPr lang="en-US" dirty="0"/>
              <a:t>4</a:t>
            </a:r>
            <a:r>
              <a:rPr lang="en-US" baseline="30000" dirty="0"/>
              <a:t>th</a:t>
            </a:r>
            <a:r>
              <a:rPr lang="en-US" dirty="0"/>
              <a:t> Eddy Cross-Discipline Symposium, ADASS, AMS, TESS 2024, PyHC 2024 Summer School, software standards workshop (more info TBA), COSPAR’s 45th Scientific Assembly</a:t>
            </a:r>
          </a:p>
        </p:txBody>
      </p:sp>
      <p:pic>
        <p:nvPicPr>
          <p:cNvPr id="144" name="Google Shape;144;p7"/>
          <p:cNvPicPr preferRelativeResize="0"/>
          <p:nvPr/>
        </p:nvPicPr>
        <p:blipFill rotWithShape="1">
          <a:blip r:embed="rId3">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85868860-D224-DCFB-D82C-206F45CBD507}"/>
              </a:ext>
            </a:extLst>
          </p:cNvPr>
          <p:cNvPicPr>
            <a:picLocks noChangeAspect="1"/>
          </p:cNvPicPr>
          <p:nvPr/>
        </p:nvPicPr>
        <p:blipFill>
          <a:blip r:embed="rId4"/>
          <a:stretch>
            <a:fillRect/>
          </a:stretch>
        </p:blipFill>
        <p:spPr>
          <a:xfrm>
            <a:off x="838199" y="98635"/>
            <a:ext cx="1077642" cy="1304957"/>
          </a:xfrm>
          <a:prstGeom prst="rect">
            <a:avLst/>
          </a:prstGeom>
        </p:spPr>
      </p:pic>
    </p:spTree>
    <p:extLst>
      <p:ext uri="{BB962C8B-B14F-4D97-AF65-F5344CB8AC3E}">
        <p14:creationId xmlns:p14="http://schemas.microsoft.com/office/powerpoint/2010/main" val="16657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3BCB58E4-B01D-D9F6-D234-1AC6102AA1B1}"/>
              </a:ext>
            </a:extLst>
          </p:cNvPr>
          <p:cNvSpPr>
            <a:spLocks noGrp="1"/>
          </p:cNvSpPr>
          <p:nvPr>
            <p:ph type="title"/>
          </p:nvPr>
        </p:nvSpPr>
        <p:spPr/>
        <p:txBody>
          <a:bodyPr/>
          <a:lstStyle/>
          <a:p>
            <a:r>
              <a:rPr lang="en-US" dirty="0"/>
              <a:t>Updates since last IHDEA meeting</a:t>
            </a:r>
          </a:p>
        </p:txBody>
      </p:sp>
      <p:pic>
        <p:nvPicPr>
          <p:cNvPr id="144" name="Google Shape;144;p7"/>
          <p:cNvPicPr preferRelativeResize="0"/>
          <p:nvPr/>
        </p:nvPicPr>
        <p:blipFill rotWithShape="1">
          <a:blip r:embed="rId3">
            <a:alphaModFix/>
          </a:blip>
          <a:srcRect/>
          <a:stretch/>
        </p:blipFill>
        <p:spPr>
          <a:xfrm>
            <a:off x="10569388" y="72357"/>
            <a:ext cx="1368165" cy="1368165"/>
          </a:xfrm>
          <a:prstGeom prst="rect">
            <a:avLst/>
          </a:prstGeom>
          <a:noFill/>
          <a:ln>
            <a:noFill/>
          </a:ln>
        </p:spPr>
      </p:pic>
      <p:pic>
        <p:nvPicPr>
          <p:cNvPr id="3" name="Picture 2">
            <a:extLst>
              <a:ext uri="{FF2B5EF4-FFF2-40B4-BE49-F238E27FC236}">
                <a16:creationId xmlns:a16="http://schemas.microsoft.com/office/drawing/2014/main" id="{B5434F38-CA7D-A129-1A03-59795906344F}"/>
              </a:ext>
            </a:extLst>
          </p:cNvPr>
          <p:cNvPicPr>
            <a:picLocks noChangeAspect="1"/>
          </p:cNvPicPr>
          <p:nvPr/>
        </p:nvPicPr>
        <p:blipFill>
          <a:blip r:embed="rId4"/>
          <a:stretch>
            <a:fillRect/>
          </a:stretch>
        </p:blipFill>
        <p:spPr>
          <a:xfrm>
            <a:off x="838199" y="98635"/>
            <a:ext cx="1077642" cy="1304957"/>
          </a:xfrm>
          <a:prstGeom prst="rect">
            <a:avLst/>
          </a:prstGeom>
        </p:spPr>
      </p:pic>
    </p:spTree>
    <p:extLst>
      <p:ext uri="{BB962C8B-B14F-4D97-AF65-F5344CB8AC3E}">
        <p14:creationId xmlns:p14="http://schemas.microsoft.com/office/powerpoint/2010/main" val="303663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General Updates</a:t>
            </a:r>
            <a:endParaRPr dirty="0"/>
          </a:p>
        </p:txBody>
      </p:sp>
      <p:sp>
        <p:nvSpPr>
          <p:cNvPr id="143" name="Google Shape;143;p7"/>
          <p:cNvSpPr txBox="1">
            <a:spLocks noGrp="1"/>
          </p:cNvSpPr>
          <p:nvPr>
            <p:ph type="body" idx="1"/>
          </p:nvPr>
        </p:nvSpPr>
        <p:spPr>
          <a:xfrm>
            <a:off x="838199" y="1880053"/>
            <a:ext cx="6160912" cy="4462873"/>
          </a:xfrm>
          <a:prstGeom prst="rect">
            <a:avLst/>
          </a:prstGeom>
          <a:noFill/>
          <a:ln>
            <a:noFill/>
          </a:ln>
        </p:spPr>
        <p:txBody>
          <a:bodyPr spcFirstLastPara="1" wrap="square" lIns="91425" tIns="45700" rIns="91425" bIns="45700" anchor="t" anchorCtr="0">
            <a:normAutofit fontScale="92500"/>
          </a:bodyPr>
          <a:lstStyle/>
          <a:p>
            <a:pPr marL="228600" indent="-215265">
              <a:spcBef>
                <a:spcPts val="0"/>
              </a:spcBef>
              <a:buSzPct val="100000"/>
            </a:pPr>
            <a:r>
              <a:rPr lang="en-US" dirty="0"/>
              <a:t>Links links links</a:t>
            </a:r>
          </a:p>
          <a:p>
            <a:pPr marL="685800" lvl="1" indent="-215265">
              <a:spcBef>
                <a:spcPts val="0"/>
              </a:spcBef>
              <a:buSzPct val="100000"/>
            </a:pPr>
            <a:r>
              <a:rPr lang="en-US" dirty="0"/>
              <a:t>PyHC ROR ID: </a:t>
            </a:r>
            <a:r>
              <a:rPr lang="en-US" dirty="0">
                <a:hlinkClick r:id="rId3"/>
              </a:rPr>
              <a:t>https://ror.org/012prn105</a:t>
            </a:r>
            <a:r>
              <a:rPr lang="en-US" dirty="0"/>
              <a:t> </a:t>
            </a:r>
          </a:p>
          <a:p>
            <a:pPr marL="685800" lvl="1" indent="-215265">
              <a:spcBef>
                <a:spcPts val="0"/>
              </a:spcBef>
              <a:buSzPct val="100000"/>
            </a:pPr>
            <a:r>
              <a:rPr lang="en-US" dirty="0"/>
              <a:t>PyHC telecons/meetings on PyHC YouTube: </a:t>
            </a:r>
            <a:r>
              <a:rPr lang="en-US" dirty="0">
                <a:hlinkClick r:id="rId4"/>
              </a:rPr>
              <a:t>https://www.youtube.com/@pythoninheliophysicscommun3732</a:t>
            </a:r>
            <a:r>
              <a:rPr lang="en-US" dirty="0"/>
              <a:t> </a:t>
            </a:r>
          </a:p>
          <a:p>
            <a:pPr marL="685800" lvl="1" indent="-215265">
              <a:spcBef>
                <a:spcPts val="0"/>
              </a:spcBef>
              <a:buSzPct val="100000"/>
            </a:pPr>
            <a:r>
              <a:rPr lang="en-US" dirty="0"/>
              <a:t>Our website now findable @ </a:t>
            </a:r>
            <a:r>
              <a:rPr lang="en-US" dirty="0">
                <a:hlinkClick r:id="rId5"/>
              </a:rPr>
              <a:t>https://pyhc.org</a:t>
            </a:r>
            <a:r>
              <a:rPr lang="en-US" dirty="0"/>
              <a:t> </a:t>
            </a:r>
          </a:p>
          <a:p>
            <a:pPr marL="228600" indent="-215265">
              <a:spcBef>
                <a:spcPts val="0"/>
              </a:spcBef>
              <a:buSzPct val="100000"/>
            </a:pPr>
            <a:r>
              <a:rPr lang="en-US" dirty="0"/>
              <a:t>PyHC gallery</a:t>
            </a:r>
          </a:p>
          <a:p>
            <a:pPr marL="685800" lvl="1" indent="-215265">
              <a:spcBef>
                <a:spcPts val="0"/>
              </a:spcBef>
              <a:buSzPct val="100000"/>
            </a:pPr>
            <a:r>
              <a:rPr lang="en-US" dirty="0"/>
              <a:t>Beta </a:t>
            </a:r>
            <a:r>
              <a:rPr lang="en-US" dirty="0" err="1"/>
              <a:t>Jupyter</a:t>
            </a:r>
            <a:r>
              <a:rPr lang="en-US" dirty="0"/>
              <a:t> Book implementation</a:t>
            </a:r>
          </a:p>
          <a:p>
            <a:pPr marL="685800" lvl="1" indent="-215265">
              <a:spcBef>
                <a:spcPts val="0"/>
              </a:spcBef>
              <a:buSzPct val="100000"/>
            </a:pPr>
            <a:r>
              <a:rPr lang="en-US" dirty="0"/>
              <a:t>Can submit regular .</a:t>
            </a:r>
            <a:r>
              <a:rPr lang="en-US" dirty="0" err="1"/>
              <a:t>ipynb</a:t>
            </a:r>
            <a:r>
              <a:rPr lang="en-US" dirty="0"/>
              <a:t> notebook files now (in place of .</a:t>
            </a:r>
            <a:r>
              <a:rPr lang="en-US" dirty="0" err="1"/>
              <a:t>py</a:t>
            </a:r>
            <a:r>
              <a:rPr lang="en-US" dirty="0"/>
              <a:t> format required previously). </a:t>
            </a:r>
          </a:p>
          <a:p>
            <a:pPr marL="685800" lvl="1" indent="-215265">
              <a:spcBef>
                <a:spcPts val="0"/>
              </a:spcBef>
              <a:buSzPct val="100000"/>
            </a:pPr>
            <a:r>
              <a:rPr lang="en-US" dirty="0"/>
              <a:t>Adding new examples is easier than ever!</a:t>
            </a:r>
          </a:p>
          <a:p>
            <a:pPr marL="685800" lvl="1" indent="-215265">
              <a:spcBef>
                <a:spcPts val="0"/>
              </a:spcBef>
              <a:buSzPct val="100000"/>
            </a:pPr>
            <a:r>
              <a:rPr lang="en-US" dirty="0"/>
              <a:t>Links to dockerized </a:t>
            </a:r>
            <a:r>
              <a:rPr lang="en-US" dirty="0" err="1"/>
              <a:t>pyhc</a:t>
            </a:r>
            <a:r>
              <a:rPr lang="en-US" dirty="0"/>
              <a:t>-gallery image</a:t>
            </a:r>
          </a:p>
          <a:p>
            <a:pPr marL="1143000" lvl="2" indent="-215265">
              <a:spcBef>
                <a:spcPts val="0"/>
              </a:spcBef>
              <a:buSzPct val="100000"/>
            </a:pPr>
            <a:r>
              <a:rPr lang="en-US" dirty="0">
                <a:hlinkClick r:id="rId6"/>
              </a:rPr>
              <a:t>https://hub.docker.com/r/spolson/pyhc-gallery</a:t>
            </a:r>
            <a:r>
              <a:rPr lang="en-US" dirty="0"/>
              <a:t> </a:t>
            </a:r>
          </a:p>
        </p:txBody>
      </p:sp>
      <p:pic>
        <p:nvPicPr>
          <p:cNvPr id="144" name="Google Shape;144;p7"/>
          <p:cNvPicPr preferRelativeResize="0"/>
          <p:nvPr/>
        </p:nvPicPr>
        <p:blipFill rotWithShape="1">
          <a:blip r:embed="rId7">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52B58852-4FAA-2025-C4E5-FCACCCE01B37}"/>
              </a:ext>
            </a:extLst>
          </p:cNvPr>
          <p:cNvPicPr>
            <a:picLocks noChangeAspect="1"/>
          </p:cNvPicPr>
          <p:nvPr/>
        </p:nvPicPr>
        <p:blipFill>
          <a:blip r:embed="rId8"/>
          <a:stretch>
            <a:fillRect/>
          </a:stretch>
        </p:blipFill>
        <p:spPr>
          <a:xfrm>
            <a:off x="838199" y="98635"/>
            <a:ext cx="1077642" cy="1304957"/>
          </a:xfrm>
          <a:prstGeom prst="rect">
            <a:avLst/>
          </a:prstGeom>
        </p:spPr>
      </p:pic>
      <p:pic>
        <p:nvPicPr>
          <p:cNvPr id="6" name="Picture 5">
            <a:extLst>
              <a:ext uri="{FF2B5EF4-FFF2-40B4-BE49-F238E27FC236}">
                <a16:creationId xmlns:a16="http://schemas.microsoft.com/office/drawing/2014/main" id="{2C7E2873-258D-66A3-A919-44CF83F04826}"/>
              </a:ext>
            </a:extLst>
          </p:cNvPr>
          <p:cNvPicPr>
            <a:picLocks noChangeAspect="1"/>
          </p:cNvPicPr>
          <p:nvPr/>
        </p:nvPicPr>
        <p:blipFill>
          <a:blip r:embed="rId9"/>
          <a:stretch>
            <a:fillRect/>
          </a:stretch>
        </p:blipFill>
        <p:spPr>
          <a:xfrm>
            <a:off x="9486238" y="1886870"/>
            <a:ext cx="1992489" cy="1992489"/>
          </a:xfrm>
          <a:prstGeom prst="rect">
            <a:avLst/>
          </a:prstGeom>
        </p:spPr>
      </p:pic>
      <p:sp>
        <p:nvSpPr>
          <p:cNvPr id="7" name="TextBox 6">
            <a:extLst>
              <a:ext uri="{FF2B5EF4-FFF2-40B4-BE49-F238E27FC236}">
                <a16:creationId xmlns:a16="http://schemas.microsoft.com/office/drawing/2014/main" id="{7D60F03B-32C6-0BCB-171A-FF3A77E79E27}"/>
              </a:ext>
            </a:extLst>
          </p:cNvPr>
          <p:cNvSpPr txBox="1"/>
          <p:nvPr/>
        </p:nvSpPr>
        <p:spPr>
          <a:xfrm>
            <a:off x="9093949" y="3694693"/>
            <a:ext cx="2777065" cy="369332"/>
          </a:xfrm>
          <a:prstGeom prst="rect">
            <a:avLst/>
          </a:prstGeom>
          <a:noFill/>
        </p:spPr>
        <p:txBody>
          <a:bodyPr wrap="square" rtlCol="0">
            <a:spAutoFit/>
          </a:bodyPr>
          <a:lstStyle/>
          <a:p>
            <a:pPr algn="ctr"/>
            <a:r>
              <a:rPr lang="en-US" sz="1800" i="1" dirty="0">
                <a:latin typeface="Calibri" panose="020F0502020204030204" pitchFamily="34" charset="0"/>
                <a:cs typeface="Calibri" panose="020F0502020204030204" pitchFamily="34" charset="0"/>
              </a:rPr>
              <a:t>YouTube</a:t>
            </a:r>
          </a:p>
        </p:txBody>
      </p:sp>
      <p:pic>
        <p:nvPicPr>
          <p:cNvPr id="5" name="Picture 4">
            <a:extLst>
              <a:ext uri="{FF2B5EF4-FFF2-40B4-BE49-F238E27FC236}">
                <a16:creationId xmlns:a16="http://schemas.microsoft.com/office/drawing/2014/main" id="{D797ED57-552F-64A6-3787-F4CA30DD8AA1}"/>
              </a:ext>
            </a:extLst>
          </p:cNvPr>
          <p:cNvPicPr>
            <a:picLocks noChangeAspect="1"/>
          </p:cNvPicPr>
          <p:nvPr/>
        </p:nvPicPr>
        <p:blipFill>
          <a:blip r:embed="rId10"/>
          <a:srcRect/>
          <a:stretch/>
        </p:blipFill>
        <p:spPr>
          <a:xfrm>
            <a:off x="7174090" y="1886870"/>
            <a:ext cx="1919859" cy="1919859"/>
          </a:xfrm>
          <a:prstGeom prst="rect">
            <a:avLst/>
          </a:prstGeom>
        </p:spPr>
      </p:pic>
      <p:sp>
        <p:nvSpPr>
          <p:cNvPr id="9" name="TextBox 8">
            <a:extLst>
              <a:ext uri="{FF2B5EF4-FFF2-40B4-BE49-F238E27FC236}">
                <a16:creationId xmlns:a16="http://schemas.microsoft.com/office/drawing/2014/main" id="{E6B1B141-BBC1-3273-C631-CBDE6FEBB6CD}"/>
              </a:ext>
            </a:extLst>
          </p:cNvPr>
          <p:cNvSpPr txBox="1"/>
          <p:nvPr/>
        </p:nvSpPr>
        <p:spPr>
          <a:xfrm>
            <a:off x="6745486" y="3688374"/>
            <a:ext cx="2777065" cy="369332"/>
          </a:xfrm>
          <a:prstGeom prst="rect">
            <a:avLst/>
          </a:prstGeom>
          <a:noFill/>
        </p:spPr>
        <p:txBody>
          <a:bodyPr wrap="square" rtlCol="0">
            <a:spAutoFit/>
          </a:bodyPr>
          <a:lstStyle/>
          <a:p>
            <a:pPr algn="ctr"/>
            <a:r>
              <a:rPr lang="en-US" sz="1800" i="1" dirty="0">
                <a:latin typeface="Calibri" panose="020F0502020204030204" pitchFamily="34" charset="0"/>
                <a:cs typeface="Calibri" panose="020F0502020204030204" pitchFamily="34" charset="0"/>
              </a:rPr>
              <a:t>ROR ID</a:t>
            </a:r>
          </a:p>
        </p:txBody>
      </p:sp>
      <p:pic>
        <p:nvPicPr>
          <p:cNvPr id="11" name="Picture 10">
            <a:extLst>
              <a:ext uri="{FF2B5EF4-FFF2-40B4-BE49-F238E27FC236}">
                <a16:creationId xmlns:a16="http://schemas.microsoft.com/office/drawing/2014/main" id="{031D0DD9-DB9D-ADAD-5DE8-41F8EA0A7765}"/>
              </a:ext>
            </a:extLst>
          </p:cNvPr>
          <p:cNvPicPr>
            <a:picLocks noChangeAspect="1"/>
          </p:cNvPicPr>
          <p:nvPr/>
        </p:nvPicPr>
        <p:blipFill>
          <a:blip r:embed="rId11"/>
          <a:stretch>
            <a:fillRect/>
          </a:stretch>
        </p:blipFill>
        <p:spPr>
          <a:xfrm>
            <a:off x="8314268" y="4133386"/>
            <a:ext cx="1938437" cy="1938437"/>
          </a:xfrm>
          <a:prstGeom prst="rect">
            <a:avLst/>
          </a:prstGeom>
        </p:spPr>
      </p:pic>
      <p:sp>
        <p:nvSpPr>
          <p:cNvPr id="12" name="TextBox 11">
            <a:extLst>
              <a:ext uri="{FF2B5EF4-FFF2-40B4-BE49-F238E27FC236}">
                <a16:creationId xmlns:a16="http://schemas.microsoft.com/office/drawing/2014/main" id="{31E474BE-F118-457B-240F-319CD624FB9A}"/>
              </a:ext>
            </a:extLst>
          </p:cNvPr>
          <p:cNvSpPr txBox="1"/>
          <p:nvPr/>
        </p:nvSpPr>
        <p:spPr>
          <a:xfrm>
            <a:off x="7894953" y="5960477"/>
            <a:ext cx="2777065" cy="369332"/>
          </a:xfrm>
          <a:prstGeom prst="rect">
            <a:avLst/>
          </a:prstGeom>
          <a:noFill/>
        </p:spPr>
        <p:txBody>
          <a:bodyPr wrap="square" rtlCol="0">
            <a:spAutoFit/>
          </a:bodyPr>
          <a:lstStyle/>
          <a:p>
            <a:pPr algn="ctr"/>
            <a:r>
              <a:rPr lang="en-US" sz="1800" i="1" dirty="0">
                <a:latin typeface="Calibri" panose="020F0502020204030204" pitchFamily="34" charset="0"/>
                <a:cs typeface="Calibri" panose="020F0502020204030204" pitchFamily="34" charset="0"/>
              </a:rPr>
              <a:t>Website</a:t>
            </a:r>
          </a:p>
        </p:txBody>
      </p:sp>
    </p:spTree>
    <p:extLst>
      <p:ext uri="{BB962C8B-B14F-4D97-AF65-F5344CB8AC3E}">
        <p14:creationId xmlns:p14="http://schemas.microsoft.com/office/powerpoint/2010/main" val="32375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Project Updates</a:t>
            </a:r>
            <a:endParaRPr dirty="0"/>
          </a:p>
        </p:txBody>
      </p:sp>
      <p:sp>
        <p:nvSpPr>
          <p:cNvPr id="143" name="Google Shape;143;p7"/>
          <p:cNvSpPr txBox="1">
            <a:spLocks noGrp="1"/>
          </p:cNvSpPr>
          <p:nvPr>
            <p:ph type="body" idx="1"/>
          </p:nvPr>
        </p:nvSpPr>
        <p:spPr>
          <a:xfrm>
            <a:off x="838199" y="1880053"/>
            <a:ext cx="5034844" cy="4462873"/>
          </a:xfrm>
          <a:prstGeom prst="rect">
            <a:avLst/>
          </a:prstGeom>
          <a:noFill/>
          <a:ln>
            <a:noFill/>
          </a:ln>
        </p:spPr>
        <p:txBody>
          <a:bodyPr spcFirstLastPara="1" wrap="square" lIns="91425" tIns="45700" rIns="91425" bIns="45700" anchor="t" anchorCtr="0">
            <a:normAutofit/>
          </a:bodyPr>
          <a:lstStyle/>
          <a:p>
            <a:pPr marL="228600" indent="-215265">
              <a:spcBef>
                <a:spcPts val="0"/>
              </a:spcBef>
              <a:buSzPct val="100000"/>
            </a:pPr>
            <a:r>
              <a:rPr lang="en-US" dirty="0"/>
              <a:t>Light project restructure</a:t>
            </a:r>
          </a:p>
          <a:p>
            <a:pPr marL="685800" lvl="1" indent="-215265">
              <a:spcBef>
                <a:spcPts val="0"/>
              </a:spcBef>
              <a:buSzPct val="100000"/>
            </a:pPr>
            <a:r>
              <a:rPr lang="en-US" dirty="0"/>
              <a:t>Creation of “unevaluated packages” (mostly Michael Hirsch projects…)</a:t>
            </a:r>
          </a:p>
          <a:p>
            <a:pPr marL="228600" indent="-215265">
              <a:spcBef>
                <a:spcPts val="0"/>
              </a:spcBef>
              <a:buSzPct val="100000"/>
            </a:pPr>
            <a:r>
              <a:rPr lang="en-US" dirty="0"/>
              <a:t>Package changes/additions</a:t>
            </a:r>
          </a:p>
          <a:p>
            <a:pPr marL="685800" lvl="1" indent="-215265">
              <a:spcBef>
                <a:spcPts val="0"/>
              </a:spcBef>
              <a:buSzPct val="100000"/>
            </a:pPr>
            <a:r>
              <a:rPr lang="en-US" dirty="0"/>
              <a:t>Core projects: PlasmaPy, </a:t>
            </a:r>
            <a:r>
              <a:rPr lang="en-US" dirty="0" err="1"/>
              <a:t>SunPy</a:t>
            </a:r>
            <a:r>
              <a:rPr lang="en-US" dirty="0"/>
              <a:t>, </a:t>
            </a:r>
            <a:r>
              <a:rPr lang="en-US" dirty="0" err="1"/>
              <a:t>pySPEDAS</a:t>
            </a:r>
            <a:r>
              <a:rPr lang="en-US" dirty="0"/>
              <a:t>, SpacePy, </a:t>
            </a:r>
            <a:r>
              <a:rPr lang="en-US" dirty="0" err="1"/>
              <a:t>pysat</a:t>
            </a:r>
            <a:r>
              <a:rPr lang="en-US" dirty="0"/>
              <a:t>, </a:t>
            </a:r>
            <a:r>
              <a:rPr lang="en-US" b="1" dirty="0" err="1"/>
              <a:t>Kamodo</a:t>
            </a:r>
            <a:r>
              <a:rPr lang="en-US" b="1" dirty="0"/>
              <a:t>, HAPI</a:t>
            </a:r>
          </a:p>
          <a:p>
            <a:pPr marL="685800" lvl="1" indent="-215265">
              <a:spcBef>
                <a:spcPts val="0"/>
              </a:spcBef>
              <a:buSzPct val="100000"/>
            </a:pPr>
            <a:r>
              <a:rPr lang="en-US" dirty="0"/>
              <a:t>Other widely-used projects</a:t>
            </a:r>
          </a:p>
          <a:p>
            <a:pPr marL="1143000" lvl="2" indent="-215265">
              <a:spcBef>
                <a:spcPts val="0"/>
              </a:spcBef>
              <a:buSzPct val="100000"/>
            </a:pPr>
            <a:r>
              <a:rPr lang="en-US" dirty="0" err="1"/>
              <a:t>PyGS</a:t>
            </a:r>
            <a:r>
              <a:rPr lang="en-US" dirty="0"/>
              <a:t>, LOFAR-SUN, CCSDSPY, space-packet-parser, </a:t>
            </a:r>
            <a:r>
              <a:rPr lang="en-US" dirty="0" err="1"/>
              <a:t>XRTpy</a:t>
            </a:r>
            <a:r>
              <a:rPr lang="en-US" dirty="0"/>
              <a:t>, </a:t>
            </a:r>
            <a:r>
              <a:rPr lang="en-US" dirty="0" err="1"/>
              <a:t>GeospaceLAB</a:t>
            </a:r>
            <a:r>
              <a:rPr lang="en-US" dirty="0"/>
              <a:t>, </a:t>
            </a:r>
            <a:r>
              <a:rPr lang="en-US" dirty="0" err="1"/>
              <a:t>SkyWinder</a:t>
            </a:r>
            <a:r>
              <a:rPr lang="en-US" dirty="0"/>
              <a:t>, </a:t>
            </a:r>
            <a:r>
              <a:rPr lang="en-US" dirty="0" err="1"/>
              <a:t>SkyWinder</a:t>
            </a:r>
            <a:r>
              <a:rPr lang="en-US" dirty="0"/>
              <a:t>-Analysis</a:t>
            </a:r>
          </a:p>
        </p:txBody>
      </p:sp>
      <p:pic>
        <p:nvPicPr>
          <p:cNvPr id="144" name="Google Shape;144;p7"/>
          <p:cNvPicPr preferRelativeResize="0"/>
          <p:nvPr/>
        </p:nvPicPr>
        <p:blipFill rotWithShape="1">
          <a:blip r:embed="rId3">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52B58852-4FAA-2025-C4E5-FCACCCE01B37}"/>
              </a:ext>
            </a:extLst>
          </p:cNvPr>
          <p:cNvPicPr>
            <a:picLocks noChangeAspect="1"/>
          </p:cNvPicPr>
          <p:nvPr/>
        </p:nvPicPr>
        <p:blipFill>
          <a:blip r:embed="rId4"/>
          <a:stretch>
            <a:fillRect/>
          </a:stretch>
        </p:blipFill>
        <p:spPr>
          <a:xfrm>
            <a:off x="838199" y="98635"/>
            <a:ext cx="1077642" cy="1304957"/>
          </a:xfrm>
          <a:prstGeom prst="rect">
            <a:avLst/>
          </a:prstGeom>
        </p:spPr>
      </p:pic>
      <p:pic>
        <p:nvPicPr>
          <p:cNvPr id="4" name="Picture 3">
            <a:extLst>
              <a:ext uri="{FF2B5EF4-FFF2-40B4-BE49-F238E27FC236}">
                <a16:creationId xmlns:a16="http://schemas.microsoft.com/office/drawing/2014/main" id="{EAA016E2-D71C-51F1-7F6B-34048D99CE40}"/>
              </a:ext>
            </a:extLst>
          </p:cNvPr>
          <p:cNvPicPr>
            <a:picLocks noChangeAspect="1"/>
          </p:cNvPicPr>
          <p:nvPr/>
        </p:nvPicPr>
        <p:blipFill>
          <a:blip r:embed="rId5"/>
          <a:stretch>
            <a:fillRect/>
          </a:stretch>
        </p:blipFill>
        <p:spPr>
          <a:xfrm>
            <a:off x="5873043" y="2503017"/>
            <a:ext cx="6199509" cy="3216943"/>
          </a:xfrm>
          <a:prstGeom prst="rect">
            <a:avLst/>
          </a:prstGeom>
        </p:spPr>
      </p:pic>
      <p:pic>
        <p:nvPicPr>
          <p:cNvPr id="3" name="Picture 2" descr="Awkward-monkey GIFs - Get the best GIF on GIPHY">
            <a:extLst>
              <a:ext uri="{FF2B5EF4-FFF2-40B4-BE49-F238E27FC236}">
                <a16:creationId xmlns:a16="http://schemas.microsoft.com/office/drawing/2014/main" id="{16C46963-9E3A-440D-2CC8-ACC52C04BA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4636" y="1574586"/>
            <a:ext cx="3530911" cy="492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Virtual Environment</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fontScale="92500" lnSpcReduction="20000"/>
          </a:bodyPr>
          <a:lstStyle/>
          <a:p>
            <a:pPr marL="228600" indent="-215265">
              <a:spcBef>
                <a:spcPts val="0"/>
              </a:spcBef>
              <a:buSzPct val="100000"/>
            </a:pPr>
            <a:endParaRPr lang="en-US" dirty="0"/>
          </a:p>
          <a:p>
            <a:pPr marL="228600" indent="-215265">
              <a:spcBef>
                <a:spcPts val="0"/>
              </a:spcBef>
              <a:buSzPct val="100000"/>
            </a:pPr>
            <a:r>
              <a:rPr lang="en-US" dirty="0"/>
              <a:t>End goal: all PyHC software bundled into one dockerized environment, installable from </a:t>
            </a:r>
            <a:r>
              <a:rPr lang="en-US" dirty="0" err="1"/>
              <a:t>PyPI</a:t>
            </a:r>
            <a:r>
              <a:rPr lang="en-US" dirty="0"/>
              <a:t>/</a:t>
            </a:r>
            <a:r>
              <a:rPr lang="en-US" dirty="0" err="1"/>
              <a:t>Conda</a:t>
            </a:r>
            <a:r>
              <a:rPr lang="en-US" dirty="0"/>
              <a:t>. Hits our goal of an interoperable environment!</a:t>
            </a:r>
          </a:p>
          <a:p>
            <a:pPr marL="685800" lvl="1" indent="-215265">
              <a:spcBef>
                <a:spcPts val="0"/>
              </a:spcBef>
              <a:buSzPct val="100000"/>
            </a:pPr>
            <a:r>
              <a:rPr lang="en-US" dirty="0"/>
              <a:t>Put into </a:t>
            </a:r>
            <a:r>
              <a:rPr lang="en-US" dirty="0" err="1"/>
              <a:t>HelioCloud</a:t>
            </a:r>
            <a:endParaRPr lang="en-US" dirty="0"/>
          </a:p>
          <a:p>
            <a:pPr marL="685800" lvl="1" indent="-215265">
              <a:spcBef>
                <a:spcPts val="0"/>
              </a:spcBef>
              <a:buSzPct val="100000"/>
            </a:pPr>
            <a:r>
              <a:rPr lang="en-US" dirty="0"/>
              <a:t>Maintain on a regular basis</a:t>
            </a:r>
          </a:p>
          <a:p>
            <a:pPr marL="228600" indent="-215265">
              <a:spcBef>
                <a:spcPts val="0"/>
              </a:spcBef>
              <a:buSzPct val="100000"/>
            </a:pPr>
            <a:r>
              <a:rPr lang="en-US" dirty="0"/>
              <a:t>Previous efforts resulted in the PyHC 2022 summer school container</a:t>
            </a:r>
          </a:p>
          <a:p>
            <a:pPr marL="228600" indent="-215265">
              <a:spcBef>
                <a:spcPts val="0"/>
              </a:spcBef>
              <a:buSzPct val="100000"/>
            </a:pPr>
            <a:r>
              <a:rPr lang="en-US" dirty="0"/>
              <a:t>Spring 2023 meeting</a:t>
            </a:r>
          </a:p>
          <a:p>
            <a:pPr marL="685800" lvl="1" indent="-215265">
              <a:spcBef>
                <a:spcPts val="0"/>
              </a:spcBef>
              <a:buSzPct val="100000"/>
            </a:pPr>
            <a:r>
              <a:rPr lang="en-US" dirty="0"/>
              <a:t>Hackathon group that condensed the allowable ranges of requirements into one PIP-installable "</a:t>
            </a:r>
            <a:r>
              <a:rPr lang="en-US" dirty="0" err="1"/>
              <a:t>requirements.txt</a:t>
            </a:r>
            <a:r>
              <a:rPr lang="en-US" dirty="0"/>
              <a:t>" file (Python virtual environment)</a:t>
            </a:r>
          </a:p>
          <a:p>
            <a:pPr marL="1143000" lvl="2" indent="-215265">
              <a:spcBef>
                <a:spcPts val="0"/>
              </a:spcBef>
              <a:buSzPct val="100000"/>
            </a:pPr>
            <a:r>
              <a:rPr lang="en-US" dirty="0"/>
              <a:t>file uploaded to </a:t>
            </a:r>
            <a:r>
              <a:rPr lang="en-US" dirty="0" err="1"/>
              <a:t>Github</a:t>
            </a:r>
            <a:r>
              <a:rPr lang="en-US" dirty="0"/>
              <a:t> </a:t>
            </a:r>
            <a:r>
              <a:rPr lang="en-US" dirty="0">
                <a:hlinkClick r:id="rId3"/>
              </a:rPr>
              <a:t>https://github.com/sapols/pyhc-environment-files/tree/main</a:t>
            </a:r>
            <a:r>
              <a:rPr lang="en-US" dirty="0"/>
              <a:t> </a:t>
            </a:r>
          </a:p>
          <a:p>
            <a:pPr marL="1143000" lvl="2" indent="-215265">
              <a:spcBef>
                <a:spcPts val="0"/>
              </a:spcBef>
              <a:buSzPct val="100000"/>
            </a:pPr>
            <a:r>
              <a:rPr lang="en-US" dirty="0"/>
              <a:t>"import-</a:t>
            </a:r>
            <a:r>
              <a:rPr lang="en-US" dirty="0" err="1"/>
              <a:t>test.py</a:t>
            </a:r>
            <a:r>
              <a:rPr lang="en-US" dirty="0"/>
              <a:t>" file created that imports every PyHC package</a:t>
            </a:r>
          </a:p>
          <a:p>
            <a:pPr marL="1143000" lvl="2" indent="-215265">
              <a:spcBef>
                <a:spcPts val="0"/>
              </a:spcBef>
              <a:buSzPct val="100000"/>
            </a:pPr>
            <a:r>
              <a:rPr lang="en-US" dirty="0"/>
              <a:t>Successfully ran on Mac OS, with efforts to improve problems with Windows!</a:t>
            </a:r>
          </a:p>
          <a:p>
            <a:pPr marL="1143000" lvl="2" indent="-215265">
              <a:spcBef>
                <a:spcPts val="0"/>
              </a:spcBef>
              <a:buSzPct val="100000"/>
            </a:pPr>
            <a:r>
              <a:rPr lang="en-US" b="1" dirty="0"/>
              <a:t>BIG moment of success for PyHC 🎉</a:t>
            </a:r>
          </a:p>
          <a:p>
            <a:pPr marL="228600" indent="-215265">
              <a:spcBef>
                <a:spcPts val="0"/>
              </a:spcBef>
              <a:buSzPct val="100000"/>
            </a:pPr>
            <a:r>
              <a:rPr lang="en-US" dirty="0"/>
              <a:t>Docker images that use this new PyHC environment available on Docker Hub</a:t>
            </a:r>
          </a:p>
          <a:p>
            <a:pPr marL="228600" indent="-215265">
              <a:spcBef>
                <a:spcPts val="0"/>
              </a:spcBef>
              <a:buSzPct val="100000"/>
            </a:pPr>
            <a:r>
              <a:rPr lang="en-US" dirty="0"/>
              <a:t>See Shawn’s talk for more…</a:t>
            </a:r>
          </a:p>
        </p:txBody>
      </p:sp>
      <p:pic>
        <p:nvPicPr>
          <p:cNvPr id="144" name="Google Shape;144;p7"/>
          <p:cNvPicPr preferRelativeResize="0"/>
          <p:nvPr/>
        </p:nvPicPr>
        <p:blipFill rotWithShape="1">
          <a:blip r:embed="rId4">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52B58852-4FAA-2025-C4E5-FCACCCE01B37}"/>
              </a:ext>
            </a:extLst>
          </p:cNvPr>
          <p:cNvPicPr>
            <a:picLocks noChangeAspect="1"/>
          </p:cNvPicPr>
          <p:nvPr/>
        </p:nvPicPr>
        <p:blipFill>
          <a:blip r:embed="rId5"/>
          <a:stretch>
            <a:fillRect/>
          </a:stretch>
        </p:blipFill>
        <p:spPr>
          <a:xfrm>
            <a:off x="838199" y="98635"/>
            <a:ext cx="1077642" cy="1304957"/>
          </a:xfrm>
          <a:prstGeom prst="rect">
            <a:avLst/>
          </a:prstGeom>
        </p:spPr>
      </p:pic>
    </p:spTree>
    <p:extLst>
      <p:ext uri="{BB962C8B-B14F-4D97-AF65-F5344CB8AC3E}">
        <p14:creationId xmlns:p14="http://schemas.microsoft.com/office/powerpoint/2010/main" val="28247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PyHC—pyOpenSci Partnership</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lnSpcReduction="10000"/>
          </a:bodyPr>
          <a:lstStyle/>
          <a:p>
            <a:pPr marL="228600" indent="-215265">
              <a:spcBef>
                <a:spcPts val="0"/>
              </a:spcBef>
              <a:buSzPct val="100000"/>
            </a:pPr>
            <a:r>
              <a:rPr lang="en-US" dirty="0"/>
              <a:t>pyOpenSci: “We build diverse community that supports free and open Python tools for processing scientific data. We also build technical skills needed to contribute to open source and that support open science. Join our global community.”</a:t>
            </a:r>
          </a:p>
          <a:p>
            <a:pPr marL="228600" indent="-215265">
              <a:spcBef>
                <a:spcPts val="0"/>
              </a:spcBef>
              <a:buSzPct val="100000"/>
            </a:pPr>
            <a:r>
              <a:rPr lang="en-US" dirty="0"/>
              <a:t>Tools for the community</a:t>
            </a:r>
          </a:p>
          <a:p>
            <a:pPr marL="685800" lvl="1" indent="-215265">
              <a:spcBef>
                <a:spcPts val="0"/>
              </a:spcBef>
              <a:buSzPct val="100000"/>
            </a:pPr>
            <a:r>
              <a:rPr lang="en-US" dirty="0"/>
              <a:t>Software peer reviews</a:t>
            </a:r>
          </a:p>
          <a:p>
            <a:pPr marL="1143000" lvl="2" indent="-215265">
              <a:spcBef>
                <a:spcPts val="0"/>
              </a:spcBef>
              <a:buSzPct val="100000"/>
            </a:pPr>
            <a:r>
              <a:rPr lang="en-US" dirty="0"/>
              <a:t>Fast tracks the JOSS process</a:t>
            </a:r>
          </a:p>
          <a:p>
            <a:pPr marL="685800" lvl="1" indent="-215265">
              <a:spcBef>
                <a:spcPts val="0"/>
              </a:spcBef>
              <a:buSzPct val="100000"/>
            </a:pPr>
            <a:r>
              <a:rPr lang="en-US" dirty="0"/>
              <a:t>Community partnerships</a:t>
            </a:r>
          </a:p>
          <a:p>
            <a:pPr marL="1143000" lvl="2" indent="-215265">
              <a:spcBef>
                <a:spcPts val="0"/>
              </a:spcBef>
              <a:buSzPct val="100000"/>
            </a:pPr>
            <a:r>
              <a:rPr lang="en-US" dirty="0"/>
              <a:t>“develop community-specific standards that are used in our reviews to evaluate whether a package meets affiliation requirements”</a:t>
            </a:r>
          </a:p>
          <a:p>
            <a:pPr marL="1143000" lvl="2" indent="-215265">
              <a:spcBef>
                <a:spcPts val="0"/>
              </a:spcBef>
              <a:buSzPct val="100000"/>
            </a:pPr>
            <a:r>
              <a:rPr lang="en-US" dirty="0" err="1"/>
              <a:t>Pangeo</a:t>
            </a:r>
            <a:r>
              <a:rPr lang="en-US" dirty="0"/>
              <a:t> and </a:t>
            </a:r>
            <a:r>
              <a:rPr lang="en-US" dirty="0" err="1"/>
              <a:t>Astropy</a:t>
            </a:r>
            <a:r>
              <a:rPr lang="en-US" dirty="0"/>
              <a:t> ones exist now</a:t>
            </a:r>
          </a:p>
          <a:p>
            <a:pPr marL="685800" lvl="1" indent="-215265">
              <a:spcBef>
                <a:spcPts val="0"/>
              </a:spcBef>
              <a:buSzPct val="100000"/>
            </a:pPr>
            <a:r>
              <a:rPr lang="en-US" dirty="0"/>
              <a:t>Python packaging guide</a:t>
            </a:r>
          </a:p>
          <a:p>
            <a:pPr marL="1143000" lvl="2" indent="-215265">
              <a:spcBef>
                <a:spcPts val="0"/>
              </a:spcBef>
              <a:buSzPct val="100000"/>
            </a:pPr>
            <a:r>
              <a:rPr lang="en-US" dirty="0"/>
              <a:t>Community driven; guide of best practices when creating Python packages</a:t>
            </a:r>
          </a:p>
          <a:p>
            <a:pPr marL="228600" indent="-215265">
              <a:spcBef>
                <a:spcPts val="0"/>
              </a:spcBef>
              <a:buSzPct val="100000"/>
            </a:pPr>
            <a:r>
              <a:rPr lang="en-US" dirty="0"/>
              <a:t>Website: </a:t>
            </a:r>
            <a:r>
              <a:rPr lang="en-US" dirty="0">
                <a:hlinkClick r:id="rId3"/>
              </a:rPr>
              <a:t>https://www.pyopensci.org/</a:t>
            </a:r>
            <a:r>
              <a:rPr lang="en-US" dirty="0"/>
              <a:t>  </a:t>
            </a:r>
            <a:endParaRPr dirty="0"/>
          </a:p>
        </p:txBody>
      </p:sp>
      <p:pic>
        <p:nvPicPr>
          <p:cNvPr id="144" name="Google Shape;144;p7"/>
          <p:cNvPicPr preferRelativeResize="0"/>
          <p:nvPr/>
        </p:nvPicPr>
        <p:blipFill rotWithShape="1">
          <a:blip r:embed="rId4">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561DBE20-5497-F866-521A-F2CC58A04840}"/>
              </a:ext>
            </a:extLst>
          </p:cNvPr>
          <p:cNvPicPr>
            <a:picLocks noChangeAspect="1"/>
          </p:cNvPicPr>
          <p:nvPr/>
        </p:nvPicPr>
        <p:blipFill>
          <a:blip r:embed="rId5"/>
          <a:stretch>
            <a:fillRect/>
          </a:stretch>
        </p:blipFill>
        <p:spPr>
          <a:xfrm>
            <a:off x="838199" y="98635"/>
            <a:ext cx="1077642" cy="1304957"/>
          </a:xfrm>
          <a:prstGeom prst="rect">
            <a:avLst/>
          </a:prstGeom>
        </p:spPr>
      </p:pic>
    </p:spTree>
    <p:extLst>
      <p:ext uri="{BB962C8B-B14F-4D97-AF65-F5344CB8AC3E}">
        <p14:creationId xmlns:p14="http://schemas.microsoft.com/office/powerpoint/2010/main" val="13709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1" y="0"/>
            <a:ext cx="12192001" cy="1502229"/>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txBox="1">
            <a:spLocks noGrp="1"/>
          </p:cNvSpPr>
          <p:nvPr>
            <p:ph type="title"/>
          </p:nvPr>
        </p:nvSpPr>
        <p:spPr>
          <a:xfrm>
            <a:off x="838200" y="3168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PyHC VIP Badge</a:t>
            </a:r>
            <a:endParaRPr dirty="0"/>
          </a:p>
        </p:txBody>
      </p:sp>
      <p:sp>
        <p:nvSpPr>
          <p:cNvPr id="143" name="Google Shape;143;p7"/>
          <p:cNvSpPr txBox="1">
            <a:spLocks noGrp="1"/>
          </p:cNvSpPr>
          <p:nvPr>
            <p:ph type="body" idx="1"/>
          </p:nvPr>
        </p:nvSpPr>
        <p:spPr>
          <a:xfrm>
            <a:off x="838199" y="1880053"/>
            <a:ext cx="10602687" cy="4462873"/>
          </a:xfrm>
          <a:prstGeom prst="rect">
            <a:avLst/>
          </a:prstGeom>
          <a:noFill/>
          <a:ln>
            <a:noFill/>
          </a:ln>
        </p:spPr>
        <p:txBody>
          <a:bodyPr spcFirstLastPara="1" wrap="square" lIns="91425" tIns="45700" rIns="91425" bIns="45700" anchor="t" anchorCtr="0">
            <a:normAutofit fontScale="92500" lnSpcReduction="20000"/>
          </a:bodyPr>
          <a:lstStyle/>
          <a:p>
            <a:pPr marL="228600" indent="-215265">
              <a:spcBef>
                <a:spcPts val="0"/>
              </a:spcBef>
              <a:buSzPct val="100000"/>
            </a:pPr>
            <a:r>
              <a:rPr lang="en-US" dirty="0"/>
              <a:t>Why?</a:t>
            </a:r>
          </a:p>
          <a:p>
            <a:pPr marL="685800" lvl="1" indent="-215265">
              <a:spcBef>
                <a:spcPts val="0"/>
              </a:spcBef>
              <a:buSzPct val="100000"/>
            </a:pPr>
            <a:r>
              <a:rPr lang="en-US" dirty="0"/>
              <a:t>Add a VIP badge to improve package quality, robustness, and confidence</a:t>
            </a:r>
          </a:p>
          <a:p>
            <a:pPr marL="685800" lvl="1" indent="-215265">
              <a:spcBef>
                <a:spcPts val="0"/>
              </a:spcBef>
              <a:buSzPct val="100000"/>
            </a:pPr>
            <a:r>
              <a:rPr lang="en-US" dirty="0"/>
              <a:t>Required of core packages (strive for this with other packages)</a:t>
            </a:r>
          </a:p>
          <a:p>
            <a:pPr marL="228600" indent="-215265">
              <a:spcBef>
                <a:spcPts val="0"/>
              </a:spcBef>
              <a:buSzPct val="100000"/>
            </a:pPr>
            <a:r>
              <a:rPr lang="en-US" dirty="0"/>
              <a:t>Same tiering (core, other, and un-evaluated), but with a new column for the badge</a:t>
            </a:r>
          </a:p>
          <a:p>
            <a:pPr marL="685800" lvl="1" indent="-215265">
              <a:spcBef>
                <a:spcPts val="0"/>
              </a:spcBef>
              <a:buSzPct val="100000"/>
            </a:pPr>
            <a:r>
              <a:rPr lang="en-US" dirty="0"/>
              <a:t>VIP (</a:t>
            </a:r>
            <a:r>
              <a:rPr lang="en-US" b="1" u="sng" dirty="0"/>
              <a:t>V</a:t>
            </a:r>
            <a:r>
              <a:rPr lang="en-US" dirty="0"/>
              <a:t>erified </a:t>
            </a:r>
            <a:r>
              <a:rPr lang="en-US" b="1" u="sng" dirty="0"/>
              <a:t>I</a:t>
            </a:r>
            <a:r>
              <a:rPr lang="en-US" dirty="0"/>
              <a:t>nteroperable </a:t>
            </a:r>
            <a:r>
              <a:rPr lang="en-US" b="1" u="sng" dirty="0"/>
              <a:t>P</a:t>
            </a:r>
            <a:r>
              <a:rPr lang="en-US" dirty="0"/>
              <a:t>ackage) </a:t>
            </a:r>
          </a:p>
          <a:p>
            <a:pPr marL="1143000" lvl="2" indent="-215265">
              <a:spcBef>
                <a:spcPts val="0"/>
              </a:spcBef>
              <a:buSzPct val="100000"/>
            </a:pPr>
            <a:r>
              <a:rPr lang="en-US" sz="1800" dirty="0"/>
              <a:t>Completes self-evaluation </a:t>
            </a:r>
          </a:p>
          <a:p>
            <a:pPr marL="1143000" lvl="2" indent="-215265">
              <a:spcBef>
                <a:spcPts val="0"/>
              </a:spcBef>
              <a:buSzPct val="100000"/>
            </a:pPr>
            <a:r>
              <a:rPr lang="en-US" sz="1800" dirty="0"/>
              <a:t>SPASE registration</a:t>
            </a:r>
          </a:p>
          <a:p>
            <a:pPr marL="1143000" lvl="2" indent="-215265">
              <a:spcBef>
                <a:spcPts val="0"/>
              </a:spcBef>
              <a:buSzPct val="100000"/>
            </a:pPr>
            <a:r>
              <a:rPr lang="en-US" sz="1800" dirty="0"/>
              <a:t>Successfully installs in the PyHC environment</a:t>
            </a:r>
          </a:p>
          <a:p>
            <a:pPr marL="1143000" lvl="2" indent="-215265">
              <a:spcBef>
                <a:spcPts val="0"/>
              </a:spcBef>
              <a:buSzPct val="100000"/>
            </a:pPr>
            <a:r>
              <a:rPr lang="en-US" sz="1800" dirty="0"/>
              <a:t>Contributes a gallery example (ideally, one that involves multiple PyHC packages)</a:t>
            </a:r>
          </a:p>
          <a:p>
            <a:pPr marL="1143000" lvl="2" indent="-215265">
              <a:spcBef>
                <a:spcPts val="0"/>
              </a:spcBef>
              <a:buSzPct val="100000"/>
            </a:pPr>
            <a:r>
              <a:rPr lang="en-US" sz="1800" dirty="0"/>
              <a:t>Package available on </a:t>
            </a:r>
            <a:r>
              <a:rPr lang="en-US" sz="1800" dirty="0" err="1"/>
              <a:t>conda</a:t>
            </a:r>
            <a:r>
              <a:rPr lang="en-US" sz="1800" dirty="0"/>
              <a:t>?</a:t>
            </a:r>
          </a:p>
          <a:p>
            <a:pPr marL="1143000" lvl="2" indent="-215265">
              <a:spcBef>
                <a:spcPts val="0"/>
              </a:spcBef>
              <a:buSzPct val="100000"/>
            </a:pPr>
            <a:r>
              <a:rPr lang="en-US" sz="1800" dirty="0"/>
              <a:t>Successfully completes pyOpenSci/PyHC code review process</a:t>
            </a:r>
          </a:p>
          <a:p>
            <a:pPr marL="1143000" lvl="2" indent="-215265">
              <a:spcBef>
                <a:spcPts val="0"/>
              </a:spcBef>
              <a:buSzPct val="100000"/>
            </a:pPr>
            <a:r>
              <a:rPr lang="en-US" sz="1800" dirty="0"/>
              <a:t>Obtains a DOI either by writing 1-2 pages for JOSS (code review already complete!) or by registering on </a:t>
            </a:r>
            <a:r>
              <a:rPr lang="en-US" sz="1800" dirty="0" err="1"/>
              <a:t>Zenodo</a:t>
            </a:r>
            <a:r>
              <a:rPr lang="en-US" sz="1800" dirty="0"/>
              <a:t> (5-10 minutes). Include links to info for both on the website.</a:t>
            </a:r>
          </a:p>
          <a:p>
            <a:pPr marL="228600" indent="-215265">
              <a:spcBef>
                <a:spcPts val="0"/>
              </a:spcBef>
              <a:buSzPct val="100000"/>
            </a:pPr>
            <a:r>
              <a:rPr lang="en-US" dirty="0"/>
              <a:t>Steps before adoption</a:t>
            </a:r>
          </a:p>
          <a:p>
            <a:pPr marL="685800" lvl="1" indent="-215265">
              <a:spcBef>
                <a:spcPts val="0"/>
              </a:spcBef>
              <a:buSzPct val="100000"/>
            </a:pPr>
            <a:r>
              <a:rPr lang="en-US" dirty="0"/>
              <a:t>Telecon coming Mon, Oct 16</a:t>
            </a:r>
            <a:r>
              <a:rPr lang="en-US" baseline="30000" dirty="0"/>
              <a:t>th</a:t>
            </a:r>
            <a:r>
              <a:rPr lang="en-US" dirty="0"/>
              <a:t> on PHEP process (Jon N. leading the discussion)</a:t>
            </a:r>
          </a:p>
          <a:p>
            <a:pPr marL="1143000" lvl="2" indent="-215265">
              <a:spcBef>
                <a:spcPts val="0"/>
              </a:spcBef>
              <a:buSzPct val="100000"/>
            </a:pPr>
            <a:r>
              <a:rPr lang="en-US" sz="1800" dirty="0">
                <a:hlinkClick r:id="rId3"/>
              </a:rPr>
              <a:t>https://docs.google.com/document/d/1E1Sfm2oWm4NR8Dd3MzCKpkzwIrOpmSYjQDCPdRleOQA/edit</a:t>
            </a:r>
            <a:r>
              <a:rPr lang="en-US" sz="1800" dirty="0"/>
              <a:t> </a:t>
            </a:r>
          </a:p>
          <a:p>
            <a:pPr marL="685800" lvl="1" indent="-215265">
              <a:spcBef>
                <a:spcPts val="0"/>
              </a:spcBef>
              <a:buSzPct val="100000"/>
            </a:pPr>
            <a:r>
              <a:rPr lang="en-US" dirty="0"/>
              <a:t>Finalize requirements, approve via the PyHC leadership and core package leads(?)</a:t>
            </a:r>
          </a:p>
          <a:p>
            <a:pPr marL="685800" lvl="1" indent="-215265">
              <a:spcBef>
                <a:spcPts val="0"/>
              </a:spcBef>
              <a:buSzPct val="100000"/>
            </a:pPr>
            <a:r>
              <a:rPr lang="en-US" dirty="0"/>
              <a:t>Decide if we want to impose deadlines</a:t>
            </a:r>
            <a:endParaRPr dirty="0"/>
          </a:p>
        </p:txBody>
      </p:sp>
      <p:pic>
        <p:nvPicPr>
          <p:cNvPr id="144" name="Google Shape;144;p7"/>
          <p:cNvPicPr preferRelativeResize="0"/>
          <p:nvPr/>
        </p:nvPicPr>
        <p:blipFill rotWithShape="1">
          <a:blip r:embed="rId4">
            <a:alphaModFix/>
          </a:blip>
          <a:srcRect/>
          <a:stretch/>
        </p:blipFill>
        <p:spPr>
          <a:xfrm>
            <a:off x="10569388" y="72357"/>
            <a:ext cx="1368165" cy="1368165"/>
          </a:xfrm>
          <a:prstGeom prst="rect">
            <a:avLst/>
          </a:prstGeom>
          <a:noFill/>
          <a:ln>
            <a:noFill/>
          </a:ln>
        </p:spPr>
      </p:pic>
      <p:pic>
        <p:nvPicPr>
          <p:cNvPr id="2" name="Picture 1">
            <a:extLst>
              <a:ext uri="{FF2B5EF4-FFF2-40B4-BE49-F238E27FC236}">
                <a16:creationId xmlns:a16="http://schemas.microsoft.com/office/drawing/2014/main" id="{F5CA8AA4-AABA-6A40-9C8B-85EA11795829}"/>
              </a:ext>
            </a:extLst>
          </p:cNvPr>
          <p:cNvPicPr>
            <a:picLocks noChangeAspect="1"/>
          </p:cNvPicPr>
          <p:nvPr/>
        </p:nvPicPr>
        <p:blipFill>
          <a:blip r:embed="rId5"/>
          <a:stretch>
            <a:fillRect/>
          </a:stretch>
        </p:blipFill>
        <p:spPr>
          <a:xfrm>
            <a:off x="838199" y="98635"/>
            <a:ext cx="1077642" cy="1304957"/>
          </a:xfrm>
          <a:prstGeom prst="rect">
            <a:avLst/>
          </a:prstGeom>
        </p:spPr>
      </p:pic>
    </p:spTree>
    <p:extLst>
      <p:ext uri="{BB962C8B-B14F-4D97-AF65-F5344CB8AC3E}">
        <p14:creationId xmlns:p14="http://schemas.microsoft.com/office/powerpoint/2010/main" val="23624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6217</TotalTime>
  <Words>1510</Words>
  <Application>Microsoft Macintosh PowerPoint</Application>
  <PresentationFormat>Widescreen</PresentationFormat>
  <Paragraphs>167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PyHC: updates since IHDEA 2022</vt:lpstr>
      <vt:lpstr>PyHC (Super) Quick Background</vt:lpstr>
      <vt:lpstr>PyHC (Super) Quick Background</vt:lpstr>
      <vt:lpstr>Updates since last IHDEA meeting</vt:lpstr>
      <vt:lpstr>PyHC General Updates</vt:lpstr>
      <vt:lpstr>PyHC Project Updates</vt:lpstr>
      <vt:lpstr>PyHC Virtual Environment</vt:lpstr>
      <vt:lpstr>PyHC—pyOpenSci Partnership</vt:lpstr>
      <vt:lpstr>PyHC VIP Badge</vt:lpstr>
      <vt:lpstr>PyHC 2024 Summer School</vt:lpstr>
      <vt:lpstr>PyHC 2024 Summer School</vt:lpstr>
      <vt:lpstr>PyHC and AI</vt:lpstr>
      <vt:lpstr>PyHC and Mission Engagement</vt:lpstr>
      <vt:lpstr>Connect with PyHC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PyHC and Contributions towards Open-Source Software</dc:title>
  <dc:creator>Alex DeWolfe</dc:creator>
  <cp:lastModifiedBy>Julie Barnum</cp:lastModifiedBy>
  <cp:revision>311</cp:revision>
  <dcterms:created xsi:type="dcterms:W3CDTF">2018-07-13T18:52:03Z</dcterms:created>
  <dcterms:modified xsi:type="dcterms:W3CDTF">2023-10-13T20:05:58Z</dcterms:modified>
</cp:coreProperties>
</file>