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21"/>
  </p:notesMasterIdLst>
  <p:sldIdLst>
    <p:sldId id="256" r:id="rId2"/>
    <p:sldId id="668" r:id="rId3"/>
    <p:sldId id="783" r:id="rId4"/>
    <p:sldId id="786" r:id="rId5"/>
    <p:sldId id="787" r:id="rId6"/>
    <p:sldId id="788" r:id="rId7"/>
    <p:sldId id="789" r:id="rId8"/>
    <p:sldId id="793" r:id="rId9"/>
    <p:sldId id="794" r:id="rId10"/>
    <p:sldId id="795" r:id="rId11"/>
    <p:sldId id="796" r:id="rId12"/>
    <p:sldId id="797" r:id="rId13"/>
    <p:sldId id="799" r:id="rId14"/>
    <p:sldId id="798" r:id="rId15"/>
    <p:sldId id="802" r:id="rId16"/>
    <p:sldId id="800" r:id="rId17"/>
    <p:sldId id="803" r:id="rId18"/>
    <p:sldId id="804" r:id="rId19"/>
    <p:sldId id="801" r:id="rId20"/>
  </p:sldIdLst>
  <p:sldSz cx="9144000" cy="5143500" type="screen16x9"/>
  <p:notesSz cx="6858000" cy="9144000"/>
  <p:defaultTex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212C6AD1-17BC-26AB-6E40-50946E59FB3A}" name="Viacheslav M Sadykov" initials="VMS" userId="S::vsadykov@gsu.edu::ffe7b2e3-843c-4cf9-a8f1-f9d658a1c299"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51" autoAdjust="0"/>
    <p:restoredTop sz="94663"/>
  </p:normalViewPr>
  <p:slideViewPr>
    <p:cSldViewPr snapToGrid="0" snapToObjects="1">
      <p:cViewPr varScale="1">
        <p:scale>
          <a:sx n="150" d="100"/>
          <a:sy n="150" d="100"/>
        </p:scale>
        <p:origin x="474" y="12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microsoft.com/office/2018/10/relationships/authors" Target="authors.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tx>
            <c:strRef>
              <c:f>Sheet1!$B$1</c:f>
              <c:strCache>
                <c:ptCount val="1"/>
                <c:pt idx="0">
                  <c:v>Time partitioning in ML research</c:v>
                </c:pt>
              </c:strCache>
            </c:strRef>
          </c:tx>
          <c:dPt>
            <c:idx val="0"/>
            <c:bubble3D val="0"/>
            <c:spPr>
              <a:solidFill>
                <a:schemeClr val="accent1"/>
              </a:solidFill>
              <a:ln w="25400">
                <a:solidFill>
                  <a:schemeClr val="lt1"/>
                </a:solidFill>
              </a:ln>
              <a:effectLst/>
              <a:sp3d contourW="25400">
                <a:contourClr>
                  <a:schemeClr val="lt1"/>
                </a:contourClr>
              </a:sp3d>
            </c:spPr>
            <c:extLst>
              <c:ext xmlns:c16="http://schemas.microsoft.com/office/drawing/2014/chart" uri="{C3380CC4-5D6E-409C-BE32-E72D297353CC}">
                <c16:uniqueId val="{00000001-05FF-4100-BD0D-043124524520}"/>
              </c:ext>
            </c:extLst>
          </c:dPt>
          <c:dPt>
            <c:idx val="1"/>
            <c:bubble3D val="0"/>
            <c:spPr>
              <a:solidFill>
                <a:schemeClr val="accent2"/>
              </a:solidFill>
              <a:ln w="25400">
                <a:solidFill>
                  <a:schemeClr val="lt1"/>
                </a:solidFill>
              </a:ln>
              <a:effectLst/>
              <a:sp3d contourW="25400">
                <a:contourClr>
                  <a:schemeClr val="lt1"/>
                </a:contourClr>
              </a:sp3d>
            </c:spPr>
            <c:extLst>
              <c:ext xmlns:c16="http://schemas.microsoft.com/office/drawing/2014/chart" uri="{C3380CC4-5D6E-409C-BE32-E72D297353CC}">
                <c16:uniqueId val="{00000003-05FF-4100-BD0D-043124524520}"/>
              </c:ext>
            </c:extLst>
          </c:dPt>
          <c:cat>
            <c:strRef>
              <c:f>Sheet1!$A$2:$A$3</c:f>
              <c:strCache>
                <c:ptCount val="2"/>
                <c:pt idx="0">
                  <c:v>Data preparation</c:v>
                </c:pt>
                <c:pt idx="1">
                  <c:v>Machine learning</c:v>
                </c:pt>
              </c:strCache>
            </c:strRef>
          </c:cat>
          <c:val>
            <c:numRef>
              <c:f>Sheet1!$B$2:$B$3</c:f>
              <c:numCache>
                <c:formatCode>General</c:formatCode>
                <c:ptCount val="2"/>
                <c:pt idx="0">
                  <c:v>80</c:v>
                </c:pt>
                <c:pt idx="1">
                  <c:v>20</c:v>
                </c:pt>
              </c:numCache>
            </c:numRef>
          </c:val>
          <c:extLst>
            <c:ext xmlns:c16="http://schemas.microsoft.com/office/drawing/2014/chart" uri="{C3380CC4-5D6E-409C-BE32-E72D297353CC}">
              <c16:uniqueId val="{00000000-0C6D-47E4-920B-C57D69F1649B}"/>
            </c:ext>
          </c:extLst>
        </c:ser>
        <c:dLbls>
          <c:showLegendKey val="0"/>
          <c:showVal val="0"/>
          <c:showCatName val="0"/>
          <c:showSerName val="0"/>
          <c:showPercent val="0"/>
          <c:showBubbleSize val="0"/>
          <c:showLeaderLines val="1"/>
        </c:dLbls>
      </c:pie3DChart>
      <c:spPr>
        <a:noFill/>
        <a:ln>
          <a:noFill/>
        </a:ln>
        <a:effectLst/>
      </c:spPr>
    </c:plotArea>
    <c:legend>
      <c:legendPos val="b"/>
      <c:layout>
        <c:manualLayout>
          <c:xMode val="edge"/>
          <c:yMode val="edge"/>
          <c:x val="0"/>
          <c:y val="0.83806421457591762"/>
          <c:w val="1"/>
          <c:h val="0.13453852515010967"/>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6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0E66034-9341-4C0C-8152-715C2BAC205A}" type="doc">
      <dgm:prSet loTypeId="urn:microsoft.com/office/officeart/2005/8/layout/vList6" loCatId="list" qsTypeId="urn:microsoft.com/office/officeart/2005/8/quickstyle/simple2" qsCatId="simple" csTypeId="urn:microsoft.com/office/officeart/2005/8/colors/colorful3" csCatId="colorful" phldr="1"/>
      <dgm:spPr/>
      <dgm:t>
        <a:bodyPr/>
        <a:lstStyle/>
        <a:p>
          <a:endParaRPr lang="en-US"/>
        </a:p>
      </dgm:t>
    </dgm:pt>
    <dgm:pt modelId="{68BBBDE0-5776-44FC-A6B7-90218B415B0A}">
      <dgm:prSet phldrT="[Text]" custT="1"/>
      <dgm:spPr/>
      <dgm:t>
        <a:bodyPr/>
        <a:lstStyle/>
        <a:p>
          <a:r>
            <a:rPr lang="en-US" sz="1800" dirty="0"/>
            <a:t>Completeness</a:t>
          </a:r>
        </a:p>
      </dgm:t>
    </dgm:pt>
    <dgm:pt modelId="{10E654B7-9008-4473-90E1-B075356B1282}" type="parTrans" cxnId="{98FE0127-EA01-4247-A152-2A8D21A654A7}">
      <dgm:prSet/>
      <dgm:spPr/>
      <dgm:t>
        <a:bodyPr/>
        <a:lstStyle/>
        <a:p>
          <a:endParaRPr lang="en-US"/>
        </a:p>
      </dgm:t>
    </dgm:pt>
    <dgm:pt modelId="{6754A4DE-8873-45AC-B515-25A4A8C940B4}" type="sibTrans" cxnId="{98FE0127-EA01-4247-A152-2A8D21A654A7}">
      <dgm:prSet/>
      <dgm:spPr/>
      <dgm:t>
        <a:bodyPr/>
        <a:lstStyle/>
        <a:p>
          <a:endParaRPr lang="en-US"/>
        </a:p>
      </dgm:t>
    </dgm:pt>
    <dgm:pt modelId="{576AA6C4-1524-4EDC-9133-4FAECADDFE05}">
      <dgm:prSet phldrT="[Text]" custT="1"/>
      <dgm:spPr/>
      <dgm:t>
        <a:bodyPr/>
        <a:lstStyle/>
        <a:p>
          <a:r>
            <a:rPr lang="en-US" sz="1800" dirty="0"/>
            <a:t>Integrability</a:t>
          </a:r>
        </a:p>
      </dgm:t>
    </dgm:pt>
    <dgm:pt modelId="{10B53A2D-1071-4DEA-A763-6527615A1169}" type="parTrans" cxnId="{8082D6E0-E48C-4C59-884B-9092313E0A4D}">
      <dgm:prSet/>
      <dgm:spPr/>
      <dgm:t>
        <a:bodyPr/>
        <a:lstStyle/>
        <a:p>
          <a:endParaRPr lang="en-US"/>
        </a:p>
      </dgm:t>
    </dgm:pt>
    <dgm:pt modelId="{CDB72E98-077A-46F8-AF99-10C71F32FD00}" type="sibTrans" cxnId="{8082D6E0-E48C-4C59-884B-9092313E0A4D}">
      <dgm:prSet/>
      <dgm:spPr/>
      <dgm:t>
        <a:bodyPr/>
        <a:lstStyle/>
        <a:p>
          <a:endParaRPr lang="en-US"/>
        </a:p>
      </dgm:t>
    </dgm:pt>
    <dgm:pt modelId="{418F7443-B1C4-4411-85B0-D8803F32E27A}">
      <dgm:prSet phldrT="[Text]" custT="1"/>
      <dgm:spPr/>
      <dgm:t>
        <a:bodyPr/>
        <a:lstStyle/>
        <a:p>
          <a:r>
            <a:rPr lang="en-US" sz="1800" dirty="0"/>
            <a:t>Sufficiency</a:t>
          </a:r>
        </a:p>
      </dgm:t>
    </dgm:pt>
    <dgm:pt modelId="{651D27C5-A511-45F9-A2D5-F204AA115C36}" type="parTrans" cxnId="{0ABB3988-199F-4380-AFF2-FD23BB053219}">
      <dgm:prSet/>
      <dgm:spPr/>
      <dgm:t>
        <a:bodyPr/>
        <a:lstStyle/>
        <a:p>
          <a:endParaRPr lang="en-US"/>
        </a:p>
      </dgm:t>
    </dgm:pt>
    <dgm:pt modelId="{0A88DFBB-13B7-4783-95B5-BC5A62A5F41B}" type="sibTrans" cxnId="{0ABB3988-199F-4380-AFF2-FD23BB053219}">
      <dgm:prSet/>
      <dgm:spPr/>
      <dgm:t>
        <a:bodyPr/>
        <a:lstStyle/>
        <a:p>
          <a:endParaRPr lang="en-US"/>
        </a:p>
      </dgm:t>
    </dgm:pt>
    <dgm:pt modelId="{C4975973-F6BA-4FF8-B429-3FFBFFC7D449}">
      <dgm:prSet phldrT="[Text]" custT="1"/>
      <dgm:spPr/>
      <dgm:t>
        <a:bodyPr/>
        <a:lstStyle/>
        <a:p>
          <a:r>
            <a:rPr lang="en-US" sz="1800" dirty="0"/>
            <a:t>Cleanliness</a:t>
          </a:r>
        </a:p>
      </dgm:t>
    </dgm:pt>
    <dgm:pt modelId="{0736564D-B2A1-4571-A762-B63A93122525}" type="parTrans" cxnId="{A3BD0FD8-EB48-4BD3-A801-D8BAAC557FC1}">
      <dgm:prSet/>
      <dgm:spPr/>
      <dgm:t>
        <a:bodyPr/>
        <a:lstStyle/>
        <a:p>
          <a:endParaRPr lang="en-US"/>
        </a:p>
      </dgm:t>
    </dgm:pt>
    <dgm:pt modelId="{A033643F-37E8-4A5F-80F3-4747FC57E8F7}" type="sibTrans" cxnId="{A3BD0FD8-EB48-4BD3-A801-D8BAAC557FC1}">
      <dgm:prSet/>
      <dgm:spPr/>
      <dgm:t>
        <a:bodyPr/>
        <a:lstStyle/>
        <a:p>
          <a:endParaRPr lang="en-US"/>
        </a:p>
      </dgm:t>
    </dgm:pt>
    <dgm:pt modelId="{619C2A32-327F-4950-920D-35865F68A97F}">
      <dgm:prSet phldrT="[Text]" custT="1"/>
      <dgm:spPr/>
      <dgm:t>
        <a:bodyPr/>
        <a:lstStyle/>
        <a:p>
          <a:r>
            <a:rPr lang="en-US" sz="1800" dirty="0"/>
            <a:t>Understandability</a:t>
          </a:r>
        </a:p>
      </dgm:t>
    </dgm:pt>
    <dgm:pt modelId="{71DC164D-F655-49E0-8A56-ECBCD9CE330D}" type="parTrans" cxnId="{23010AF4-E301-43E8-9401-967A74A7D333}">
      <dgm:prSet/>
      <dgm:spPr/>
      <dgm:t>
        <a:bodyPr/>
        <a:lstStyle/>
        <a:p>
          <a:endParaRPr lang="en-US"/>
        </a:p>
      </dgm:t>
    </dgm:pt>
    <dgm:pt modelId="{4F667C74-EBF9-4DCD-87FE-B25473D4737D}" type="sibTrans" cxnId="{23010AF4-E301-43E8-9401-967A74A7D333}">
      <dgm:prSet/>
      <dgm:spPr/>
      <dgm:t>
        <a:bodyPr/>
        <a:lstStyle/>
        <a:p>
          <a:endParaRPr lang="en-US"/>
        </a:p>
      </dgm:t>
    </dgm:pt>
    <dgm:pt modelId="{ACCC79FA-C95C-48DE-97E1-A9318129FFB7}">
      <dgm:prSet phldrT="[Text]" custT="1"/>
      <dgm:spPr/>
      <dgm:t>
        <a:bodyPr/>
        <a:lstStyle/>
        <a:p>
          <a:r>
            <a:rPr lang="en-US" sz="1800" dirty="0"/>
            <a:t>Accessibility</a:t>
          </a:r>
        </a:p>
      </dgm:t>
    </dgm:pt>
    <dgm:pt modelId="{49884084-6715-433E-9DD3-CF97573A7FCF}" type="sibTrans" cxnId="{D02B3E9D-6A8C-4FBE-9700-768E0B717A74}">
      <dgm:prSet/>
      <dgm:spPr/>
      <dgm:t>
        <a:bodyPr/>
        <a:lstStyle/>
        <a:p>
          <a:endParaRPr lang="en-US"/>
        </a:p>
      </dgm:t>
    </dgm:pt>
    <dgm:pt modelId="{C639055B-9E1C-4B68-BB09-560AF2C08AB0}" type="parTrans" cxnId="{D02B3E9D-6A8C-4FBE-9700-768E0B717A74}">
      <dgm:prSet/>
      <dgm:spPr/>
      <dgm:t>
        <a:bodyPr/>
        <a:lstStyle/>
        <a:p>
          <a:endParaRPr lang="en-US"/>
        </a:p>
      </dgm:t>
    </dgm:pt>
    <dgm:pt modelId="{515EEC50-BEF9-4C72-BD45-758AEEF0AFA7}">
      <dgm:prSet phldrT="[Text]" custT="1"/>
      <dgm:spPr/>
      <dgm:t>
        <a:bodyPr/>
        <a:lstStyle/>
        <a:p>
          <a:r>
            <a:rPr lang="en-US" sz="1600" dirty="0"/>
            <a:t>Be accessible to the target users with no extra steps / contacts / (cost?)</a:t>
          </a:r>
        </a:p>
      </dgm:t>
    </dgm:pt>
    <dgm:pt modelId="{6BE48A6F-32BF-4481-9FFC-2E107552718E}" type="parTrans" cxnId="{337DC18E-2037-427B-91F7-0AF64D48E357}">
      <dgm:prSet/>
      <dgm:spPr/>
      <dgm:t>
        <a:bodyPr/>
        <a:lstStyle/>
        <a:p>
          <a:endParaRPr lang="en-US"/>
        </a:p>
      </dgm:t>
    </dgm:pt>
    <dgm:pt modelId="{ED00B06C-92C4-4104-87C8-C3A98FC500BE}" type="sibTrans" cxnId="{337DC18E-2037-427B-91F7-0AF64D48E357}">
      <dgm:prSet/>
      <dgm:spPr/>
      <dgm:t>
        <a:bodyPr/>
        <a:lstStyle/>
        <a:p>
          <a:endParaRPr lang="en-US"/>
        </a:p>
      </dgm:t>
    </dgm:pt>
    <dgm:pt modelId="{0B8E9E64-E71E-4AC3-9251-6260D2FAEE8C}">
      <dgm:prSet phldrT="[Text]" custT="1"/>
      <dgm:spPr/>
      <dgm:t>
        <a:bodyPr/>
        <a:lstStyle/>
        <a:p>
          <a:r>
            <a:rPr lang="en-US" sz="1600" dirty="0"/>
            <a:t>Users are given access to the entire collection of data, not only a subset</a:t>
          </a:r>
        </a:p>
      </dgm:t>
    </dgm:pt>
    <dgm:pt modelId="{4A55B332-4B26-4DEC-A2F8-E3DCAD4BF7E5}" type="parTrans" cxnId="{AA2CA02C-9A6E-423A-AEB1-C8FB1E0BE595}">
      <dgm:prSet/>
      <dgm:spPr/>
      <dgm:t>
        <a:bodyPr/>
        <a:lstStyle/>
        <a:p>
          <a:endParaRPr lang="en-US"/>
        </a:p>
      </dgm:t>
    </dgm:pt>
    <dgm:pt modelId="{7E1715FA-6B67-45D3-B984-A1E797C75CAA}" type="sibTrans" cxnId="{AA2CA02C-9A6E-423A-AEB1-C8FB1E0BE595}">
      <dgm:prSet/>
      <dgm:spPr/>
      <dgm:t>
        <a:bodyPr/>
        <a:lstStyle/>
        <a:p>
          <a:endParaRPr lang="en-US"/>
        </a:p>
      </dgm:t>
    </dgm:pt>
    <dgm:pt modelId="{C291B192-00A1-49E3-88A5-FBEA8146E5FB}">
      <dgm:prSet phldrT="[Text]" custT="1"/>
      <dgm:spPr/>
      <dgm:t>
        <a:bodyPr/>
        <a:lstStyle/>
        <a:p>
          <a:r>
            <a:rPr lang="en-US" sz="1600" dirty="0"/>
            <a:t>All pieces needed for the training/testing and understanding of the data are there</a:t>
          </a:r>
        </a:p>
      </dgm:t>
    </dgm:pt>
    <dgm:pt modelId="{C808D19A-72A8-43AB-AD46-107EDBD95378}" type="parTrans" cxnId="{2B10E5F0-AA7C-4E0E-9B5B-7BCFEB977480}">
      <dgm:prSet/>
      <dgm:spPr/>
      <dgm:t>
        <a:bodyPr/>
        <a:lstStyle/>
        <a:p>
          <a:endParaRPr lang="en-US"/>
        </a:p>
      </dgm:t>
    </dgm:pt>
    <dgm:pt modelId="{FE47C185-44F6-4FC7-9E97-207653A175DE}" type="sibTrans" cxnId="{2B10E5F0-AA7C-4E0E-9B5B-7BCFEB977480}">
      <dgm:prSet/>
      <dgm:spPr/>
      <dgm:t>
        <a:bodyPr/>
        <a:lstStyle/>
        <a:p>
          <a:endParaRPr lang="en-US"/>
        </a:p>
      </dgm:t>
    </dgm:pt>
    <dgm:pt modelId="{9D964EAB-ABDD-49EA-B0CE-5166C62FEBEF}">
      <dgm:prSet phldrT="[Text]" custT="1"/>
      <dgm:spPr/>
      <dgm:t>
        <a:bodyPr/>
        <a:lstStyle/>
        <a:p>
          <a:r>
            <a:rPr lang="en-US" sz="1600" dirty="0"/>
            <a:t>The amount of data is sufficient for machine learning applications</a:t>
          </a:r>
        </a:p>
      </dgm:t>
    </dgm:pt>
    <dgm:pt modelId="{D15C9C2E-9961-450E-A75F-88F36F518A11}" type="parTrans" cxnId="{C1A8C572-FC8F-4441-9C45-A1129683CA7B}">
      <dgm:prSet/>
      <dgm:spPr/>
      <dgm:t>
        <a:bodyPr/>
        <a:lstStyle/>
        <a:p>
          <a:endParaRPr lang="en-US"/>
        </a:p>
      </dgm:t>
    </dgm:pt>
    <dgm:pt modelId="{011AA79A-23FD-4DAC-9205-4341889F2767}" type="sibTrans" cxnId="{C1A8C572-FC8F-4441-9C45-A1129683CA7B}">
      <dgm:prSet/>
      <dgm:spPr/>
      <dgm:t>
        <a:bodyPr/>
        <a:lstStyle/>
        <a:p>
          <a:endParaRPr lang="en-US"/>
        </a:p>
      </dgm:t>
    </dgm:pt>
    <dgm:pt modelId="{D53B600F-6433-4D9E-98B3-91429137DE65}">
      <dgm:prSet phldrT="[Text]" custT="1"/>
      <dgm:spPr/>
      <dgm:t>
        <a:bodyPr/>
        <a:lstStyle/>
        <a:p>
          <a:r>
            <a:rPr lang="en-US" sz="1600" dirty="0"/>
            <a:t>Data set is pre-processed, cleaned, the data are verified</a:t>
          </a:r>
        </a:p>
      </dgm:t>
    </dgm:pt>
    <dgm:pt modelId="{FCF7AF4C-45B6-409A-83C6-260952D506D9}" type="parTrans" cxnId="{B61B7376-615A-4654-BFD3-E689F85B30E2}">
      <dgm:prSet/>
      <dgm:spPr/>
      <dgm:t>
        <a:bodyPr/>
        <a:lstStyle/>
        <a:p>
          <a:endParaRPr lang="en-US"/>
        </a:p>
      </dgm:t>
    </dgm:pt>
    <dgm:pt modelId="{9AAA9268-C7A4-4471-9D63-107B032DBE5C}" type="sibTrans" cxnId="{B61B7376-615A-4654-BFD3-E689F85B30E2}">
      <dgm:prSet/>
      <dgm:spPr/>
      <dgm:t>
        <a:bodyPr/>
        <a:lstStyle/>
        <a:p>
          <a:endParaRPr lang="en-US"/>
        </a:p>
      </dgm:t>
    </dgm:pt>
    <dgm:pt modelId="{C5E659FD-8CC7-4344-86CB-DFAECB0AB4EB}">
      <dgm:prSet phldrT="[Text]" custT="1"/>
      <dgm:spPr/>
      <dgm:t>
        <a:bodyPr/>
        <a:lstStyle/>
        <a:p>
          <a:r>
            <a:rPr lang="en-US" sz="1600" dirty="0"/>
            <a:t>Ready to use for non-domain experts, i.e., the key domain knowledge is simplified</a:t>
          </a:r>
        </a:p>
      </dgm:t>
    </dgm:pt>
    <dgm:pt modelId="{4CC9C20E-8FFB-4F67-B9D7-0CD4F5C663B1}" type="parTrans" cxnId="{654200AD-7BC4-4D5F-B112-52A7A0A90143}">
      <dgm:prSet/>
      <dgm:spPr/>
      <dgm:t>
        <a:bodyPr/>
        <a:lstStyle/>
        <a:p>
          <a:endParaRPr lang="en-US"/>
        </a:p>
      </dgm:t>
    </dgm:pt>
    <dgm:pt modelId="{96B9B928-260C-4840-8510-581AF59A74D3}" type="sibTrans" cxnId="{654200AD-7BC4-4D5F-B112-52A7A0A90143}">
      <dgm:prSet/>
      <dgm:spPr/>
      <dgm:t>
        <a:bodyPr/>
        <a:lstStyle/>
        <a:p>
          <a:endParaRPr lang="en-US"/>
        </a:p>
      </dgm:t>
    </dgm:pt>
    <dgm:pt modelId="{B1CE4C05-5551-4D36-AFF9-CB58FFA537E8}" type="pres">
      <dgm:prSet presAssocID="{90E66034-9341-4C0C-8152-715C2BAC205A}" presName="Name0" presStyleCnt="0">
        <dgm:presLayoutVars>
          <dgm:dir/>
          <dgm:animLvl val="lvl"/>
          <dgm:resizeHandles/>
        </dgm:presLayoutVars>
      </dgm:prSet>
      <dgm:spPr/>
    </dgm:pt>
    <dgm:pt modelId="{003D19D0-C47E-4724-8F29-107417F5E804}" type="pres">
      <dgm:prSet presAssocID="{ACCC79FA-C95C-48DE-97E1-A9318129FFB7}" presName="linNode" presStyleCnt="0"/>
      <dgm:spPr/>
    </dgm:pt>
    <dgm:pt modelId="{F2A6CAE1-15AB-464C-BEC2-9F4E721E3921}" type="pres">
      <dgm:prSet presAssocID="{ACCC79FA-C95C-48DE-97E1-A9318129FFB7}" presName="parentShp" presStyleLbl="node1" presStyleIdx="0" presStyleCnt="6">
        <dgm:presLayoutVars>
          <dgm:bulletEnabled val="1"/>
        </dgm:presLayoutVars>
      </dgm:prSet>
      <dgm:spPr/>
    </dgm:pt>
    <dgm:pt modelId="{8A1CF5C1-D5BD-4D45-8E68-057086088254}" type="pres">
      <dgm:prSet presAssocID="{ACCC79FA-C95C-48DE-97E1-A9318129FFB7}" presName="childShp" presStyleLbl="bgAccFollowNode1" presStyleIdx="0" presStyleCnt="6">
        <dgm:presLayoutVars>
          <dgm:bulletEnabled val="1"/>
        </dgm:presLayoutVars>
      </dgm:prSet>
      <dgm:spPr/>
    </dgm:pt>
    <dgm:pt modelId="{185F99D4-AB5B-4A84-9F7B-7F4CE5CBE84D}" type="pres">
      <dgm:prSet presAssocID="{49884084-6715-433E-9DD3-CF97573A7FCF}" presName="spacing" presStyleCnt="0"/>
      <dgm:spPr/>
    </dgm:pt>
    <dgm:pt modelId="{CE443AE5-81EE-42DC-8190-4832DD577029}" type="pres">
      <dgm:prSet presAssocID="{68BBBDE0-5776-44FC-A6B7-90218B415B0A}" presName="linNode" presStyleCnt="0"/>
      <dgm:spPr/>
    </dgm:pt>
    <dgm:pt modelId="{5544B47F-08E4-4D8A-A9A7-40A42BD63D4A}" type="pres">
      <dgm:prSet presAssocID="{68BBBDE0-5776-44FC-A6B7-90218B415B0A}" presName="parentShp" presStyleLbl="node1" presStyleIdx="1" presStyleCnt="6">
        <dgm:presLayoutVars>
          <dgm:bulletEnabled val="1"/>
        </dgm:presLayoutVars>
      </dgm:prSet>
      <dgm:spPr/>
    </dgm:pt>
    <dgm:pt modelId="{B507FE7F-C2E9-4B46-B4F8-9D872119F0BC}" type="pres">
      <dgm:prSet presAssocID="{68BBBDE0-5776-44FC-A6B7-90218B415B0A}" presName="childShp" presStyleLbl="bgAccFollowNode1" presStyleIdx="1" presStyleCnt="6">
        <dgm:presLayoutVars>
          <dgm:bulletEnabled val="1"/>
        </dgm:presLayoutVars>
      </dgm:prSet>
      <dgm:spPr/>
    </dgm:pt>
    <dgm:pt modelId="{8CD7165F-C0E9-4557-8C34-F6526182B9A7}" type="pres">
      <dgm:prSet presAssocID="{6754A4DE-8873-45AC-B515-25A4A8C940B4}" presName="spacing" presStyleCnt="0"/>
      <dgm:spPr/>
    </dgm:pt>
    <dgm:pt modelId="{FD035B99-53AF-4985-98E5-1F6B1EF14C49}" type="pres">
      <dgm:prSet presAssocID="{576AA6C4-1524-4EDC-9133-4FAECADDFE05}" presName="linNode" presStyleCnt="0"/>
      <dgm:spPr/>
    </dgm:pt>
    <dgm:pt modelId="{36E7ED00-9494-4241-9BA4-EC9E3B5B1ED5}" type="pres">
      <dgm:prSet presAssocID="{576AA6C4-1524-4EDC-9133-4FAECADDFE05}" presName="parentShp" presStyleLbl="node1" presStyleIdx="2" presStyleCnt="6">
        <dgm:presLayoutVars>
          <dgm:bulletEnabled val="1"/>
        </dgm:presLayoutVars>
      </dgm:prSet>
      <dgm:spPr/>
    </dgm:pt>
    <dgm:pt modelId="{6A292A59-0529-4827-8F0E-3D405C1A218C}" type="pres">
      <dgm:prSet presAssocID="{576AA6C4-1524-4EDC-9133-4FAECADDFE05}" presName="childShp" presStyleLbl="bgAccFollowNode1" presStyleIdx="2" presStyleCnt="6">
        <dgm:presLayoutVars>
          <dgm:bulletEnabled val="1"/>
        </dgm:presLayoutVars>
      </dgm:prSet>
      <dgm:spPr/>
    </dgm:pt>
    <dgm:pt modelId="{DA364938-A9ED-408D-8D01-89F2020848D3}" type="pres">
      <dgm:prSet presAssocID="{CDB72E98-077A-46F8-AF99-10C71F32FD00}" presName="spacing" presStyleCnt="0"/>
      <dgm:spPr/>
    </dgm:pt>
    <dgm:pt modelId="{ECE493A7-61E0-4ADD-8BB2-3D08EA5BD961}" type="pres">
      <dgm:prSet presAssocID="{418F7443-B1C4-4411-85B0-D8803F32E27A}" presName="linNode" presStyleCnt="0"/>
      <dgm:spPr/>
    </dgm:pt>
    <dgm:pt modelId="{FEF5A227-948E-4279-89F3-A18522FDA8F7}" type="pres">
      <dgm:prSet presAssocID="{418F7443-B1C4-4411-85B0-D8803F32E27A}" presName="parentShp" presStyleLbl="node1" presStyleIdx="3" presStyleCnt="6">
        <dgm:presLayoutVars>
          <dgm:bulletEnabled val="1"/>
        </dgm:presLayoutVars>
      </dgm:prSet>
      <dgm:spPr/>
    </dgm:pt>
    <dgm:pt modelId="{AD7E2C14-01D0-40D2-8EF7-4780D572483E}" type="pres">
      <dgm:prSet presAssocID="{418F7443-B1C4-4411-85B0-D8803F32E27A}" presName="childShp" presStyleLbl="bgAccFollowNode1" presStyleIdx="3" presStyleCnt="6">
        <dgm:presLayoutVars>
          <dgm:bulletEnabled val="1"/>
        </dgm:presLayoutVars>
      </dgm:prSet>
      <dgm:spPr/>
    </dgm:pt>
    <dgm:pt modelId="{05D392E5-4F43-4A50-BE15-D52848CC5183}" type="pres">
      <dgm:prSet presAssocID="{0A88DFBB-13B7-4783-95B5-BC5A62A5F41B}" presName="spacing" presStyleCnt="0"/>
      <dgm:spPr/>
    </dgm:pt>
    <dgm:pt modelId="{D6216BCA-3A4C-48FD-958C-3CAECB27CE2A}" type="pres">
      <dgm:prSet presAssocID="{C4975973-F6BA-4FF8-B429-3FFBFFC7D449}" presName="linNode" presStyleCnt="0"/>
      <dgm:spPr/>
    </dgm:pt>
    <dgm:pt modelId="{A0E75A13-F0C4-45C9-ACCA-7186DC2AE88A}" type="pres">
      <dgm:prSet presAssocID="{C4975973-F6BA-4FF8-B429-3FFBFFC7D449}" presName="parentShp" presStyleLbl="node1" presStyleIdx="4" presStyleCnt="6">
        <dgm:presLayoutVars>
          <dgm:bulletEnabled val="1"/>
        </dgm:presLayoutVars>
      </dgm:prSet>
      <dgm:spPr/>
    </dgm:pt>
    <dgm:pt modelId="{63E64160-E1C9-45A4-ACB6-49DC7CAE52A0}" type="pres">
      <dgm:prSet presAssocID="{C4975973-F6BA-4FF8-B429-3FFBFFC7D449}" presName="childShp" presStyleLbl="bgAccFollowNode1" presStyleIdx="4" presStyleCnt="6">
        <dgm:presLayoutVars>
          <dgm:bulletEnabled val="1"/>
        </dgm:presLayoutVars>
      </dgm:prSet>
      <dgm:spPr/>
    </dgm:pt>
    <dgm:pt modelId="{6A506DF8-AC5D-4432-946D-14C8FF4127F0}" type="pres">
      <dgm:prSet presAssocID="{A033643F-37E8-4A5F-80F3-4747FC57E8F7}" presName="spacing" presStyleCnt="0"/>
      <dgm:spPr/>
    </dgm:pt>
    <dgm:pt modelId="{0031902B-7116-49B5-BAC2-DFCB3057E9AD}" type="pres">
      <dgm:prSet presAssocID="{619C2A32-327F-4950-920D-35865F68A97F}" presName="linNode" presStyleCnt="0"/>
      <dgm:spPr/>
    </dgm:pt>
    <dgm:pt modelId="{07EC97FD-3E21-406D-B8FC-37BB0DAC9AB6}" type="pres">
      <dgm:prSet presAssocID="{619C2A32-327F-4950-920D-35865F68A97F}" presName="parentShp" presStyleLbl="node1" presStyleIdx="5" presStyleCnt="6">
        <dgm:presLayoutVars>
          <dgm:bulletEnabled val="1"/>
        </dgm:presLayoutVars>
      </dgm:prSet>
      <dgm:spPr/>
    </dgm:pt>
    <dgm:pt modelId="{0A3CA217-221A-4D1C-884C-A0F81E05EC51}" type="pres">
      <dgm:prSet presAssocID="{619C2A32-327F-4950-920D-35865F68A97F}" presName="childShp" presStyleLbl="bgAccFollowNode1" presStyleIdx="5" presStyleCnt="6">
        <dgm:presLayoutVars>
          <dgm:bulletEnabled val="1"/>
        </dgm:presLayoutVars>
      </dgm:prSet>
      <dgm:spPr/>
    </dgm:pt>
  </dgm:ptLst>
  <dgm:cxnLst>
    <dgm:cxn modelId="{3E57041A-6D61-4118-B89C-E464C89D2869}" type="presOf" srcId="{C5E659FD-8CC7-4344-86CB-DFAECB0AB4EB}" destId="{0A3CA217-221A-4D1C-884C-A0F81E05EC51}" srcOrd="0" destOrd="0" presId="urn:microsoft.com/office/officeart/2005/8/layout/vList6"/>
    <dgm:cxn modelId="{FE8EAD1F-6EE1-4C8C-B1EB-39F92AEB037E}" type="presOf" srcId="{0B8E9E64-E71E-4AC3-9251-6260D2FAEE8C}" destId="{B507FE7F-C2E9-4B46-B4F8-9D872119F0BC}" srcOrd="0" destOrd="0" presId="urn:microsoft.com/office/officeart/2005/8/layout/vList6"/>
    <dgm:cxn modelId="{98FE0127-EA01-4247-A152-2A8D21A654A7}" srcId="{90E66034-9341-4C0C-8152-715C2BAC205A}" destId="{68BBBDE0-5776-44FC-A6B7-90218B415B0A}" srcOrd="1" destOrd="0" parTransId="{10E654B7-9008-4473-90E1-B075356B1282}" sibTransId="{6754A4DE-8873-45AC-B515-25A4A8C940B4}"/>
    <dgm:cxn modelId="{AA2CA02C-9A6E-423A-AEB1-C8FB1E0BE595}" srcId="{68BBBDE0-5776-44FC-A6B7-90218B415B0A}" destId="{0B8E9E64-E71E-4AC3-9251-6260D2FAEE8C}" srcOrd="0" destOrd="0" parTransId="{4A55B332-4B26-4DEC-A2F8-E3DCAD4BF7E5}" sibTransId="{7E1715FA-6B67-45D3-B984-A1E797C75CAA}"/>
    <dgm:cxn modelId="{33DB3061-F4D9-4670-A373-4566898C1943}" type="presOf" srcId="{68BBBDE0-5776-44FC-A6B7-90218B415B0A}" destId="{5544B47F-08E4-4D8A-A9A7-40A42BD63D4A}" srcOrd="0" destOrd="0" presId="urn:microsoft.com/office/officeart/2005/8/layout/vList6"/>
    <dgm:cxn modelId="{C1A8C572-FC8F-4441-9C45-A1129683CA7B}" srcId="{418F7443-B1C4-4411-85B0-D8803F32E27A}" destId="{9D964EAB-ABDD-49EA-B0CE-5166C62FEBEF}" srcOrd="0" destOrd="0" parTransId="{D15C9C2E-9961-450E-A75F-88F36F518A11}" sibTransId="{011AA79A-23FD-4DAC-9205-4341889F2767}"/>
    <dgm:cxn modelId="{B61B7376-615A-4654-BFD3-E689F85B30E2}" srcId="{C4975973-F6BA-4FF8-B429-3FFBFFC7D449}" destId="{D53B600F-6433-4D9E-98B3-91429137DE65}" srcOrd="0" destOrd="0" parTransId="{FCF7AF4C-45B6-409A-83C6-260952D506D9}" sibTransId="{9AAA9268-C7A4-4471-9D63-107B032DBE5C}"/>
    <dgm:cxn modelId="{0ABB3988-199F-4380-AFF2-FD23BB053219}" srcId="{90E66034-9341-4C0C-8152-715C2BAC205A}" destId="{418F7443-B1C4-4411-85B0-D8803F32E27A}" srcOrd="3" destOrd="0" parTransId="{651D27C5-A511-45F9-A2D5-F204AA115C36}" sibTransId="{0A88DFBB-13B7-4783-95B5-BC5A62A5F41B}"/>
    <dgm:cxn modelId="{337DC18E-2037-427B-91F7-0AF64D48E357}" srcId="{ACCC79FA-C95C-48DE-97E1-A9318129FFB7}" destId="{515EEC50-BEF9-4C72-BD45-758AEEF0AFA7}" srcOrd="0" destOrd="0" parTransId="{6BE48A6F-32BF-4481-9FFC-2E107552718E}" sibTransId="{ED00B06C-92C4-4104-87C8-C3A98FC500BE}"/>
    <dgm:cxn modelId="{E2201992-26BE-4D0D-8F8F-6C66EC5C5A15}" type="presOf" srcId="{C4975973-F6BA-4FF8-B429-3FFBFFC7D449}" destId="{A0E75A13-F0C4-45C9-ACCA-7186DC2AE88A}" srcOrd="0" destOrd="0" presId="urn:microsoft.com/office/officeart/2005/8/layout/vList6"/>
    <dgm:cxn modelId="{D02B3E9D-6A8C-4FBE-9700-768E0B717A74}" srcId="{90E66034-9341-4C0C-8152-715C2BAC205A}" destId="{ACCC79FA-C95C-48DE-97E1-A9318129FFB7}" srcOrd="0" destOrd="0" parTransId="{C639055B-9E1C-4B68-BB09-560AF2C08AB0}" sibTransId="{49884084-6715-433E-9DD3-CF97573A7FCF}"/>
    <dgm:cxn modelId="{6C4E10A6-316F-4C44-A74D-30A4CF3E32D9}" type="presOf" srcId="{D53B600F-6433-4D9E-98B3-91429137DE65}" destId="{63E64160-E1C9-45A4-ACB6-49DC7CAE52A0}" srcOrd="0" destOrd="0" presId="urn:microsoft.com/office/officeart/2005/8/layout/vList6"/>
    <dgm:cxn modelId="{654200AD-7BC4-4D5F-B112-52A7A0A90143}" srcId="{619C2A32-327F-4950-920D-35865F68A97F}" destId="{C5E659FD-8CC7-4344-86CB-DFAECB0AB4EB}" srcOrd="0" destOrd="0" parTransId="{4CC9C20E-8FFB-4F67-B9D7-0CD4F5C663B1}" sibTransId="{96B9B928-260C-4840-8510-581AF59A74D3}"/>
    <dgm:cxn modelId="{80C292BD-00D9-4139-B647-FCFA01B08869}" type="presOf" srcId="{515EEC50-BEF9-4C72-BD45-758AEEF0AFA7}" destId="{8A1CF5C1-D5BD-4D45-8E68-057086088254}" srcOrd="0" destOrd="0" presId="urn:microsoft.com/office/officeart/2005/8/layout/vList6"/>
    <dgm:cxn modelId="{984EFEC0-E59F-49F6-A805-94E921811D0C}" type="presOf" srcId="{C291B192-00A1-49E3-88A5-FBEA8146E5FB}" destId="{6A292A59-0529-4827-8F0E-3D405C1A218C}" srcOrd="0" destOrd="0" presId="urn:microsoft.com/office/officeart/2005/8/layout/vList6"/>
    <dgm:cxn modelId="{AE66AECD-56BB-4BBD-A666-59F2FA920054}" type="presOf" srcId="{90E66034-9341-4C0C-8152-715C2BAC205A}" destId="{B1CE4C05-5551-4D36-AFF9-CB58FFA537E8}" srcOrd="0" destOrd="0" presId="urn:microsoft.com/office/officeart/2005/8/layout/vList6"/>
    <dgm:cxn modelId="{A3BD0FD8-EB48-4BD3-A801-D8BAAC557FC1}" srcId="{90E66034-9341-4C0C-8152-715C2BAC205A}" destId="{C4975973-F6BA-4FF8-B429-3FFBFFC7D449}" srcOrd="4" destOrd="0" parTransId="{0736564D-B2A1-4571-A762-B63A93122525}" sibTransId="{A033643F-37E8-4A5F-80F3-4747FC57E8F7}"/>
    <dgm:cxn modelId="{8A08C0DA-F8F9-48C9-88BB-151DDEEFE8B7}" type="presOf" srcId="{9D964EAB-ABDD-49EA-B0CE-5166C62FEBEF}" destId="{AD7E2C14-01D0-40D2-8EF7-4780D572483E}" srcOrd="0" destOrd="0" presId="urn:microsoft.com/office/officeart/2005/8/layout/vList6"/>
    <dgm:cxn modelId="{8082D6E0-E48C-4C59-884B-9092313E0A4D}" srcId="{90E66034-9341-4C0C-8152-715C2BAC205A}" destId="{576AA6C4-1524-4EDC-9133-4FAECADDFE05}" srcOrd="2" destOrd="0" parTransId="{10B53A2D-1071-4DEA-A763-6527615A1169}" sibTransId="{CDB72E98-077A-46F8-AF99-10C71F32FD00}"/>
    <dgm:cxn modelId="{B17E21F0-7533-47C0-BAE7-9F4DBAF1101C}" type="presOf" srcId="{619C2A32-327F-4950-920D-35865F68A97F}" destId="{07EC97FD-3E21-406D-B8FC-37BB0DAC9AB6}" srcOrd="0" destOrd="0" presId="urn:microsoft.com/office/officeart/2005/8/layout/vList6"/>
    <dgm:cxn modelId="{2B10E5F0-AA7C-4E0E-9B5B-7BCFEB977480}" srcId="{576AA6C4-1524-4EDC-9133-4FAECADDFE05}" destId="{C291B192-00A1-49E3-88A5-FBEA8146E5FB}" srcOrd="0" destOrd="0" parTransId="{C808D19A-72A8-43AB-AD46-107EDBD95378}" sibTransId="{FE47C185-44F6-4FC7-9E97-207653A175DE}"/>
    <dgm:cxn modelId="{23010AF4-E301-43E8-9401-967A74A7D333}" srcId="{90E66034-9341-4C0C-8152-715C2BAC205A}" destId="{619C2A32-327F-4950-920D-35865F68A97F}" srcOrd="5" destOrd="0" parTransId="{71DC164D-F655-49E0-8A56-ECBCD9CE330D}" sibTransId="{4F667C74-EBF9-4DCD-87FE-B25473D4737D}"/>
    <dgm:cxn modelId="{BB879CF6-9727-45DF-AB60-CF601FCE7E36}" type="presOf" srcId="{576AA6C4-1524-4EDC-9133-4FAECADDFE05}" destId="{36E7ED00-9494-4241-9BA4-EC9E3B5B1ED5}" srcOrd="0" destOrd="0" presId="urn:microsoft.com/office/officeart/2005/8/layout/vList6"/>
    <dgm:cxn modelId="{180E0CFB-D43A-4779-9F76-545C3CA2A8BD}" type="presOf" srcId="{418F7443-B1C4-4411-85B0-D8803F32E27A}" destId="{FEF5A227-948E-4279-89F3-A18522FDA8F7}" srcOrd="0" destOrd="0" presId="urn:microsoft.com/office/officeart/2005/8/layout/vList6"/>
    <dgm:cxn modelId="{64ED52FC-BF90-48DB-8504-B5B38A5101B8}" type="presOf" srcId="{ACCC79FA-C95C-48DE-97E1-A9318129FFB7}" destId="{F2A6CAE1-15AB-464C-BEC2-9F4E721E3921}" srcOrd="0" destOrd="0" presId="urn:microsoft.com/office/officeart/2005/8/layout/vList6"/>
    <dgm:cxn modelId="{9307AC7F-A0BE-41C1-AC4C-D926579ED3C4}" type="presParOf" srcId="{B1CE4C05-5551-4D36-AFF9-CB58FFA537E8}" destId="{003D19D0-C47E-4724-8F29-107417F5E804}" srcOrd="0" destOrd="0" presId="urn:microsoft.com/office/officeart/2005/8/layout/vList6"/>
    <dgm:cxn modelId="{07D6F042-7A14-4FDB-8C26-C23F7EFD74D2}" type="presParOf" srcId="{003D19D0-C47E-4724-8F29-107417F5E804}" destId="{F2A6CAE1-15AB-464C-BEC2-9F4E721E3921}" srcOrd="0" destOrd="0" presId="urn:microsoft.com/office/officeart/2005/8/layout/vList6"/>
    <dgm:cxn modelId="{7D155A91-3851-46D5-89C9-3D5B5F432CB5}" type="presParOf" srcId="{003D19D0-C47E-4724-8F29-107417F5E804}" destId="{8A1CF5C1-D5BD-4D45-8E68-057086088254}" srcOrd="1" destOrd="0" presId="urn:microsoft.com/office/officeart/2005/8/layout/vList6"/>
    <dgm:cxn modelId="{B7D681AB-9E0B-435A-B3B0-B38BAFB0615A}" type="presParOf" srcId="{B1CE4C05-5551-4D36-AFF9-CB58FFA537E8}" destId="{185F99D4-AB5B-4A84-9F7B-7F4CE5CBE84D}" srcOrd="1" destOrd="0" presId="urn:microsoft.com/office/officeart/2005/8/layout/vList6"/>
    <dgm:cxn modelId="{5F06D3A4-3241-4B69-B648-5A42D05343E1}" type="presParOf" srcId="{B1CE4C05-5551-4D36-AFF9-CB58FFA537E8}" destId="{CE443AE5-81EE-42DC-8190-4832DD577029}" srcOrd="2" destOrd="0" presId="urn:microsoft.com/office/officeart/2005/8/layout/vList6"/>
    <dgm:cxn modelId="{F0E4393F-CD56-4143-B21A-C585973660C5}" type="presParOf" srcId="{CE443AE5-81EE-42DC-8190-4832DD577029}" destId="{5544B47F-08E4-4D8A-A9A7-40A42BD63D4A}" srcOrd="0" destOrd="0" presId="urn:microsoft.com/office/officeart/2005/8/layout/vList6"/>
    <dgm:cxn modelId="{74191707-F642-4AAF-BF10-4FD2198DEE8B}" type="presParOf" srcId="{CE443AE5-81EE-42DC-8190-4832DD577029}" destId="{B507FE7F-C2E9-4B46-B4F8-9D872119F0BC}" srcOrd="1" destOrd="0" presId="urn:microsoft.com/office/officeart/2005/8/layout/vList6"/>
    <dgm:cxn modelId="{906F4DF4-2ACF-4FA3-B742-54B0D7484043}" type="presParOf" srcId="{B1CE4C05-5551-4D36-AFF9-CB58FFA537E8}" destId="{8CD7165F-C0E9-4557-8C34-F6526182B9A7}" srcOrd="3" destOrd="0" presId="urn:microsoft.com/office/officeart/2005/8/layout/vList6"/>
    <dgm:cxn modelId="{0DF69726-2ED8-4118-BA3C-CE994F09BECF}" type="presParOf" srcId="{B1CE4C05-5551-4D36-AFF9-CB58FFA537E8}" destId="{FD035B99-53AF-4985-98E5-1F6B1EF14C49}" srcOrd="4" destOrd="0" presId="urn:microsoft.com/office/officeart/2005/8/layout/vList6"/>
    <dgm:cxn modelId="{8A5BC89C-ACA4-45C5-8930-DF75F52E8035}" type="presParOf" srcId="{FD035B99-53AF-4985-98E5-1F6B1EF14C49}" destId="{36E7ED00-9494-4241-9BA4-EC9E3B5B1ED5}" srcOrd="0" destOrd="0" presId="urn:microsoft.com/office/officeart/2005/8/layout/vList6"/>
    <dgm:cxn modelId="{BF9C7DB7-8E35-47B3-BB23-17FB83E41421}" type="presParOf" srcId="{FD035B99-53AF-4985-98E5-1F6B1EF14C49}" destId="{6A292A59-0529-4827-8F0E-3D405C1A218C}" srcOrd="1" destOrd="0" presId="urn:microsoft.com/office/officeart/2005/8/layout/vList6"/>
    <dgm:cxn modelId="{700BD084-B45A-4714-9EA5-F7D306A9C24F}" type="presParOf" srcId="{B1CE4C05-5551-4D36-AFF9-CB58FFA537E8}" destId="{DA364938-A9ED-408D-8D01-89F2020848D3}" srcOrd="5" destOrd="0" presId="urn:microsoft.com/office/officeart/2005/8/layout/vList6"/>
    <dgm:cxn modelId="{D4D5EDE4-EBD3-478E-A2B5-B8DED04535B2}" type="presParOf" srcId="{B1CE4C05-5551-4D36-AFF9-CB58FFA537E8}" destId="{ECE493A7-61E0-4ADD-8BB2-3D08EA5BD961}" srcOrd="6" destOrd="0" presId="urn:microsoft.com/office/officeart/2005/8/layout/vList6"/>
    <dgm:cxn modelId="{5026F22A-94DC-4CE5-B208-67413074856A}" type="presParOf" srcId="{ECE493A7-61E0-4ADD-8BB2-3D08EA5BD961}" destId="{FEF5A227-948E-4279-89F3-A18522FDA8F7}" srcOrd="0" destOrd="0" presId="urn:microsoft.com/office/officeart/2005/8/layout/vList6"/>
    <dgm:cxn modelId="{82AEA8A9-863C-48B3-9EDE-11FB2F93E281}" type="presParOf" srcId="{ECE493A7-61E0-4ADD-8BB2-3D08EA5BD961}" destId="{AD7E2C14-01D0-40D2-8EF7-4780D572483E}" srcOrd="1" destOrd="0" presId="urn:microsoft.com/office/officeart/2005/8/layout/vList6"/>
    <dgm:cxn modelId="{515A76C7-94EC-4CCE-87B2-80E45D014E74}" type="presParOf" srcId="{B1CE4C05-5551-4D36-AFF9-CB58FFA537E8}" destId="{05D392E5-4F43-4A50-BE15-D52848CC5183}" srcOrd="7" destOrd="0" presId="urn:microsoft.com/office/officeart/2005/8/layout/vList6"/>
    <dgm:cxn modelId="{0EA32468-5B25-4501-87C1-7AA8943E46E0}" type="presParOf" srcId="{B1CE4C05-5551-4D36-AFF9-CB58FFA537E8}" destId="{D6216BCA-3A4C-48FD-958C-3CAECB27CE2A}" srcOrd="8" destOrd="0" presId="urn:microsoft.com/office/officeart/2005/8/layout/vList6"/>
    <dgm:cxn modelId="{E45AFACF-CB06-4D31-BC31-80C555F2B26A}" type="presParOf" srcId="{D6216BCA-3A4C-48FD-958C-3CAECB27CE2A}" destId="{A0E75A13-F0C4-45C9-ACCA-7186DC2AE88A}" srcOrd="0" destOrd="0" presId="urn:microsoft.com/office/officeart/2005/8/layout/vList6"/>
    <dgm:cxn modelId="{6C7745B0-C080-491F-A21B-9AE69C76C6DC}" type="presParOf" srcId="{D6216BCA-3A4C-48FD-958C-3CAECB27CE2A}" destId="{63E64160-E1C9-45A4-ACB6-49DC7CAE52A0}" srcOrd="1" destOrd="0" presId="urn:microsoft.com/office/officeart/2005/8/layout/vList6"/>
    <dgm:cxn modelId="{95D1BD2C-6F2E-4656-AFA5-DBA99B238C65}" type="presParOf" srcId="{B1CE4C05-5551-4D36-AFF9-CB58FFA537E8}" destId="{6A506DF8-AC5D-4432-946D-14C8FF4127F0}" srcOrd="9" destOrd="0" presId="urn:microsoft.com/office/officeart/2005/8/layout/vList6"/>
    <dgm:cxn modelId="{903A737F-AE73-494F-AD49-E13488DF8A75}" type="presParOf" srcId="{B1CE4C05-5551-4D36-AFF9-CB58FFA537E8}" destId="{0031902B-7116-49B5-BAC2-DFCB3057E9AD}" srcOrd="10" destOrd="0" presId="urn:microsoft.com/office/officeart/2005/8/layout/vList6"/>
    <dgm:cxn modelId="{F3AFDAFD-D820-4C3F-A650-2A14876CB118}" type="presParOf" srcId="{0031902B-7116-49B5-BAC2-DFCB3057E9AD}" destId="{07EC97FD-3E21-406D-B8FC-37BB0DAC9AB6}" srcOrd="0" destOrd="0" presId="urn:microsoft.com/office/officeart/2005/8/layout/vList6"/>
    <dgm:cxn modelId="{2E109435-1467-42CC-8049-E26EC93A699D}" type="presParOf" srcId="{0031902B-7116-49B5-BAC2-DFCB3057E9AD}" destId="{0A3CA217-221A-4D1C-884C-A0F81E05EC51}" srcOrd="1" destOrd="0" presId="urn:microsoft.com/office/officeart/2005/8/layout/vList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A1CF5C1-D5BD-4D45-8E68-057086088254}">
      <dsp:nvSpPr>
        <dsp:cNvPr id="0" name=""/>
        <dsp:cNvSpPr/>
      </dsp:nvSpPr>
      <dsp:spPr>
        <a:xfrm>
          <a:off x="2944693" y="475"/>
          <a:ext cx="4417040" cy="599327"/>
        </a:xfrm>
        <a:prstGeom prst="rightArrow">
          <a:avLst>
            <a:gd name="adj1" fmla="val 75000"/>
            <a:gd name="adj2" fmla="val 50000"/>
          </a:avLst>
        </a:prstGeom>
        <a:solidFill>
          <a:schemeClr val="accent3">
            <a:tint val="40000"/>
            <a:alpha val="90000"/>
            <a:hueOff val="0"/>
            <a:satOff val="0"/>
            <a:lumOff val="0"/>
            <a:alphaOff val="0"/>
          </a:schemeClr>
        </a:solidFill>
        <a:ln w="12700" cap="flat" cmpd="sng" algn="ctr">
          <a:solidFill>
            <a:schemeClr val="accent3">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160" tIns="10160" rIns="10160" bIns="10160" numCol="1" spcCol="1270" anchor="t" anchorCtr="0">
          <a:noAutofit/>
        </a:bodyPr>
        <a:lstStyle/>
        <a:p>
          <a:pPr marL="171450" lvl="1" indent="-171450" algn="l" defTabSz="711200">
            <a:lnSpc>
              <a:spcPct val="90000"/>
            </a:lnSpc>
            <a:spcBef>
              <a:spcPct val="0"/>
            </a:spcBef>
            <a:spcAft>
              <a:spcPct val="15000"/>
            </a:spcAft>
            <a:buChar char="•"/>
          </a:pPr>
          <a:r>
            <a:rPr lang="en-US" sz="1600" kern="1200" dirty="0"/>
            <a:t>Be accessible to the target users with no extra steps / contacts / (cost?)</a:t>
          </a:r>
        </a:p>
      </dsp:txBody>
      <dsp:txXfrm>
        <a:off x="2944693" y="75391"/>
        <a:ext cx="4192292" cy="449495"/>
      </dsp:txXfrm>
    </dsp:sp>
    <dsp:sp modelId="{F2A6CAE1-15AB-464C-BEC2-9F4E721E3921}">
      <dsp:nvSpPr>
        <dsp:cNvPr id="0" name=""/>
        <dsp:cNvSpPr/>
      </dsp:nvSpPr>
      <dsp:spPr>
        <a:xfrm>
          <a:off x="0" y="475"/>
          <a:ext cx="2944693" cy="599327"/>
        </a:xfrm>
        <a:prstGeom prst="roundRect">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8580" tIns="34290" rIns="68580" bIns="34290" numCol="1" spcCol="1270" anchor="ctr" anchorCtr="0">
          <a:noAutofit/>
        </a:bodyPr>
        <a:lstStyle/>
        <a:p>
          <a:pPr marL="0" lvl="0" indent="0" algn="ctr" defTabSz="800100">
            <a:lnSpc>
              <a:spcPct val="90000"/>
            </a:lnSpc>
            <a:spcBef>
              <a:spcPct val="0"/>
            </a:spcBef>
            <a:spcAft>
              <a:spcPct val="35000"/>
            </a:spcAft>
            <a:buNone/>
          </a:pPr>
          <a:r>
            <a:rPr lang="en-US" sz="1800" kern="1200" dirty="0"/>
            <a:t>Accessibility</a:t>
          </a:r>
        </a:p>
      </dsp:txBody>
      <dsp:txXfrm>
        <a:off x="29257" y="29732"/>
        <a:ext cx="2886179" cy="540813"/>
      </dsp:txXfrm>
    </dsp:sp>
    <dsp:sp modelId="{B507FE7F-C2E9-4B46-B4F8-9D872119F0BC}">
      <dsp:nvSpPr>
        <dsp:cNvPr id="0" name=""/>
        <dsp:cNvSpPr/>
      </dsp:nvSpPr>
      <dsp:spPr>
        <a:xfrm>
          <a:off x="2944693" y="659736"/>
          <a:ext cx="4417040" cy="599327"/>
        </a:xfrm>
        <a:prstGeom prst="rightArrow">
          <a:avLst>
            <a:gd name="adj1" fmla="val 75000"/>
            <a:gd name="adj2" fmla="val 50000"/>
          </a:avLst>
        </a:prstGeom>
        <a:solidFill>
          <a:schemeClr val="accent3">
            <a:tint val="40000"/>
            <a:alpha val="90000"/>
            <a:hueOff val="405828"/>
            <a:satOff val="20000"/>
            <a:lumOff val="356"/>
            <a:alphaOff val="0"/>
          </a:schemeClr>
        </a:solidFill>
        <a:ln w="12700" cap="flat" cmpd="sng" algn="ctr">
          <a:solidFill>
            <a:schemeClr val="accent3">
              <a:tint val="40000"/>
              <a:alpha val="90000"/>
              <a:hueOff val="405828"/>
              <a:satOff val="20000"/>
              <a:lumOff val="356"/>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160" tIns="10160" rIns="10160" bIns="10160" numCol="1" spcCol="1270" anchor="t" anchorCtr="0">
          <a:noAutofit/>
        </a:bodyPr>
        <a:lstStyle/>
        <a:p>
          <a:pPr marL="171450" lvl="1" indent="-171450" algn="l" defTabSz="711200">
            <a:lnSpc>
              <a:spcPct val="90000"/>
            </a:lnSpc>
            <a:spcBef>
              <a:spcPct val="0"/>
            </a:spcBef>
            <a:spcAft>
              <a:spcPct val="15000"/>
            </a:spcAft>
            <a:buChar char="•"/>
          </a:pPr>
          <a:r>
            <a:rPr lang="en-US" sz="1600" kern="1200" dirty="0"/>
            <a:t>Users are given access to the entire collection of data, not only a subset</a:t>
          </a:r>
        </a:p>
      </dsp:txBody>
      <dsp:txXfrm>
        <a:off x="2944693" y="734652"/>
        <a:ext cx="4192292" cy="449495"/>
      </dsp:txXfrm>
    </dsp:sp>
    <dsp:sp modelId="{5544B47F-08E4-4D8A-A9A7-40A42BD63D4A}">
      <dsp:nvSpPr>
        <dsp:cNvPr id="0" name=""/>
        <dsp:cNvSpPr/>
      </dsp:nvSpPr>
      <dsp:spPr>
        <a:xfrm>
          <a:off x="0" y="659736"/>
          <a:ext cx="2944693" cy="599327"/>
        </a:xfrm>
        <a:prstGeom prst="roundRect">
          <a:avLst/>
        </a:prstGeom>
        <a:solidFill>
          <a:schemeClr val="accent3">
            <a:hueOff val="542120"/>
            <a:satOff val="20000"/>
            <a:lumOff val="-2941"/>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8580" tIns="34290" rIns="68580" bIns="34290" numCol="1" spcCol="1270" anchor="ctr" anchorCtr="0">
          <a:noAutofit/>
        </a:bodyPr>
        <a:lstStyle/>
        <a:p>
          <a:pPr marL="0" lvl="0" indent="0" algn="ctr" defTabSz="800100">
            <a:lnSpc>
              <a:spcPct val="90000"/>
            </a:lnSpc>
            <a:spcBef>
              <a:spcPct val="0"/>
            </a:spcBef>
            <a:spcAft>
              <a:spcPct val="35000"/>
            </a:spcAft>
            <a:buNone/>
          </a:pPr>
          <a:r>
            <a:rPr lang="en-US" sz="1800" kern="1200" dirty="0"/>
            <a:t>Completeness</a:t>
          </a:r>
        </a:p>
      </dsp:txBody>
      <dsp:txXfrm>
        <a:off x="29257" y="688993"/>
        <a:ext cx="2886179" cy="540813"/>
      </dsp:txXfrm>
    </dsp:sp>
    <dsp:sp modelId="{6A292A59-0529-4827-8F0E-3D405C1A218C}">
      <dsp:nvSpPr>
        <dsp:cNvPr id="0" name=""/>
        <dsp:cNvSpPr/>
      </dsp:nvSpPr>
      <dsp:spPr>
        <a:xfrm>
          <a:off x="2944693" y="1318996"/>
          <a:ext cx="4417040" cy="599327"/>
        </a:xfrm>
        <a:prstGeom prst="rightArrow">
          <a:avLst>
            <a:gd name="adj1" fmla="val 75000"/>
            <a:gd name="adj2" fmla="val 50000"/>
          </a:avLst>
        </a:prstGeom>
        <a:solidFill>
          <a:schemeClr val="accent3">
            <a:tint val="40000"/>
            <a:alpha val="90000"/>
            <a:hueOff val="811656"/>
            <a:satOff val="40000"/>
            <a:lumOff val="712"/>
            <a:alphaOff val="0"/>
          </a:schemeClr>
        </a:solidFill>
        <a:ln w="12700" cap="flat" cmpd="sng" algn="ctr">
          <a:solidFill>
            <a:schemeClr val="accent3">
              <a:tint val="40000"/>
              <a:alpha val="90000"/>
              <a:hueOff val="811656"/>
              <a:satOff val="40000"/>
              <a:lumOff val="712"/>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160" tIns="10160" rIns="10160" bIns="10160" numCol="1" spcCol="1270" anchor="t" anchorCtr="0">
          <a:noAutofit/>
        </a:bodyPr>
        <a:lstStyle/>
        <a:p>
          <a:pPr marL="171450" lvl="1" indent="-171450" algn="l" defTabSz="711200">
            <a:lnSpc>
              <a:spcPct val="90000"/>
            </a:lnSpc>
            <a:spcBef>
              <a:spcPct val="0"/>
            </a:spcBef>
            <a:spcAft>
              <a:spcPct val="15000"/>
            </a:spcAft>
            <a:buChar char="•"/>
          </a:pPr>
          <a:r>
            <a:rPr lang="en-US" sz="1600" kern="1200" dirty="0"/>
            <a:t>All pieces needed for the training/testing and understanding of the data are there</a:t>
          </a:r>
        </a:p>
      </dsp:txBody>
      <dsp:txXfrm>
        <a:off x="2944693" y="1393912"/>
        <a:ext cx="4192292" cy="449495"/>
      </dsp:txXfrm>
    </dsp:sp>
    <dsp:sp modelId="{36E7ED00-9494-4241-9BA4-EC9E3B5B1ED5}">
      <dsp:nvSpPr>
        <dsp:cNvPr id="0" name=""/>
        <dsp:cNvSpPr/>
      </dsp:nvSpPr>
      <dsp:spPr>
        <a:xfrm>
          <a:off x="0" y="1318996"/>
          <a:ext cx="2944693" cy="599327"/>
        </a:xfrm>
        <a:prstGeom prst="roundRect">
          <a:avLst/>
        </a:prstGeom>
        <a:solidFill>
          <a:schemeClr val="accent3">
            <a:hueOff val="1084240"/>
            <a:satOff val="40000"/>
            <a:lumOff val="-5882"/>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8580" tIns="34290" rIns="68580" bIns="34290" numCol="1" spcCol="1270" anchor="ctr" anchorCtr="0">
          <a:noAutofit/>
        </a:bodyPr>
        <a:lstStyle/>
        <a:p>
          <a:pPr marL="0" lvl="0" indent="0" algn="ctr" defTabSz="800100">
            <a:lnSpc>
              <a:spcPct val="90000"/>
            </a:lnSpc>
            <a:spcBef>
              <a:spcPct val="0"/>
            </a:spcBef>
            <a:spcAft>
              <a:spcPct val="35000"/>
            </a:spcAft>
            <a:buNone/>
          </a:pPr>
          <a:r>
            <a:rPr lang="en-US" sz="1800" kern="1200" dirty="0"/>
            <a:t>Integrability</a:t>
          </a:r>
        </a:p>
      </dsp:txBody>
      <dsp:txXfrm>
        <a:off x="29257" y="1348253"/>
        <a:ext cx="2886179" cy="540813"/>
      </dsp:txXfrm>
    </dsp:sp>
    <dsp:sp modelId="{AD7E2C14-01D0-40D2-8EF7-4780D572483E}">
      <dsp:nvSpPr>
        <dsp:cNvPr id="0" name=""/>
        <dsp:cNvSpPr/>
      </dsp:nvSpPr>
      <dsp:spPr>
        <a:xfrm>
          <a:off x="2944693" y="1978256"/>
          <a:ext cx="4417040" cy="599327"/>
        </a:xfrm>
        <a:prstGeom prst="rightArrow">
          <a:avLst>
            <a:gd name="adj1" fmla="val 75000"/>
            <a:gd name="adj2" fmla="val 50000"/>
          </a:avLst>
        </a:prstGeom>
        <a:solidFill>
          <a:schemeClr val="accent3">
            <a:tint val="40000"/>
            <a:alpha val="90000"/>
            <a:hueOff val="1217485"/>
            <a:satOff val="60000"/>
            <a:lumOff val="1067"/>
            <a:alphaOff val="0"/>
          </a:schemeClr>
        </a:solidFill>
        <a:ln w="12700" cap="flat" cmpd="sng" algn="ctr">
          <a:solidFill>
            <a:schemeClr val="accent3">
              <a:tint val="40000"/>
              <a:alpha val="90000"/>
              <a:hueOff val="1217485"/>
              <a:satOff val="60000"/>
              <a:lumOff val="1067"/>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160" tIns="10160" rIns="10160" bIns="10160" numCol="1" spcCol="1270" anchor="t" anchorCtr="0">
          <a:noAutofit/>
        </a:bodyPr>
        <a:lstStyle/>
        <a:p>
          <a:pPr marL="171450" lvl="1" indent="-171450" algn="l" defTabSz="711200">
            <a:lnSpc>
              <a:spcPct val="90000"/>
            </a:lnSpc>
            <a:spcBef>
              <a:spcPct val="0"/>
            </a:spcBef>
            <a:spcAft>
              <a:spcPct val="15000"/>
            </a:spcAft>
            <a:buChar char="•"/>
          </a:pPr>
          <a:r>
            <a:rPr lang="en-US" sz="1600" kern="1200" dirty="0"/>
            <a:t>The amount of data is sufficient for machine learning applications</a:t>
          </a:r>
        </a:p>
      </dsp:txBody>
      <dsp:txXfrm>
        <a:off x="2944693" y="2053172"/>
        <a:ext cx="4192292" cy="449495"/>
      </dsp:txXfrm>
    </dsp:sp>
    <dsp:sp modelId="{FEF5A227-948E-4279-89F3-A18522FDA8F7}">
      <dsp:nvSpPr>
        <dsp:cNvPr id="0" name=""/>
        <dsp:cNvSpPr/>
      </dsp:nvSpPr>
      <dsp:spPr>
        <a:xfrm>
          <a:off x="0" y="1978256"/>
          <a:ext cx="2944693" cy="599327"/>
        </a:xfrm>
        <a:prstGeom prst="roundRect">
          <a:avLst/>
        </a:prstGeom>
        <a:solidFill>
          <a:schemeClr val="accent3">
            <a:hueOff val="1626359"/>
            <a:satOff val="60000"/>
            <a:lumOff val="-8824"/>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8580" tIns="34290" rIns="68580" bIns="34290" numCol="1" spcCol="1270" anchor="ctr" anchorCtr="0">
          <a:noAutofit/>
        </a:bodyPr>
        <a:lstStyle/>
        <a:p>
          <a:pPr marL="0" lvl="0" indent="0" algn="ctr" defTabSz="800100">
            <a:lnSpc>
              <a:spcPct val="90000"/>
            </a:lnSpc>
            <a:spcBef>
              <a:spcPct val="0"/>
            </a:spcBef>
            <a:spcAft>
              <a:spcPct val="35000"/>
            </a:spcAft>
            <a:buNone/>
          </a:pPr>
          <a:r>
            <a:rPr lang="en-US" sz="1800" kern="1200" dirty="0"/>
            <a:t>Sufficiency</a:t>
          </a:r>
        </a:p>
      </dsp:txBody>
      <dsp:txXfrm>
        <a:off x="29257" y="2007513"/>
        <a:ext cx="2886179" cy="540813"/>
      </dsp:txXfrm>
    </dsp:sp>
    <dsp:sp modelId="{63E64160-E1C9-45A4-ACB6-49DC7CAE52A0}">
      <dsp:nvSpPr>
        <dsp:cNvPr id="0" name=""/>
        <dsp:cNvSpPr/>
      </dsp:nvSpPr>
      <dsp:spPr>
        <a:xfrm>
          <a:off x="2944693" y="2637517"/>
          <a:ext cx="4417040" cy="599327"/>
        </a:xfrm>
        <a:prstGeom prst="rightArrow">
          <a:avLst>
            <a:gd name="adj1" fmla="val 75000"/>
            <a:gd name="adj2" fmla="val 50000"/>
          </a:avLst>
        </a:prstGeom>
        <a:solidFill>
          <a:schemeClr val="accent3">
            <a:tint val="40000"/>
            <a:alpha val="90000"/>
            <a:hueOff val="1623313"/>
            <a:satOff val="80000"/>
            <a:lumOff val="1423"/>
            <a:alphaOff val="0"/>
          </a:schemeClr>
        </a:solidFill>
        <a:ln w="12700" cap="flat" cmpd="sng" algn="ctr">
          <a:solidFill>
            <a:schemeClr val="accent3">
              <a:tint val="40000"/>
              <a:alpha val="90000"/>
              <a:hueOff val="1623313"/>
              <a:satOff val="80000"/>
              <a:lumOff val="1423"/>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160" tIns="10160" rIns="10160" bIns="10160" numCol="1" spcCol="1270" anchor="t" anchorCtr="0">
          <a:noAutofit/>
        </a:bodyPr>
        <a:lstStyle/>
        <a:p>
          <a:pPr marL="171450" lvl="1" indent="-171450" algn="l" defTabSz="711200">
            <a:lnSpc>
              <a:spcPct val="90000"/>
            </a:lnSpc>
            <a:spcBef>
              <a:spcPct val="0"/>
            </a:spcBef>
            <a:spcAft>
              <a:spcPct val="15000"/>
            </a:spcAft>
            <a:buChar char="•"/>
          </a:pPr>
          <a:r>
            <a:rPr lang="en-US" sz="1600" kern="1200" dirty="0"/>
            <a:t>Data set is pre-processed, cleaned, the data are verified</a:t>
          </a:r>
        </a:p>
      </dsp:txBody>
      <dsp:txXfrm>
        <a:off x="2944693" y="2712433"/>
        <a:ext cx="4192292" cy="449495"/>
      </dsp:txXfrm>
    </dsp:sp>
    <dsp:sp modelId="{A0E75A13-F0C4-45C9-ACCA-7186DC2AE88A}">
      <dsp:nvSpPr>
        <dsp:cNvPr id="0" name=""/>
        <dsp:cNvSpPr/>
      </dsp:nvSpPr>
      <dsp:spPr>
        <a:xfrm>
          <a:off x="0" y="2637517"/>
          <a:ext cx="2944693" cy="599327"/>
        </a:xfrm>
        <a:prstGeom prst="roundRect">
          <a:avLst/>
        </a:prstGeom>
        <a:solidFill>
          <a:schemeClr val="accent3">
            <a:hueOff val="2168479"/>
            <a:satOff val="80000"/>
            <a:lumOff val="-11765"/>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8580" tIns="34290" rIns="68580" bIns="34290" numCol="1" spcCol="1270" anchor="ctr" anchorCtr="0">
          <a:noAutofit/>
        </a:bodyPr>
        <a:lstStyle/>
        <a:p>
          <a:pPr marL="0" lvl="0" indent="0" algn="ctr" defTabSz="800100">
            <a:lnSpc>
              <a:spcPct val="90000"/>
            </a:lnSpc>
            <a:spcBef>
              <a:spcPct val="0"/>
            </a:spcBef>
            <a:spcAft>
              <a:spcPct val="35000"/>
            </a:spcAft>
            <a:buNone/>
          </a:pPr>
          <a:r>
            <a:rPr lang="en-US" sz="1800" kern="1200" dirty="0"/>
            <a:t>Cleanliness</a:t>
          </a:r>
        </a:p>
      </dsp:txBody>
      <dsp:txXfrm>
        <a:off x="29257" y="2666774"/>
        <a:ext cx="2886179" cy="540813"/>
      </dsp:txXfrm>
    </dsp:sp>
    <dsp:sp modelId="{0A3CA217-221A-4D1C-884C-A0F81E05EC51}">
      <dsp:nvSpPr>
        <dsp:cNvPr id="0" name=""/>
        <dsp:cNvSpPr/>
      </dsp:nvSpPr>
      <dsp:spPr>
        <a:xfrm>
          <a:off x="2944693" y="3296777"/>
          <a:ext cx="4417040" cy="599327"/>
        </a:xfrm>
        <a:prstGeom prst="rightArrow">
          <a:avLst>
            <a:gd name="adj1" fmla="val 75000"/>
            <a:gd name="adj2" fmla="val 50000"/>
          </a:avLst>
        </a:prstGeom>
        <a:solidFill>
          <a:schemeClr val="accent3">
            <a:tint val="40000"/>
            <a:alpha val="90000"/>
            <a:hueOff val="2029141"/>
            <a:satOff val="100000"/>
            <a:lumOff val="1779"/>
            <a:alphaOff val="0"/>
          </a:schemeClr>
        </a:solidFill>
        <a:ln w="12700" cap="flat" cmpd="sng" algn="ctr">
          <a:solidFill>
            <a:schemeClr val="accent3">
              <a:tint val="40000"/>
              <a:alpha val="90000"/>
              <a:hueOff val="2029141"/>
              <a:satOff val="100000"/>
              <a:lumOff val="1779"/>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160" tIns="10160" rIns="10160" bIns="10160" numCol="1" spcCol="1270" anchor="t" anchorCtr="0">
          <a:noAutofit/>
        </a:bodyPr>
        <a:lstStyle/>
        <a:p>
          <a:pPr marL="171450" lvl="1" indent="-171450" algn="l" defTabSz="711200">
            <a:lnSpc>
              <a:spcPct val="90000"/>
            </a:lnSpc>
            <a:spcBef>
              <a:spcPct val="0"/>
            </a:spcBef>
            <a:spcAft>
              <a:spcPct val="15000"/>
            </a:spcAft>
            <a:buChar char="•"/>
          </a:pPr>
          <a:r>
            <a:rPr lang="en-US" sz="1600" kern="1200" dirty="0"/>
            <a:t>Ready to use for non-domain experts, i.e., the key domain knowledge is simplified</a:t>
          </a:r>
        </a:p>
      </dsp:txBody>
      <dsp:txXfrm>
        <a:off x="2944693" y="3371693"/>
        <a:ext cx="4192292" cy="449495"/>
      </dsp:txXfrm>
    </dsp:sp>
    <dsp:sp modelId="{07EC97FD-3E21-406D-B8FC-37BB0DAC9AB6}">
      <dsp:nvSpPr>
        <dsp:cNvPr id="0" name=""/>
        <dsp:cNvSpPr/>
      </dsp:nvSpPr>
      <dsp:spPr>
        <a:xfrm>
          <a:off x="0" y="3296777"/>
          <a:ext cx="2944693" cy="599327"/>
        </a:xfrm>
        <a:prstGeom prst="roundRect">
          <a:avLst/>
        </a:prstGeom>
        <a:solidFill>
          <a:schemeClr val="accent3">
            <a:hueOff val="2710599"/>
            <a:satOff val="100000"/>
            <a:lumOff val="-14706"/>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8580" tIns="34290" rIns="68580" bIns="34290" numCol="1" spcCol="1270" anchor="ctr" anchorCtr="0">
          <a:noAutofit/>
        </a:bodyPr>
        <a:lstStyle/>
        <a:p>
          <a:pPr marL="0" lvl="0" indent="0" algn="ctr" defTabSz="800100">
            <a:lnSpc>
              <a:spcPct val="90000"/>
            </a:lnSpc>
            <a:spcBef>
              <a:spcPct val="0"/>
            </a:spcBef>
            <a:spcAft>
              <a:spcPct val="35000"/>
            </a:spcAft>
            <a:buNone/>
          </a:pPr>
          <a:r>
            <a:rPr lang="en-US" sz="1800" kern="1200" dirty="0"/>
            <a:t>Understandability</a:t>
          </a:r>
        </a:p>
      </dsp:txBody>
      <dsp:txXfrm>
        <a:off x="29257" y="3326034"/>
        <a:ext cx="2886179" cy="540813"/>
      </dsp:txXfrm>
    </dsp:sp>
  </dsp:spTree>
</dsp:drawing>
</file>

<file path=ppt/diagrams/layout1.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D564B4D-1B49-AB42-89D9-40B9665B7EF8}" type="datetimeFigureOut">
              <a:rPr lang="en-US" smtClean="0"/>
              <a:t>10/13/2023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9A669D4-F150-DB4E-81AF-58D0D0906845}" type="slidenum">
              <a:rPr lang="en-US" smtClean="0"/>
              <a:t>‹#›</a:t>
            </a:fld>
            <a:endParaRPr lang="en-US"/>
          </a:p>
        </p:txBody>
      </p:sp>
    </p:spTree>
    <p:extLst>
      <p:ext uri="{BB962C8B-B14F-4D97-AF65-F5344CB8AC3E}">
        <p14:creationId xmlns:p14="http://schemas.microsoft.com/office/powerpoint/2010/main" val="277151668"/>
      </p:ext>
    </p:extLst>
  </p:cSld>
  <p:clrMap bg1="lt1" tx1="dk1" bg2="lt2" tx2="dk2" accent1="accent1" accent2="accent2" accent3="accent3" accent4="accent4" accent5="accent5" accent6="accent6" hlink="hlink" folHlink="folHlink"/>
  <p:notesStyle>
    <a:lvl1pPr marL="0" algn="l" defTabSz="685800" rtl="0" eaLnBrk="1" latinLnBrk="0" hangingPunct="1">
      <a:defRPr sz="900" kern="1200">
        <a:solidFill>
          <a:schemeClr val="tx1"/>
        </a:solidFill>
        <a:latin typeface="+mn-lt"/>
        <a:ea typeface="+mn-ea"/>
        <a:cs typeface="+mn-cs"/>
      </a:defRPr>
    </a:lvl1pPr>
    <a:lvl2pPr marL="342900" algn="l" defTabSz="685800" rtl="0" eaLnBrk="1" latinLnBrk="0" hangingPunct="1">
      <a:defRPr sz="900" kern="1200">
        <a:solidFill>
          <a:schemeClr val="tx1"/>
        </a:solidFill>
        <a:latin typeface="+mn-lt"/>
        <a:ea typeface="+mn-ea"/>
        <a:cs typeface="+mn-cs"/>
      </a:defRPr>
    </a:lvl2pPr>
    <a:lvl3pPr marL="685800" algn="l" defTabSz="685800" rtl="0" eaLnBrk="1" latinLnBrk="0" hangingPunct="1">
      <a:defRPr sz="900" kern="1200">
        <a:solidFill>
          <a:schemeClr val="tx1"/>
        </a:solidFill>
        <a:latin typeface="+mn-lt"/>
        <a:ea typeface="+mn-ea"/>
        <a:cs typeface="+mn-cs"/>
      </a:defRPr>
    </a:lvl3pPr>
    <a:lvl4pPr marL="1028700" algn="l" defTabSz="685800" rtl="0" eaLnBrk="1" latinLnBrk="0" hangingPunct="1">
      <a:defRPr sz="900" kern="1200">
        <a:solidFill>
          <a:schemeClr val="tx1"/>
        </a:solidFill>
        <a:latin typeface="+mn-lt"/>
        <a:ea typeface="+mn-ea"/>
        <a:cs typeface="+mn-cs"/>
      </a:defRPr>
    </a:lvl4pPr>
    <a:lvl5pPr marL="1371600" algn="l" defTabSz="685800" rtl="0" eaLnBrk="1" latinLnBrk="0" hangingPunct="1">
      <a:defRPr sz="900" kern="1200">
        <a:solidFill>
          <a:schemeClr val="tx1"/>
        </a:solidFill>
        <a:latin typeface="+mn-lt"/>
        <a:ea typeface="+mn-ea"/>
        <a:cs typeface="+mn-cs"/>
      </a:defRPr>
    </a:lvl5pPr>
    <a:lvl6pPr marL="1714500" algn="l" defTabSz="685800" rtl="0" eaLnBrk="1" latinLnBrk="0" hangingPunct="1">
      <a:defRPr sz="900" kern="1200">
        <a:solidFill>
          <a:schemeClr val="tx1"/>
        </a:solidFill>
        <a:latin typeface="+mn-lt"/>
        <a:ea typeface="+mn-ea"/>
        <a:cs typeface="+mn-cs"/>
      </a:defRPr>
    </a:lvl6pPr>
    <a:lvl7pPr marL="2057400" algn="l" defTabSz="685800" rtl="0" eaLnBrk="1" latinLnBrk="0" hangingPunct="1">
      <a:defRPr sz="900" kern="1200">
        <a:solidFill>
          <a:schemeClr val="tx1"/>
        </a:solidFill>
        <a:latin typeface="+mn-lt"/>
        <a:ea typeface="+mn-ea"/>
        <a:cs typeface="+mn-cs"/>
      </a:defRPr>
    </a:lvl7pPr>
    <a:lvl8pPr marL="2400300" algn="l" defTabSz="685800" rtl="0" eaLnBrk="1" latinLnBrk="0" hangingPunct="1">
      <a:defRPr sz="900" kern="1200">
        <a:solidFill>
          <a:schemeClr val="tx1"/>
        </a:solidFill>
        <a:latin typeface="+mn-lt"/>
        <a:ea typeface="+mn-ea"/>
        <a:cs typeface="+mn-cs"/>
      </a:defRPr>
    </a:lvl8pPr>
    <a:lvl9pPr marL="2743200" algn="l" defTabSz="685800" rtl="0" eaLnBrk="1" latinLnBrk="0" hangingPunct="1">
      <a:defRPr sz="9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3" name="Title Placeholder 1"/>
          <p:cNvSpPr>
            <a:spLocks noGrp="1"/>
          </p:cNvSpPr>
          <p:nvPr>
            <p:ph type="title"/>
          </p:nvPr>
        </p:nvSpPr>
        <p:spPr>
          <a:xfrm>
            <a:off x="628650" y="1815050"/>
            <a:ext cx="7886700" cy="994172"/>
          </a:xfrm>
          <a:prstGeom prst="rect">
            <a:avLst/>
          </a:prstGeom>
        </p:spPr>
        <p:txBody>
          <a:bodyPr vert="horz" lIns="91440" tIns="45720" rIns="91440" bIns="45720" rtlCol="0" anchor="ctr">
            <a:normAutofit/>
          </a:bodyPr>
          <a:lstStyle/>
          <a:p>
            <a:r>
              <a:rPr lang="en-US" dirty="0"/>
              <a:t>Click to edit Master title style</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 Slide">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7" name="Title 1"/>
          <p:cNvSpPr>
            <a:spLocks noGrp="1"/>
          </p:cNvSpPr>
          <p:nvPr>
            <p:ph type="title"/>
          </p:nvPr>
        </p:nvSpPr>
        <p:spPr>
          <a:xfrm>
            <a:off x="628650" y="89490"/>
            <a:ext cx="7886700" cy="994172"/>
          </a:xfrm>
        </p:spPr>
        <p:txBody>
          <a:bodyPr/>
          <a:lstStyle>
            <a:lvl1pPr algn="l">
              <a:defRPr>
                <a:solidFill>
                  <a:schemeClr val="bg1"/>
                </a:solidFill>
                <a:latin typeface="Arial" charset="0"/>
                <a:ea typeface="Arial" charset="0"/>
                <a:cs typeface="Arial" charset="0"/>
              </a:defRPr>
            </a:lvl1pPr>
          </a:lstStyle>
          <a:p>
            <a:r>
              <a:rPr lang="en-US" dirty="0"/>
              <a:t>Click to edit Master title style</a:t>
            </a:r>
          </a:p>
        </p:txBody>
      </p:sp>
      <p:sp>
        <p:nvSpPr>
          <p:cNvPr id="8" name="Content Placeholder 2"/>
          <p:cNvSpPr>
            <a:spLocks noGrp="1"/>
          </p:cNvSpPr>
          <p:nvPr>
            <p:ph idx="1" hasCustomPrompt="1"/>
          </p:nvPr>
        </p:nvSpPr>
        <p:spPr>
          <a:xfrm>
            <a:off x="628650" y="1369219"/>
            <a:ext cx="7886700" cy="3263504"/>
          </a:xfrm>
          <a:prstGeom prst="rect">
            <a:avLst/>
          </a:prstGeom>
        </p:spPr>
        <p:txBody>
          <a:bodyPr/>
          <a:lstStyle>
            <a:lvl1pPr>
              <a:defRPr lang="en-US" smtClean="0">
                <a:effectLst/>
              </a:defRPr>
            </a:lvl1pPr>
          </a:lstStyle>
          <a:p>
            <a:r>
              <a:rPr lang="en-US" dirty="0" err="1">
                <a:effectLst/>
                <a:latin typeface="Arial" charset="0"/>
              </a:rPr>
              <a:t>Nequiam</a:t>
            </a:r>
            <a:r>
              <a:rPr lang="en-US" dirty="0">
                <a:effectLst/>
                <a:latin typeface="Arial" charset="0"/>
              </a:rPr>
              <a:t> </a:t>
            </a:r>
            <a:r>
              <a:rPr lang="en-US" dirty="0" err="1">
                <a:effectLst/>
                <a:latin typeface="Arial" charset="0"/>
              </a:rPr>
              <a:t>dere</a:t>
            </a:r>
            <a:r>
              <a:rPr lang="en-US" dirty="0">
                <a:effectLst/>
                <a:latin typeface="Arial" charset="0"/>
              </a:rPr>
              <a:t> </a:t>
            </a:r>
            <a:r>
              <a:rPr lang="en-US" dirty="0" err="1">
                <a:effectLst/>
                <a:latin typeface="Arial" charset="0"/>
              </a:rPr>
              <a:t>reiunt</a:t>
            </a:r>
            <a:r>
              <a:rPr lang="en-US" dirty="0">
                <a:effectLst/>
                <a:latin typeface="Arial" charset="0"/>
              </a:rPr>
              <a:t> </a:t>
            </a:r>
            <a:r>
              <a:rPr lang="en-US" dirty="0" err="1">
                <a:effectLst/>
                <a:latin typeface="Arial" charset="0"/>
              </a:rPr>
              <a:t>officiae</a:t>
            </a:r>
            <a:r>
              <a:rPr lang="en-US" dirty="0">
                <a:effectLst/>
                <a:latin typeface="Arial" charset="0"/>
              </a:rPr>
              <a:t> </a:t>
            </a:r>
            <a:r>
              <a:rPr lang="en-US" dirty="0" err="1">
                <a:effectLst/>
                <a:latin typeface="Arial" charset="0"/>
              </a:rPr>
              <a:t>officia</a:t>
            </a:r>
            <a:r>
              <a:rPr lang="en-US" dirty="0">
                <a:effectLst/>
                <a:latin typeface="Arial" charset="0"/>
              </a:rPr>
              <a:t> </a:t>
            </a:r>
            <a:r>
              <a:rPr lang="en-US" dirty="0" err="1">
                <a:effectLst/>
                <a:latin typeface="Arial" charset="0"/>
              </a:rPr>
              <a:t>nimiligentia</a:t>
            </a:r>
            <a:r>
              <a:rPr lang="en-US" dirty="0">
                <a:effectLst/>
                <a:latin typeface="Arial" charset="0"/>
              </a:rPr>
              <a:t> </a:t>
            </a:r>
            <a:r>
              <a:rPr lang="en-US" dirty="0" err="1">
                <a:effectLst/>
                <a:latin typeface="Arial" charset="0"/>
              </a:rPr>
              <a:t>nobit</a:t>
            </a:r>
            <a:r>
              <a:rPr lang="en-US" dirty="0">
                <a:effectLst/>
                <a:latin typeface="Arial" charset="0"/>
              </a:rPr>
              <a:t> </a:t>
            </a:r>
            <a:r>
              <a:rPr lang="en-US" dirty="0" err="1">
                <a:effectLst/>
                <a:latin typeface="Arial" charset="0"/>
              </a:rPr>
              <a:t>omnimendis</a:t>
            </a:r>
            <a:r>
              <a:rPr lang="en-US" dirty="0">
                <a:effectLst/>
                <a:latin typeface="Arial" charset="0"/>
              </a:rPr>
              <a:t> in </a:t>
            </a:r>
            <a:r>
              <a:rPr lang="en-US" dirty="0" err="1">
                <a:effectLst/>
                <a:latin typeface="Arial" charset="0"/>
              </a:rPr>
              <a:t>conserf</a:t>
            </a:r>
            <a:r>
              <a:rPr lang="en-US" dirty="0">
                <a:effectLst/>
                <a:latin typeface="Arial" charset="0"/>
              </a:rPr>
              <a:t> </a:t>
            </a:r>
            <a:r>
              <a:rPr lang="en-US" dirty="0" err="1">
                <a:effectLst/>
                <a:latin typeface="Arial" charset="0"/>
              </a:rPr>
              <a:t>erciendam</a:t>
            </a:r>
            <a:r>
              <a:rPr lang="en-US" dirty="0">
                <a:effectLst/>
                <a:latin typeface="Arial" charset="0"/>
              </a:rPr>
              <a:t>, </a:t>
            </a:r>
            <a:r>
              <a:rPr lang="en-US" dirty="0" err="1">
                <a:effectLst/>
                <a:latin typeface="Arial" charset="0"/>
              </a:rPr>
              <a:t>consed</a:t>
            </a:r>
            <a:r>
              <a:rPr lang="en-US" dirty="0">
                <a:effectLst/>
                <a:latin typeface="Arial" charset="0"/>
              </a:rPr>
              <a:t> </a:t>
            </a:r>
            <a:r>
              <a:rPr lang="en-US" dirty="0" err="1">
                <a:effectLst/>
                <a:latin typeface="Arial" charset="0"/>
              </a:rPr>
              <a:t>maios</a:t>
            </a:r>
            <a:r>
              <a:rPr lang="en-US" dirty="0">
                <a:effectLst/>
                <a:latin typeface="Arial" charset="0"/>
              </a:rPr>
              <a:t> </a:t>
            </a:r>
            <a:r>
              <a:rPr lang="en-US" dirty="0" err="1">
                <a:effectLst/>
                <a:latin typeface="Arial" charset="0"/>
              </a:rPr>
              <a:t>eos</a:t>
            </a:r>
            <a:r>
              <a:rPr lang="en-US" dirty="0">
                <a:effectLst/>
                <a:latin typeface="Arial" charset="0"/>
              </a:rPr>
              <a:t> </a:t>
            </a:r>
            <a:r>
              <a:rPr lang="en-US" dirty="0" err="1">
                <a:effectLst/>
                <a:latin typeface="Arial" charset="0"/>
              </a:rPr>
              <a:t>quia</a:t>
            </a:r>
            <a:r>
              <a:rPr lang="en-US" dirty="0">
                <a:effectLst/>
                <a:latin typeface="Arial" charset="0"/>
              </a:rPr>
              <a:t> </a:t>
            </a:r>
            <a:r>
              <a:rPr lang="en-US" dirty="0" err="1">
                <a:effectLst/>
                <a:latin typeface="Arial" charset="0"/>
              </a:rPr>
              <a:t>sam</a:t>
            </a:r>
            <a:r>
              <a:rPr lang="en-US" dirty="0">
                <a:effectLst/>
                <a:latin typeface="Arial" charset="0"/>
              </a:rPr>
              <a:t> </a:t>
            </a:r>
            <a:r>
              <a:rPr lang="en-US" dirty="0" err="1">
                <a:effectLst/>
                <a:latin typeface="Arial" charset="0"/>
              </a:rPr>
              <a:t>quidererfero</a:t>
            </a:r>
            <a:r>
              <a:rPr lang="en-US" dirty="0">
                <a:effectLst/>
                <a:latin typeface="Arial" charset="0"/>
              </a:rPr>
              <a:t> </a:t>
            </a:r>
            <a:r>
              <a:rPr lang="en-US" dirty="0" err="1">
                <a:effectLst/>
                <a:latin typeface="Arial" charset="0"/>
              </a:rPr>
              <a:t>eaque</a:t>
            </a:r>
            <a:r>
              <a:rPr lang="en-US" dirty="0">
                <a:effectLst/>
                <a:latin typeface="Arial" charset="0"/>
              </a:rPr>
              <a:t> </a:t>
            </a:r>
            <a:r>
              <a:rPr lang="en-US" dirty="0" err="1">
                <a:effectLst/>
                <a:latin typeface="Arial" charset="0"/>
              </a:rPr>
              <a:t>eaquo</a:t>
            </a:r>
            <a:r>
              <a:rPr lang="en-US" dirty="0">
                <a:effectLst/>
                <a:latin typeface="Arial" charset="0"/>
              </a:rPr>
              <a:t> </a:t>
            </a:r>
            <a:r>
              <a:rPr lang="en-US" dirty="0" err="1">
                <a:effectLst/>
                <a:latin typeface="Arial" charset="0"/>
              </a:rPr>
              <a:t>dolorempos</a:t>
            </a:r>
            <a:r>
              <a:rPr lang="en-US" dirty="0">
                <a:effectLst/>
                <a:latin typeface="Arial" charset="0"/>
              </a:rPr>
              <a:t> </a:t>
            </a:r>
            <a:r>
              <a:rPr lang="en-US" dirty="0" err="1">
                <a:effectLst/>
                <a:latin typeface="Arial" charset="0"/>
              </a:rPr>
              <a:t>aute</a:t>
            </a:r>
            <a:r>
              <a:rPr lang="en-US" dirty="0">
                <a:effectLst/>
                <a:latin typeface="Arial" charset="0"/>
              </a:rPr>
              <a:t> </a:t>
            </a:r>
            <a:r>
              <a:rPr lang="en-US" dirty="0" err="1">
                <a:effectLst/>
                <a:latin typeface="Arial" charset="0"/>
              </a:rPr>
              <a:t>maior</a:t>
            </a:r>
            <a:r>
              <a:rPr lang="en-US" dirty="0">
                <a:effectLst/>
                <a:latin typeface="Arial" charset="0"/>
              </a:rPr>
              <a:t> </a:t>
            </a:r>
            <a:r>
              <a:rPr lang="en-US" dirty="0" err="1">
                <a:effectLst/>
                <a:latin typeface="Arial" charset="0"/>
              </a:rPr>
              <a:t>aut</a:t>
            </a:r>
            <a:r>
              <a:rPr lang="en-US" dirty="0">
                <a:effectLst/>
                <a:latin typeface="Arial" charset="0"/>
              </a:rPr>
              <a:t> lit </a:t>
            </a:r>
            <a:r>
              <a:rPr lang="en-US" dirty="0" err="1">
                <a:effectLst/>
                <a:latin typeface="Arial" charset="0"/>
              </a:rPr>
              <a:t>destibe</a:t>
            </a:r>
            <a:r>
              <a:rPr lang="en-US" dirty="0">
                <a:effectLst/>
                <a:latin typeface="Arial" charset="0"/>
              </a:rPr>
              <a:t> </a:t>
            </a:r>
            <a:r>
              <a:rPr lang="en-US" dirty="0" err="1">
                <a:effectLst/>
                <a:latin typeface="Arial" charset="0"/>
              </a:rPr>
              <a:t>arundam</a:t>
            </a:r>
            <a:r>
              <a:rPr lang="en-US" dirty="0">
                <a:effectLst/>
                <a:latin typeface="Arial" charset="0"/>
              </a:rPr>
              <a:t> et qui </a:t>
            </a:r>
            <a:r>
              <a:rPr lang="en-US" dirty="0" err="1">
                <a:effectLst/>
                <a:latin typeface="Arial" charset="0"/>
              </a:rPr>
              <a:t>delitae</a:t>
            </a:r>
            <a:r>
              <a:rPr lang="en-US" dirty="0">
                <a:effectLst/>
                <a:latin typeface="Arial" charset="0"/>
              </a:rPr>
              <a:t> </a:t>
            </a:r>
            <a:r>
              <a:rPr lang="en-US" dirty="0" err="1">
                <a:effectLst/>
                <a:latin typeface="Arial" charset="0"/>
              </a:rPr>
              <a:t>dolectur</a:t>
            </a:r>
            <a:r>
              <a:rPr lang="en-US" dirty="0">
                <a:effectLst/>
                <a:latin typeface="Arial" charset="0"/>
              </a:rPr>
              <a:t>?</a:t>
            </a:r>
          </a:p>
          <a:p>
            <a:endParaRPr lang="en-US" dirty="0">
              <a:effectLst/>
              <a:latin typeface="Arial" charset="0"/>
            </a:endParaRPr>
          </a:p>
          <a:p>
            <a:r>
              <a:rPr lang="en-US" dirty="0" err="1">
                <a:effectLst/>
                <a:latin typeface="Arial" charset="0"/>
              </a:rPr>
              <a:t>Agnisit</a:t>
            </a:r>
            <a:r>
              <a:rPr lang="en-US" dirty="0">
                <a:effectLst/>
                <a:latin typeface="Arial" charset="0"/>
              </a:rPr>
              <a:t> </a:t>
            </a:r>
            <a:r>
              <a:rPr lang="en-US" dirty="0" err="1">
                <a:effectLst/>
                <a:latin typeface="Arial" charset="0"/>
              </a:rPr>
              <a:t>asitem</a:t>
            </a:r>
            <a:r>
              <a:rPr lang="en-US" dirty="0">
                <a:effectLst/>
                <a:latin typeface="Arial" charset="0"/>
              </a:rPr>
              <a:t> </a:t>
            </a:r>
            <a:r>
              <a:rPr lang="en-US" dirty="0" err="1">
                <a:effectLst/>
                <a:latin typeface="Arial" charset="0"/>
              </a:rPr>
              <a:t>si</a:t>
            </a:r>
            <a:r>
              <a:rPr lang="en-US" dirty="0">
                <a:effectLst/>
                <a:latin typeface="Arial" charset="0"/>
              </a:rPr>
              <a:t> </a:t>
            </a:r>
            <a:r>
              <a:rPr lang="en-US" dirty="0" err="1">
                <a:effectLst/>
                <a:latin typeface="Arial" charset="0"/>
              </a:rPr>
              <a:t>corro</a:t>
            </a:r>
            <a:r>
              <a:rPr lang="en-US" dirty="0">
                <a:effectLst/>
                <a:latin typeface="Arial" charset="0"/>
              </a:rPr>
              <a:t> </a:t>
            </a:r>
            <a:r>
              <a:rPr lang="en-US" dirty="0" err="1">
                <a:effectLst/>
                <a:latin typeface="Arial" charset="0"/>
              </a:rPr>
              <a:t>conseque</a:t>
            </a:r>
            <a:r>
              <a:rPr lang="en-US" dirty="0">
                <a:effectLst/>
                <a:latin typeface="Arial" charset="0"/>
              </a:rPr>
              <a:t> </a:t>
            </a:r>
            <a:r>
              <a:rPr lang="en-US" dirty="0" err="1">
                <a:effectLst/>
                <a:latin typeface="Arial" charset="0"/>
              </a:rPr>
              <a:t>delicitat</a:t>
            </a:r>
            <a:r>
              <a:rPr lang="en-US" dirty="0">
                <a:effectLst/>
                <a:latin typeface="Arial" charset="0"/>
              </a:rPr>
              <a:t> la </a:t>
            </a:r>
            <a:r>
              <a:rPr lang="en-US" dirty="0" err="1">
                <a:effectLst/>
                <a:latin typeface="Arial" charset="0"/>
              </a:rPr>
              <a:t>volupta</a:t>
            </a:r>
            <a:r>
              <a:rPr lang="en-US" dirty="0">
                <a:effectLst/>
                <a:latin typeface="Arial" charset="0"/>
              </a:rPr>
              <a:t> id </a:t>
            </a:r>
            <a:r>
              <a:rPr lang="en-US" dirty="0" err="1">
                <a:effectLst/>
                <a:latin typeface="Arial" charset="0"/>
              </a:rPr>
              <a:t>quat</a:t>
            </a:r>
            <a:r>
              <a:rPr lang="en-US" dirty="0">
                <a:effectLst/>
                <a:latin typeface="Arial" charset="0"/>
              </a:rPr>
              <a:t> </a:t>
            </a:r>
            <a:r>
              <a:rPr lang="en-US" dirty="0" err="1">
                <a:effectLst/>
                <a:latin typeface="Arial" charset="0"/>
              </a:rPr>
              <a:t>harchil</a:t>
            </a:r>
            <a:r>
              <a:rPr lang="en-US" dirty="0">
                <a:effectLst/>
                <a:latin typeface="Arial" charset="0"/>
              </a:rPr>
              <a:t> </a:t>
            </a:r>
            <a:r>
              <a:rPr lang="en-US" dirty="0" err="1">
                <a:effectLst/>
                <a:latin typeface="Arial" charset="0"/>
              </a:rPr>
              <a:t>inciunt</a:t>
            </a:r>
            <a:r>
              <a:rPr lang="en-US" dirty="0">
                <a:effectLst/>
                <a:latin typeface="Arial" charset="0"/>
              </a:rPr>
              <a:t>.</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Break Slide">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Title Placeholder 1"/>
          <p:cNvSpPr>
            <a:spLocks noGrp="1"/>
          </p:cNvSpPr>
          <p:nvPr>
            <p:ph type="title"/>
          </p:nvPr>
        </p:nvSpPr>
        <p:spPr>
          <a:xfrm>
            <a:off x="628650" y="1815050"/>
            <a:ext cx="7886700" cy="994172"/>
          </a:xfrm>
          <a:prstGeom prst="rect">
            <a:avLst/>
          </a:prstGeom>
        </p:spPr>
        <p:txBody>
          <a:bodyPr vert="horz" lIns="91440" tIns="45720" rIns="91440" bIns="45720" rtlCol="0" anchor="ctr">
            <a:normAutofit/>
          </a:bodyPr>
          <a:lstStyle/>
          <a:p>
            <a:r>
              <a:rPr lang="en-US" dirty="0"/>
              <a:t>Click to edit Master title style</a:t>
            </a:r>
          </a:p>
        </p:txBody>
      </p:sp>
    </p:spTree>
    <p:extLst>
      <p:ext uri="{BB962C8B-B14F-4D97-AF65-F5344CB8AC3E}">
        <p14:creationId xmlns:p14="http://schemas.microsoft.com/office/powerpoint/2010/main" val="835176033"/>
      </p:ext>
    </p:extLst>
  </p:cSld>
  <p:clrMap bg1="lt1" tx1="dk1" bg2="lt2" tx2="dk2" accent1="accent1" accent2="accent2" accent3="accent3" accent4="accent4" accent5="accent5" accent6="accent6" hlink="hlink" folHlink="folHlink"/>
  <p:sldLayoutIdLst>
    <p:sldLayoutId id="2147483668" r:id="rId1"/>
    <p:sldLayoutId id="2147483661" r:id="rId2"/>
    <p:sldLayoutId id="2147483667" r:id="rId3"/>
  </p:sldLayoutIdLst>
  <p:txStyles>
    <p:titleStyle>
      <a:lvl1pPr algn="ctr" defTabSz="685800" rtl="0" eaLnBrk="1" latinLnBrk="0" hangingPunct="1">
        <a:lnSpc>
          <a:spcPct val="90000"/>
        </a:lnSpc>
        <a:spcBef>
          <a:spcPct val="0"/>
        </a:spcBef>
        <a:buNone/>
        <a:defRPr sz="3300" kern="1200">
          <a:solidFill>
            <a:schemeClr val="bg1"/>
          </a:solidFill>
          <a:latin typeface="Arial" charset="0"/>
          <a:ea typeface="Arial" charset="0"/>
          <a:cs typeface="Arial" charset="0"/>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openxmlformats.org/officeDocument/2006/relationships/hyperlink" Target="https://doi.org/10.7910/DVN/DZYLHK" TargetMode="External"/><Relationship Id="rId3" Type="http://schemas.openxmlformats.org/officeDocument/2006/relationships/hyperlink" Target="https://archive.ics.uci.edu/dataset/89/solar+flare" TargetMode="External"/><Relationship Id="rId7" Type="http://schemas.openxmlformats.org/officeDocument/2006/relationships/hyperlink" Target="https://github.com/cshneider/soho-ml-data-ready" TargetMode="External"/><Relationship Id="rId2" Type="http://schemas.openxmlformats.org/officeDocument/2006/relationships/hyperlink" Target="https://github.com/rmcgranaghan/data_science_tools_and_resources/wiki/Curated-Reference%7CChallenge-Data-Sets" TargetMode="External"/><Relationship Id="rId1" Type="http://schemas.openxmlformats.org/officeDocument/2006/relationships/slideLayout" Target="../slideLayouts/slideLayout2.xml"/><Relationship Id="rId6" Type="http://schemas.openxmlformats.org/officeDocument/2006/relationships/hyperlink" Target="https://purl.stanford.edu/nk828sc2920" TargetMode="External"/><Relationship Id="rId5" Type="http://schemas.openxmlformats.org/officeDocument/2006/relationships/hyperlink" Target="https://dataverse.harvard.edu/dataset.xhtml?persistentId=doi:10.7910/DVN/EBCFKM" TargetMode="External"/><Relationship Id="rId10" Type="http://schemas.openxmlformats.org/officeDocument/2006/relationships/hyperlink" Target="http://dx.doi.org/10.5281/zenodo.4281122" TargetMode="External"/><Relationship Id="rId4" Type="http://schemas.openxmlformats.org/officeDocument/2006/relationships/hyperlink" Target="https://archive.ics.uci.edu/dataset/52/ionosphere" TargetMode="External"/><Relationship Id="rId9" Type="http://schemas.openxmlformats.org/officeDocument/2006/relationships/hyperlink" Target="https://dx.doi.org/10.6084/m9.figshare.6813131.v1" TargetMode="Externa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7.xml.rels><?xml version="1.0" encoding="UTF-8" standalone="yes"?>
<Relationships xmlns="http://schemas.openxmlformats.org/package/2006/relationships"><Relationship Id="rId3" Type="http://schemas.openxmlformats.org/officeDocument/2006/relationships/hyperlink" Target="https://www.kaggle.com/" TargetMode="External"/><Relationship Id="rId2" Type="http://schemas.openxmlformats.org/officeDocument/2006/relationships/hyperlink" Target="https://archive.ics.uci.edu/" TargetMode="Externa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hyperlink" Target="https://github.com/rmcgranaghan/data_science_tools_and_resources/wiki/Curated-Reference%7CChallenge-Data-Sets"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1658758" y="4217783"/>
            <a:ext cx="5738374" cy="375085"/>
          </a:xfrm>
          <a:prstGeom prst="rect">
            <a:avLst/>
          </a:prstGeom>
        </p:spPr>
        <p:txBody>
          <a:bodyPr vert="horz" lIns="91440" tIns="45720" rIns="91440" bIns="45720" rtlCol="0" anchor="ctr">
            <a:normAutofit/>
          </a:bodyPr>
          <a:lstStyle>
            <a:lvl1pPr algn="ctr" defTabSz="685800" rtl="0" eaLnBrk="1" latinLnBrk="0" hangingPunct="1">
              <a:lnSpc>
                <a:spcPct val="90000"/>
              </a:lnSpc>
              <a:spcBef>
                <a:spcPct val="0"/>
              </a:spcBef>
              <a:buNone/>
              <a:defRPr sz="3300" kern="1200">
                <a:solidFill>
                  <a:schemeClr val="bg1"/>
                </a:solidFill>
                <a:latin typeface="Arial" charset="0"/>
                <a:ea typeface="Arial" charset="0"/>
                <a:cs typeface="Arial" charset="0"/>
              </a:defRPr>
            </a:lvl1pPr>
          </a:lstStyle>
          <a:p>
            <a:pPr marL="0" marR="0" algn="l">
              <a:lnSpc>
                <a:spcPct val="107000"/>
              </a:lnSpc>
              <a:spcBef>
                <a:spcPts val="0"/>
              </a:spcBef>
              <a:spcAft>
                <a:spcPts val="0"/>
              </a:spcAft>
            </a:pPr>
            <a:r>
              <a:rPr lang="en-US" sz="1800" b="1" dirty="0">
                <a:effectLst/>
                <a:latin typeface="Arial" panose="020B0604020202020204" pitchFamily="34" charset="0"/>
                <a:ea typeface="Arial" panose="020B0604020202020204" pitchFamily="34" charset="0"/>
              </a:rPr>
              <a:t>IHDEA Meeting 2023</a:t>
            </a:r>
            <a:endParaRPr lang="en-US" sz="1800" dirty="0">
              <a:effectLst/>
              <a:latin typeface="Calibri" panose="020F0502020204030204" pitchFamily="34" charset="0"/>
              <a:ea typeface="Calibri" panose="020F0502020204030204" pitchFamily="34" charset="0"/>
            </a:endParaRPr>
          </a:p>
        </p:txBody>
      </p:sp>
      <p:sp>
        <p:nvSpPr>
          <p:cNvPr id="4" name="Title 1">
            <a:extLst>
              <a:ext uri="{FF2B5EF4-FFF2-40B4-BE49-F238E27FC236}">
                <a16:creationId xmlns:a16="http://schemas.microsoft.com/office/drawing/2014/main" id="{44FD8151-1E37-2819-AFDA-FF9C63F45128}"/>
              </a:ext>
            </a:extLst>
          </p:cNvPr>
          <p:cNvSpPr txBox="1">
            <a:spLocks/>
          </p:cNvSpPr>
          <p:nvPr/>
        </p:nvSpPr>
        <p:spPr>
          <a:xfrm>
            <a:off x="0" y="4768415"/>
            <a:ext cx="6701667" cy="375085"/>
          </a:xfrm>
          <a:prstGeom prst="rect">
            <a:avLst/>
          </a:prstGeom>
        </p:spPr>
        <p:txBody>
          <a:bodyPr vert="horz" lIns="91440" tIns="45720" rIns="91440" bIns="45720" rtlCol="0" anchor="ctr">
            <a:normAutofit/>
          </a:bodyPr>
          <a:lstStyle>
            <a:lvl1pPr algn="ctr" defTabSz="685800" rtl="0" eaLnBrk="1" latinLnBrk="0" hangingPunct="1">
              <a:lnSpc>
                <a:spcPct val="90000"/>
              </a:lnSpc>
              <a:spcBef>
                <a:spcPct val="0"/>
              </a:spcBef>
              <a:buNone/>
              <a:defRPr sz="3300" kern="1200">
                <a:solidFill>
                  <a:schemeClr val="bg1"/>
                </a:solidFill>
                <a:latin typeface="Arial" charset="0"/>
                <a:ea typeface="Arial" charset="0"/>
                <a:cs typeface="Arial" charset="0"/>
              </a:defRPr>
            </a:lvl1pPr>
          </a:lstStyle>
          <a:p>
            <a:pPr algn="l"/>
            <a:r>
              <a:rPr lang="en-US" sz="1800" dirty="0"/>
              <a:t>10/12-10/13, 2023, </a:t>
            </a:r>
            <a:r>
              <a:rPr lang="it-IT" sz="1800" dirty="0"/>
              <a:t>JHU/APL, Laurel MD</a:t>
            </a:r>
            <a:endParaRPr lang="en-US" sz="1800" dirty="0"/>
          </a:p>
        </p:txBody>
      </p:sp>
      <p:sp>
        <p:nvSpPr>
          <p:cNvPr id="7" name="Title 1">
            <a:extLst>
              <a:ext uri="{FF2B5EF4-FFF2-40B4-BE49-F238E27FC236}">
                <a16:creationId xmlns:a16="http://schemas.microsoft.com/office/drawing/2014/main" id="{68740304-919A-0E05-A3B5-EB0500046685}"/>
              </a:ext>
            </a:extLst>
          </p:cNvPr>
          <p:cNvSpPr>
            <a:spLocks noGrp="1"/>
          </p:cNvSpPr>
          <p:nvPr>
            <p:ph type="title"/>
          </p:nvPr>
        </p:nvSpPr>
        <p:spPr>
          <a:xfrm>
            <a:off x="506126" y="589800"/>
            <a:ext cx="8194195" cy="1582442"/>
          </a:xfrm>
        </p:spPr>
        <p:txBody>
          <a:bodyPr>
            <a:normAutofit/>
          </a:bodyPr>
          <a:lstStyle/>
          <a:p>
            <a:r>
              <a:rPr lang="en-US" sz="4000" b="1" dirty="0"/>
              <a:t>Machine Learning-Ready</a:t>
            </a:r>
            <a:br>
              <a:rPr lang="en-US" sz="4000" b="1" dirty="0"/>
            </a:br>
            <a:r>
              <a:rPr lang="en-US" sz="4000" b="1" dirty="0"/>
              <a:t>Data Sets in Heliophysics</a:t>
            </a:r>
          </a:p>
        </p:txBody>
      </p:sp>
      <p:sp>
        <p:nvSpPr>
          <p:cNvPr id="8" name="Title 1">
            <a:extLst>
              <a:ext uri="{FF2B5EF4-FFF2-40B4-BE49-F238E27FC236}">
                <a16:creationId xmlns:a16="http://schemas.microsoft.com/office/drawing/2014/main" id="{6F66D13D-3F9D-DD2D-3AF1-BBDA44338090}"/>
              </a:ext>
            </a:extLst>
          </p:cNvPr>
          <p:cNvSpPr txBox="1">
            <a:spLocks/>
          </p:cNvSpPr>
          <p:nvPr/>
        </p:nvSpPr>
        <p:spPr>
          <a:xfrm>
            <a:off x="1002890" y="2140640"/>
            <a:ext cx="7138220" cy="1865915"/>
          </a:xfrm>
          <a:prstGeom prst="rect">
            <a:avLst/>
          </a:prstGeom>
        </p:spPr>
        <p:txBody>
          <a:bodyPr vert="horz" lIns="91440" tIns="45720" rIns="91440" bIns="45720" rtlCol="0" anchor="ctr">
            <a:normAutofit/>
          </a:bodyPr>
          <a:lstStyle>
            <a:lvl1pPr algn="ctr" defTabSz="685800" rtl="0" eaLnBrk="1" latinLnBrk="0" hangingPunct="1">
              <a:lnSpc>
                <a:spcPct val="90000"/>
              </a:lnSpc>
              <a:spcBef>
                <a:spcPct val="0"/>
              </a:spcBef>
              <a:buNone/>
              <a:defRPr sz="3300" kern="1200">
                <a:solidFill>
                  <a:schemeClr val="bg1"/>
                </a:solidFill>
                <a:latin typeface="Arial" charset="0"/>
                <a:ea typeface="Arial" charset="0"/>
                <a:cs typeface="Arial" charset="0"/>
              </a:defRPr>
            </a:lvl1pPr>
          </a:lstStyle>
          <a:p>
            <a:pPr>
              <a:lnSpc>
                <a:spcPct val="120000"/>
              </a:lnSpc>
            </a:pPr>
            <a:r>
              <a:rPr lang="en-US" sz="2800" dirty="0"/>
              <a:t>Viacheslav (Slava) Sadykov</a:t>
            </a:r>
          </a:p>
          <a:p>
            <a:pPr>
              <a:lnSpc>
                <a:spcPct val="120000"/>
              </a:lnSpc>
            </a:pPr>
            <a:r>
              <a:rPr lang="en-US" sz="2400" dirty="0"/>
              <a:t>Georgia State University, Atlanta, GA, USA</a:t>
            </a:r>
          </a:p>
        </p:txBody>
      </p:sp>
    </p:spTree>
    <p:extLst>
      <p:ext uri="{BB962C8B-B14F-4D97-AF65-F5344CB8AC3E}">
        <p14:creationId xmlns:p14="http://schemas.microsoft.com/office/powerpoint/2010/main" val="195152610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050DB0D-0A8D-81F5-DB6B-EF8325FDA902}"/>
              </a:ext>
            </a:extLst>
          </p:cNvPr>
          <p:cNvSpPr>
            <a:spLocks noGrp="1"/>
          </p:cNvSpPr>
          <p:nvPr>
            <p:ph idx="1"/>
          </p:nvPr>
        </p:nvSpPr>
        <p:spPr>
          <a:xfrm>
            <a:off x="376237" y="929020"/>
            <a:ext cx="8391525" cy="3407813"/>
          </a:xfrm>
        </p:spPr>
        <p:txBody>
          <a:bodyPr/>
          <a:lstStyle/>
          <a:p>
            <a:pPr marL="257175" indent="-257175" defTabSz="342900">
              <a:lnSpc>
                <a:spcPct val="100000"/>
              </a:lnSpc>
              <a:spcBef>
                <a:spcPts val="600"/>
              </a:spcBef>
              <a:buClr>
                <a:srgbClr val="4472C4"/>
              </a:buClr>
            </a:pPr>
            <a:r>
              <a:rPr lang="en-US" sz="1800" dirty="0">
                <a:solidFill>
                  <a:prstClr val="black">
                    <a:lumMod val="75000"/>
                    <a:lumOff val="25000"/>
                  </a:prstClr>
                </a:solidFill>
                <a:latin typeface="Calibri (Body)"/>
                <a:cs typeface="Times New Roman" panose="02020603050405020304" pitchFamily="18" charset="0"/>
              </a:rPr>
              <a:t>Space Weather Analytics for Solar Flares (SWAN-SF) contains the properties of the magnetic field in solar active regions and used for solar flare prediction</a:t>
            </a:r>
          </a:p>
          <a:p>
            <a:pPr marL="257175" indent="-257175" defTabSz="342900">
              <a:lnSpc>
                <a:spcPct val="100000"/>
              </a:lnSpc>
              <a:spcBef>
                <a:spcPts val="600"/>
              </a:spcBef>
              <a:buClr>
                <a:srgbClr val="4472C4"/>
              </a:buClr>
            </a:pPr>
            <a:r>
              <a:rPr lang="en-US" sz="1800" dirty="0">
                <a:solidFill>
                  <a:prstClr val="black">
                    <a:lumMod val="75000"/>
                    <a:lumOff val="25000"/>
                  </a:prstClr>
                </a:solidFill>
                <a:latin typeface="Calibri (Body)"/>
                <a:cs typeface="Times New Roman" panose="02020603050405020304" pitchFamily="18" charset="0"/>
              </a:rPr>
              <a:t>The flare locations are verified. The data set has 5 partitions ensuring the removal of the temporal coherence aspect and maintaining a comparable class-imbalance</a:t>
            </a:r>
          </a:p>
          <a:p>
            <a:pPr marL="257175" indent="-257175" defTabSz="342900">
              <a:lnSpc>
                <a:spcPct val="100000"/>
              </a:lnSpc>
              <a:spcBef>
                <a:spcPts val="600"/>
              </a:spcBef>
              <a:buClr>
                <a:srgbClr val="4472C4"/>
              </a:buClr>
            </a:pPr>
            <a:r>
              <a:rPr lang="en-US" sz="1800" dirty="0">
                <a:solidFill>
                  <a:prstClr val="black">
                    <a:lumMod val="75000"/>
                    <a:lumOff val="25000"/>
                  </a:prstClr>
                </a:solidFill>
                <a:latin typeface="Calibri (Body)"/>
                <a:cs typeface="Times New Roman" panose="02020603050405020304" pitchFamily="18" charset="0"/>
              </a:rPr>
              <a:t>Great visibility outside of solar physics domain (18 vs 64)</a:t>
            </a:r>
          </a:p>
        </p:txBody>
      </p:sp>
      <p:sp>
        <p:nvSpPr>
          <p:cNvPr id="6" name="Title 1">
            <a:extLst>
              <a:ext uri="{FF2B5EF4-FFF2-40B4-BE49-F238E27FC236}">
                <a16:creationId xmlns:a16="http://schemas.microsoft.com/office/drawing/2014/main" id="{25C0551E-3755-9ED2-F3AA-52F6FA9484CC}"/>
              </a:ext>
            </a:extLst>
          </p:cNvPr>
          <p:cNvSpPr>
            <a:spLocks noGrp="1"/>
          </p:cNvSpPr>
          <p:nvPr>
            <p:ph type="title"/>
          </p:nvPr>
        </p:nvSpPr>
        <p:spPr>
          <a:xfrm>
            <a:off x="533400" y="89490"/>
            <a:ext cx="7886700" cy="994172"/>
          </a:xfrm>
        </p:spPr>
        <p:txBody>
          <a:bodyPr/>
          <a:lstStyle/>
          <a:p>
            <a:r>
              <a:rPr lang="en-US" dirty="0"/>
              <a:t>SWAN-SF (Angryk et al. 2020)</a:t>
            </a:r>
          </a:p>
        </p:txBody>
      </p:sp>
      <p:pic>
        <p:nvPicPr>
          <p:cNvPr id="4" name="Picture 3">
            <a:extLst>
              <a:ext uri="{FF2B5EF4-FFF2-40B4-BE49-F238E27FC236}">
                <a16:creationId xmlns:a16="http://schemas.microsoft.com/office/drawing/2014/main" id="{3F7B25CC-73BE-1F6A-639F-751516924409}"/>
              </a:ext>
            </a:extLst>
          </p:cNvPr>
          <p:cNvPicPr>
            <a:picLocks noChangeAspect="1"/>
          </p:cNvPicPr>
          <p:nvPr/>
        </p:nvPicPr>
        <p:blipFill>
          <a:blip r:embed="rId2"/>
          <a:stretch>
            <a:fillRect/>
          </a:stretch>
        </p:blipFill>
        <p:spPr>
          <a:xfrm>
            <a:off x="187323" y="2534316"/>
            <a:ext cx="4938714" cy="2247017"/>
          </a:xfrm>
          <a:prstGeom prst="rect">
            <a:avLst/>
          </a:prstGeom>
        </p:spPr>
      </p:pic>
      <p:sp>
        <p:nvSpPr>
          <p:cNvPr id="5" name="TextBox 4">
            <a:extLst>
              <a:ext uri="{FF2B5EF4-FFF2-40B4-BE49-F238E27FC236}">
                <a16:creationId xmlns:a16="http://schemas.microsoft.com/office/drawing/2014/main" id="{B3B8E590-EF85-7D1D-9A7C-D4F793A66E17}"/>
              </a:ext>
            </a:extLst>
          </p:cNvPr>
          <p:cNvSpPr txBox="1"/>
          <p:nvPr/>
        </p:nvSpPr>
        <p:spPr>
          <a:xfrm>
            <a:off x="1586932" y="4781333"/>
            <a:ext cx="2139496" cy="300082"/>
          </a:xfrm>
          <a:prstGeom prst="rect">
            <a:avLst/>
          </a:prstGeom>
          <a:noFill/>
        </p:spPr>
        <p:txBody>
          <a:bodyPr wrap="none" rtlCol="0">
            <a:spAutoFit/>
          </a:bodyPr>
          <a:lstStyle/>
          <a:p>
            <a:r>
              <a:rPr lang="en-US" dirty="0"/>
              <a:t>Credits: Angryk et al. (2020)</a:t>
            </a:r>
          </a:p>
        </p:txBody>
      </p:sp>
      <p:pic>
        <p:nvPicPr>
          <p:cNvPr id="7" name="Picture 6">
            <a:extLst>
              <a:ext uri="{FF2B5EF4-FFF2-40B4-BE49-F238E27FC236}">
                <a16:creationId xmlns:a16="http://schemas.microsoft.com/office/drawing/2014/main" id="{287F85BD-4455-A00D-8D93-CE4DBF3D8CD8}"/>
              </a:ext>
            </a:extLst>
          </p:cNvPr>
          <p:cNvPicPr>
            <a:picLocks noChangeAspect="1"/>
          </p:cNvPicPr>
          <p:nvPr/>
        </p:nvPicPr>
        <p:blipFill>
          <a:blip r:embed="rId3"/>
          <a:srcRect/>
          <a:stretch/>
        </p:blipFill>
        <p:spPr>
          <a:xfrm>
            <a:off x="5353051" y="2462570"/>
            <a:ext cx="3609976" cy="2339466"/>
          </a:xfrm>
          <a:prstGeom prst="rect">
            <a:avLst/>
          </a:prstGeom>
        </p:spPr>
      </p:pic>
      <p:sp>
        <p:nvSpPr>
          <p:cNvPr id="8" name="TextBox 7">
            <a:extLst>
              <a:ext uri="{FF2B5EF4-FFF2-40B4-BE49-F238E27FC236}">
                <a16:creationId xmlns:a16="http://schemas.microsoft.com/office/drawing/2014/main" id="{CD491A52-433A-CA80-9BD2-BAC49914D41E}"/>
              </a:ext>
            </a:extLst>
          </p:cNvPr>
          <p:cNvSpPr txBox="1"/>
          <p:nvPr/>
        </p:nvSpPr>
        <p:spPr>
          <a:xfrm>
            <a:off x="5872943" y="4781333"/>
            <a:ext cx="2570191" cy="300082"/>
          </a:xfrm>
          <a:prstGeom prst="rect">
            <a:avLst/>
          </a:prstGeom>
          <a:noFill/>
        </p:spPr>
        <p:txBody>
          <a:bodyPr wrap="none" rtlCol="0">
            <a:spAutoFit/>
          </a:bodyPr>
          <a:lstStyle/>
          <a:p>
            <a:r>
              <a:rPr lang="en-US" dirty="0"/>
              <a:t>Credits: Ahmadzadeh et al. (2021)</a:t>
            </a:r>
          </a:p>
        </p:txBody>
      </p:sp>
    </p:spTree>
    <p:extLst>
      <p:ext uri="{BB962C8B-B14F-4D97-AF65-F5344CB8AC3E}">
        <p14:creationId xmlns:p14="http://schemas.microsoft.com/office/powerpoint/2010/main" val="259034057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050DB0D-0A8D-81F5-DB6B-EF8325FDA902}"/>
              </a:ext>
            </a:extLst>
          </p:cNvPr>
          <p:cNvSpPr>
            <a:spLocks noGrp="1"/>
          </p:cNvSpPr>
          <p:nvPr>
            <p:ph idx="1"/>
          </p:nvPr>
        </p:nvSpPr>
        <p:spPr>
          <a:xfrm>
            <a:off x="376237" y="1284620"/>
            <a:ext cx="3832795" cy="3407813"/>
          </a:xfrm>
        </p:spPr>
        <p:txBody>
          <a:bodyPr/>
          <a:lstStyle/>
          <a:p>
            <a:pPr algn="l"/>
            <a:r>
              <a:rPr lang="en-US" sz="1800" dirty="0">
                <a:solidFill>
                  <a:prstClr val="black">
                    <a:lumMod val="75000"/>
                    <a:lumOff val="25000"/>
                  </a:prstClr>
                </a:solidFill>
                <a:latin typeface="Calibri (Body)"/>
                <a:cs typeface="Times New Roman" panose="02020603050405020304" pitchFamily="18" charset="0"/>
              </a:rPr>
              <a:t>Represents a Python tool for </a:t>
            </a:r>
            <a:r>
              <a:rPr lang="en-US" sz="1800" b="0" i="0" u="none" strike="noStrike" baseline="0" dirty="0">
                <a:latin typeface="Calibri" panose="020F0502020204030204" pitchFamily="34" charset="0"/>
              </a:rPr>
              <a:t>generating the</a:t>
            </a:r>
            <a:r>
              <a:rPr lang="en-US" sz="1800" b="0" i="0" u="none" strike="noStrike" baseline="0" dirty="0">
                <a:latin typeface="Arial" panose="020B0604020202020204" pitchFamily="34" charset="0"/>
              </a:rPr>
              <a:t> </a:t>
            </a:r>
            <a:r>
              <a:rPr lang="en-US" sz="1800" b="0" i="0" u="none" strike="noStrike" baseline="0" dirty="0">
                <a:latin typeface="Calibri" panose="020F0502020204030204" pitchFamily="34" charset="0"/>
              </a:rPr>
              <a:t>AI/ML-ready data set using either SoHO MDI/EIT/LASCO or SDO HMI/AIA data</a:t>
            </a:r>
          </a:p>
          <a:p>
            <a:pPr algn="l"/>
            <a:r>
              <a:rPr lang="en-US" sz="1800" dirty="0">
                <a:solidFill>
                  <a:prstClr val="black">
                    <a:lumMod val="75000"/>
                    <a:lumOff val="25000"/>
                  </a:prstClr>
                </a:solidFill>
                <a:latin typeface="Calibri" panose="020F0502020204030204" pitchFamily="34" charset="0"/>
                <a:cs typeface="Times New Roman" panose="02020603050405020304" pitchFamily="18" charset="0"/>
              </a:rPr>
              <a:t>Takes into account the instrument degradations, differences in the spatial resolutions, and time synchronization</a:t>
            </a:r>
          </a:p>
          <a:p>
            <a:pPr algn="l"/>
            <a:r>
              <a:rPr lang="en-US" sz="1800" dirty="0">
                <a:solidFill>
                  <a:prstClr val="black">
                    <a:lumMod val="75000"/>
                    <a:lumOff val="25000"/>
                  </a:prstClr>
                </a:solidFill>
                <a:latin typeface="Calibri" panose="020F0502020204030204" pitchFamily="34" charset="0"/>
                <a:cs typeface="Times New Roman" panose="02020603050405020304" pitchFamily="18" charset="0"/>
              </a:rPr>
              <a:t>Used in several applications like Dst forecasting or sunspot detection and classification</a:t>
            </a:r>
            <a:endParaRPr lang="en-US" sz="1800" dirty="0">
              <a:solidFill>
                <a:prstClr val="black">
                  <a:lumMod val="75000"/>
                  <a:lumOff val="25000"/>
                </a:prstClr>
              </a:solidFill>
              <a:latin typeface="Calibri (Body)"/>
              <a:cs typeface="Times New Roman" panose="02020603050405020304" pitchFamily="18" charset="0"/>
            </a:endParaRPr>
          </a:p>
        </p:txBody>
      </p:sp>
      <p:sp>
        <p:nvSpPr>
          <p:cNvPr id="6" name="Title 1">
            <a:extLst>
              <a:ext uri="{FF2B5EF4-FFF2-40B4-BE49-F238E27FC236}">
                <a16:creationId xmlns:a16="http://schemas.microsoft.com/office/drawing/2014/main" id="{25C0551E-3755-9ED2-F3AA-52F6FA9484CC}"/>
              </a:ext>
            </a:extLst>
          </p:cNvPr>
          <p:cNvSpPr>
            <a:spLocks noGrp="1"/>
          </p:cNvSpPr>
          <p:nvPr>
            <p:ph type="title"/>
          </p:nvPr>
        </p:nvSpPr>
        <p:spPr>
          <a:xfrm>
            <a:off x="533400" y="89490"/>
            <a:ext cx="7886700" cy="994172"/>
          </a:xfrm>
        </p:spPr>
        <p:txBody>
          <a:bodyPr>
            <a:normAutofit fontScale="90000"/>
          </a:bodyPr>
          <a:lstStyle/>
          <a:p>
            <a:r>
              <a:rPr lang="en-US" dirty="0"/>
              <a:t>SOHO Data Set Tool (Shneider et al. 2021)</a:t>
            </a:r>
          </a:p>
        </p:txBody>
      </p:sp>
      <p:pic>
        <p:nvPicPr>
          <p:cNvPr id="4" name="Picture 3">
            <a:extLst>
              <a:ext uri="{FF2B5EF4-FFF2-40B4-BE49-F238E27FC236}">
                <a16:creationId xmlns:a16="http://schemas.microsoft.com/office/drawing/2014/main" id="{93D52694-9790-27AA-BA22-743A2F76F582}"/>
              </a:ext>
            </a:extLst>
          </p:cNvPr>
          <p:cNvPicPr>
            <a:picLocks noChangeAspect="1"/>
          </p:cNvPicPr>
          <p:nvPr/>
        </p:nvPicPr>
        <p:blipFill>
          <a:blip r:embed="rId2"/>
          <a:stretch>
            <a:fillRect/>
          </a:stretch>
        </p:blipFill>
        <p:spPr>
          <a:xfrm>
            <a:off x="4320715" y="1206562"/>
            <a:ext cx="4683682" cy="2512039"/>
          </a:xfrm>
          <a:prstGeom prst="rect">
            <a:avLst/>
          </a:prstGeom>
        </p:spPr>
      </p:pic>
      <p:sp>
        <p:nvSpPr>
          <p:cNvPr id="5" name="TextBox 4">
            <a:extLst>
              <a:ext uri="{FF2B5EF4-FFF2-40B4-BE49-F238E27FC236}">
                <a16:creationId xmlns:a16="http://schemas.microsoft.com/office/drawing/2014/main" id="{0130AC9D-E547-8A23-35F9-3987D9B55A00}"/>
              </a:ext>
            </a:extLst>
          </p:cNvPr>
          <p:cNvSpPr txBox="1"/>
          <p:nvPr/>
        </p:nvSpPr>
        <p:spPr>
          <a:xfrm>
            <a:off x="4582316" y="3720847"/>
            <a:ext cx="4185447" cy="507831"/>
          </a:xfrm>
          <a:prstGeom prst="rect">
            <a:avLst/>
          </a:prstGeom>
          <a:noFill/>
        </p:spPr>
        <p:txBody>
          <a:bodyPr wrap="square" rtlCol="0">
            <a:spAutoFit/>
          </a:bodyPr>
          <a:lstStyle/>
          <a:p>
            <a:pPr algn="ctr"/>
            <a:r>
              <a:rPr lang="en-US" dirty="0"/>
              <a:t>Examples of samples to be removed (such as the planetary transit times). Credits: Shneider et al. (2021)</a:t>
            </a:r>
          </a:p>
        </p:txBody>
      </p:sp>
    </p:spTree>
    <p:extLst>
      <p:ext uri="{BB962C8B-B14F-4D97-AF65-F5344CB8AC3E}">
        <p14:creationId xmlns:p14="http://schemas.microsoft.com/office/powerpoint/2010/main" val="286004412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050DB0D-0A8D-81F5-DB6B-EF8325FDA902}"/>
              </a:ext>
            </a:extLst>
          </p:cNvPr>
          <p:cNvSpPr>
            <a:spLocks noGrp="1"/>
          </p:cNvSpPr>
          <p:nvPr>
            <p:ph idx="1"/>
          </p:nvPr>
        </p:nvSpPr>
        <p:spPr>
          <a:xfrm>
            <a:off x="376237" y="1284620"/>
            <a:ext cx="4297061" cy="3598530"/>
          </a:xfrm>
        </p:spPr>
        <p:txBody>
          <a:bodyPr/>
          <a:lstStyle/>
          <a:p>
            <a:pPr marL="257175" indent="-257175" defTabSz="342900">
              <a:lnSpc>
                <a:spcPct val="100000"/>
              </a:lnSpc>
              <a:spcBef>
                <a:spcPts val="600"/>
              </a:spcBef>
              <a:buClr>
                <a:srgbClr val="4472C4"/>
              </a:buClr>
            </a:pPr>
            <a:r>
              <a:rPr lang="en-US" sz="1800" dirty="0">
                <a:solidFill>
                  <a:prstClr val="black">
                    <a:lumMod val="75000"/>
                    <a:lumOff val="25000"/>
                  </a:prstClr>
                </a:solidFill>
                <a:latin typeface="Calibri (Body)"/>
                <a:cs typeface="Times New Roman" panose="02020603050405020304" pitchFamily="18" charset="0"/>
              </a:rPr>
              <a:t>Integrated Geostationary Solar Energetic Particle Events Catalog (GSEP) contains the time series data of 341 SEP events observed by GOES spacecraft series</a:t>
            </a:r>
          </a:p>
          <a:p>
            <a:pPr marL="257175" indent="-257175" defTabSz="342900">
              <a:lnSpc>
                <a:spcPct val="100000"/>
              </a:lnSpc>
              <a:spcBef>
                <a:spcPts val="600"/>
              </a:spcBef>
              <a:buClr>
                <a:srgbClr val="4472C4"/>
              </a:buClr>
            </a:pPr>
            <a:r>
              <a:rPr lang="en-US" sz="1800" dirty="0">
                <a:solidFill>
                  <a:prstClr val="black">
                    <a:lumMod val="75000"/>
                    <a:lumOff val="25000"/>
                  </a:prstClr>
                </a:solidFill>
                <a:latin typeface="Calibri (Body)"/>
                <a:cs typeface="Times New Roman" panose="02020603050405020304" pitchFamily="18" charset="0"/>
              </a:rPr>
              <a:t>The metadata contains information about the associated events (CMEs and solar flares)</a:t>
            </a:r>
          </a:p>
          <a:p>
            <a:pPr marL="257175" indent="-257175" defTabSz="342900">
              <a:lnSpc>
                <a:spcPct val="100000"/>
              </a:lnSpc>
              <a:spcBef>
                <a:spcPts val="600"/>
              </a:spcBef>
              <a:buClr>
                <a:srgbClr val="4472C4"/>
              </a:buClr>
            </a:pPr>
            <a:r>
              <a:rPr lang="en-US" sz="1800" dirty="0">
                <a:solidFill>
                  <a:prstClr val="black">
                    <a:lumMod val="75000"/>
                    <a:lumOff val="25000"/>
                  </a:prstClr>
                </a:solidFill>
                <a:latin typeface="Calibri (Body)"/>
                <a:cs typeface="Times New Roman" panose="02020603050405020304" pitchFamily="18" charset="0"/>
              </a:rPr>
              <a:t>Can be used to studying SEP events, their precursors, etc.</a:t>
            </a:r>
          </a:p>
          <a:p>
            <a:pPr marL="257175" indent="-257175" defTabSz="342900">
              <a:lnSpc>
                <a:spcPct val="100000"/>
              </a:lnSpc>
              <a:spcBef>
                <a:spcPts val="600"/>
              </a:spcBef>
              <a:buClr>
                <a:srgbClr val="4472C4"/>
              </a:buClr>
            </a:pPr>
            <a:endParaRPr lang="en-US" sz="1800" dirty="0">
              <a:solidFill>
                <a:prstClr val="black">
                  <a:lumMod val="75000"/>
                  <a:lumOff val="25000"/>
                </a:prstClr>
              </a:solidFill>
              <a:latin typeface="Calibri (Body)"/>
              <a:cs typeface="Times New Roman" panose="02020603050405020304" pitchFamily="18" charset="0"/>
            </a:endParaRPr>
          </a:p>
        </p:txBody>
      </p:sp>
      <p:sp>
        <p:nvSpPr>
          <p:cNvPr id="6" name="Title 1">
            <a:extLst>
              <a:ext uri="{FF2B5EF4-FFF2-40B4-BE49-F238E27FC236}">
                <a16:creationId xmlns:a16="http://schemas.microsoft.com/office/drawing/2014/main" id="{25C0551E-3755-9ED2-F3AA-52F6FA9484CC}"/>
              </a:ext>
            </a:extLst>
          </p:cNvPr>
          <p:cNvSpPr>
            <a:spLocks noGrp="1"/>
          </p:cNvSpPr>
          <p:nvPr>
            <p:ph type="title"/>
          </p:nvPr>
        </p:nvSpPr>
        <p:spPr>
          <a:xfrm>
            <a:off x="533400" y="89490"/>
            <a:ext cx="7886700" cy="994172"/>
          </a:xfrm>
        </p:spPr>
        <p:txBody>
          <a:bodyPr/>
          <a:lstStyle/>
          <a:p>
            <a:r>
              <a:rPr lang="en-US" dirty="0"/>
              <a:t>GSEP (Rotti et al. 2022)</a:t>
            </a:r>
          </a:p>
        </p:txBody>
      </p:sp>
      <p:pic>
        <p:nvPicPr>
          <p:cNvPr id="4" name="Picture 3">
            <a:extLst>
              <a:ext uri="{FF2B5EF4-FFF2-40B4-BE49-F238E27FC236}">
                <a16:creationId xmlns:a16="http://schemas.microsoft.com/office/drawing/2014/main" id="{B9FBFF94-A2A2-5FDC-DD65-C33286F76D39}"/>
              </a:ext>
            </a:extLst>
          </p:cNvPr>
          <p:cNvPicPr>
            <a:picLocks noChangeAspect="1"/>
          </p:cNvPicPr>
          <p:nvPr/>
        </p:nvPicPr>
        <p:blipFill>
          <a:blip r:embed="rId2"/>
          <a:stretch>
            <a:fillRect/>
          </a:stretch>
        </p:blipFill>
        <p:spPr>
          <a:xfrm>
            <a:off x="4673298" y="1195721"/>
            <a:ext cx="4314809" cy="3149525"/>
          </a:xfrm>
          <a:prstGeom prst="rect">
            <a:avLst/>
          </a:prstGeom>
        </p:spPr>
      </p:pic>
      <p:sp>
        <p:nvSpPr>
          <p:cNvPr id="5" name="TextBox 4">
            <a:extLst>
              <a:ext uri="{FF2B5EF4-FFF2-40B4-BE49-F238E27FC236}">
                <a16:creationId xmlns:a16="http://schemas.microsoft.com/office/drawing/2014/main" id="{3A3DB285-F8F5-444F-3565-E72E68F030FC}"/>
              </a:ext>
            </a:extLst>
          </p:cNvPr>
          <p:cNvSpPr txBox="1"/>
          <p:nvPr/>
        </p:nvSpPr>
        <p:spPr>
          <a:xfrm>
            <a:off x="5835869" y="4340670"/>
            <a:ext cx="1983620" cy="300082"/>
          </a:xfrm>
          <a:prstGeom prst="rect">
            <a:avLst/>
          </a:prstGeom>
          <a:noFill/>
        </p:spPr>
        <p:txBody>
          <a:bodyPr wrap="none" rtlCol="0">
            <a:spAutoFit/>
          </a:bodyPr>
          <a:lstStyle/>
          <a:p>
            <a:r>
              <a:rPr lang="en-US" dirty="0"/>
              <a:t>Credits: Rotti et al. (2022)</a:t>
            </a:r>
          </a:p>
        </p:txBody>
      </p:sp>
    </p:spTree>
    <p:extLst>
      <p:ext uri="{BB962C8B-B14F-4D97-AF65-F5344CB8AC3E}">
        <p14:creationId xmlns:p14="http://schemas.microsoft.com/office/powerpoint/2010/main" val="98261236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050DB0D-0A8D-81F5-DB6B-EF8325FDA902}"/>
              </a:ext>
            </a:extLst>
          </p:cNvPr>
          <p:cNvSpPr>
            <a:spLocks noGrp="1"/>
          </p:cNvSpPr>
          <p:nvPr>
            <p:ph idx="1"/>
          </p:nvPr>
        </p:nvSpPr>
        <p:spPr>
          <a:xfrm>
            <a:off x="4572000" y="993135"/>
            <a:ext cx="4411939" cy="3407813"/>
          </a:xfrm>
        </p:spPr>
        <p:txBody>
          <a:bodyPr/>
          <a:lstStyle/>
          <a:p>
            <a:pPr marL="257175" indent="-257175" defTabSz="342900">
              <a:lnSpc>
                <a:spcPct val="100000"/>
              </a:lnSpc>
              <a:spcBef>
                <a:spcPts val="600"/>
              </a:spcBef>
              <a:buClr>
                <a:srgbClr val="4472C4"/>
              </a:buClr>
            </a:pPr>
            <a:r>
              <a:rPr lang="en-US" sz="1600" dirty="0">
                <a:solidFill>
                  <a:prstClr val="black">
                    <a:lumMod val="75000"/>
                    <a:lumOff val="25000"/>
                  </a:prstClr>
                </a:solidFill>
                <a:latin typeface="Calibri (Body)"/>
                <a:cs typeface="Times New Roman" panose="02020603050405020304" pitchFamily="18" charset="0"/>
              </a:rPr>
              <a:t>Targeted at modeling electron particle precipitation from the magnetosphere to the ionosphere using the particle precipitation data obtained with 51 satellite years of the Defense Meteorological Satellite Program (DMSP) observations temporally aligned with the measurements of the solar wind and geomagnetic activity</a:t>
            </a:r>
          </a:p>
        </p:txBody>
      </p:sp>
      <p:sp>
        <p:nvSpPr>
          <p:cNvPr id="6" name="Title 1">
            <a:extLst>
              <a:ext uri="{FF2B5EF4-FFF2-40B4-BE49-F238E27FC236}">
                <a16:creationId xmlns:a16="http://schemas.microsoft.com/office/drawing/2014/main" id="{25C0551E-3755-9ED2-F3AA-52F6FA9484CC}"/>
              </a:ext>
            </a:extLst>
          </p:cNvPr>
          <p:cNvSpPr>
            <a:spLocks noGrp="1"/>
          </p:cNvSpPr>
          <p:nvPr>
            <p:ph type="title"/>
          </p:nvPr>
        </p:nvSpPr>
        <p:spPr>
          <a:xfrm>
            <a:off x="484540" y="89490"/>
            <a:ext cx="7886700" cy="994172"/>
          </a:xfrm>
        </p:spPr>
        <p:txBody>
          <a:bodyPr>
            <a:normAutofit/>
          </a:bodyPr>
          <a:lstStyle/>
          <a:p>
            <a:r>
              <a:rPr lang="it-IT" sz="2400" dirty="0"/>
              <a:t>DMSP Particle Precipitation (McGranaghan et al., 2020)</a:t>
            </a:r>
            <a:endParaRPr lang="en-US" sz="2400" dirty="0"/>
          </a:p>
        </p:txBody>
      </p:sp>
      <p:pic>
        <p:nvPicPr>
          <p:cNvPr id="7" name="Picture 6">
            <a:extLst>
              <a:ext uri="{FF2B5EF4-FFF2-40B4-BE49-F238E27FC236}">
                <a16:creationId xmlns:a16="http://schemas.microsoft.com/office/drawing/2014/main" id="{8A672C1F-EA5D-8BB6-225C-34DDBCD3A2DB}"/>
              </a:ext>
            </a:extLst>
          </p:cNvPr>
          <p:cNvPicPr>
            <a:picLocks noChangeAspect="1"/>
          </p:cNvPicPr>
          <p:nvPr/>
        </p:nvPicPr>
        <p:blipFill>
          <a:blip r:embed="rId2"/>
          <a:stretch>
            <a:fillRect/>
          </a:stretch>
        </p:blipFill>
        <p:spPr>
          <a:xfrm>
            <a:off x="160061" y="994172"/>
            <a:ext cx="4411939" cy="4059838"/>
          </a:xfrm>
          <a:prstGeom prst="rect">
            <a:avLst/>
          </a:prstGeom>
        </p:spPr>
      </p:pic>
      <p:pic>
        <p:nvPicPr>
          <p:cNvPr id="9" name="Picture 8">
            <a:extLst>
              <a:ext uri="{FF2B5EF4-FFF2-40B4-BE49-F238E27FC236}">
                <a16:creationId xmlns:a16="http://schemas.microsoft.com/office/drawing/2014/main" id="{43ED9B37-43AC-ECBD-347B-E91DC56BA667}"/>
              </a:ext>
            </a:extLst>
          </p:cNvPr>
          <p:cNvPicPr>
            <a:picLocks noChangeAspect="1"/>
          </p:cNvPicPr>
          <p:nvPr/>
        </p:nvPicPr>
        <p:blipFill>
          <a:blip r:embed="rId3"/>
          <a:stretch>
            <a:fillRect/>
          </a:stretch>
        </p:blipFill>
        <p:spPr>
          <a:xfrm>
            <a:off x="4572000" y="3081929"/>
            <a:ext cx="4572000" cy="2061571"/>
          </a:xfrm>
          <a:prstGeom prst="rect">
            <a:avLst/>
          </a:prstGeom>
        </p:spPr>
      </p:pic>
      <p:sp>
        <p:nvSpPr>
          <p:cNvPr id="10" name="TextBox 9">
            <a:extLst>
              <a:ext uri="{FF2B5EF4-FFF2-40B4-BE49-F238E27FC236}">
                <a16:creationId xmlns:a16="http://schemas.microsoft.com/office/drawing/2014/main" id="{A78BF5D0-CB2B-D3A2-B12B-C501DBC9D8A9}"/>
              </a:ext>
            </a:extLst>
          </p:cNvPr>
          <p:cNvSpPr txBox="1"/>
          <p:nvPr/>
        </p:nvSpPr>
        <p:spPr>
          <a:xfrm>
            <a:off x="2366030" y="4843418"/>
            <a:ext cx="4209032" cy="300082"/>
          </a:xfrm>
          <a:prstGeom prst="rect">
            <a:avLst/>
          </a:prstGeom>
          <a:noFill/>
        </p:spPr>
        <p:txBody>
          <a:bodyPr wrap="square" rtlCol="0">
            <a:spAutoFit/>
          </a:bodyPr>
          <a:lstStyle/>
          <a:p>
            <a:pPr algn="ctr"/>
            <a:r>
              <a:rPr lang="en-US" dirty="0"/>
              <a:t>Credits: McGranaghan et al. 2021</a:t>
            </a:r>
          </a:p>
        </p:txBody>
      </p:sp>
    </p:spTree>
    <p:extLst>
      <p:ext uri="{BB962C8B-B14F-4D97-AF65-F5344CB8AC3E}">
        <p14:creationId xmlns:p14="http://schemas.microsoft.com/office/powerpoint/2010/main" val="408742099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050DB0D-0A8D-81F5-DB6B-EF8325FDA902}"/>
              </a:ext>
            </a:extLst>
          </p:cNvPr>
          <p:cNvSpPr>
            <a:spLocks noGrp="1"/>
          </p:cNvSpPr>
          <p:nvPr>
            <p:ph idx="1"/>
          </p:nvPr>
        </p:nvSpPr>
        <p:spPr>
          <a:xfrm>
            <a:off x="376237" y="1284620"/>
            <a:ext cx="4684374" cy="3407813"/>
          </a:xfrm>
        </p:spPr>
        <p:txBody>
          <a:bodyPr/>
          <a:lstStyle/>
          <a:p>
            <a:pPr marL="257175" indent="-257175" defTabSz="342900">
              <a:lnSpc>
                <a:spcPct val="100000"/>
              </a:lnSpc>
              <a:spcBef>
                <a:spcPts val="600"/>
              </a:spcBef>
              <a:buClr>
                <a:srgbClr val="4472C4"/>
              </a:buClr>
            </a:pPr>
            <a:r>
              <a:rPr lang="en-US" sz="1800" dirty="0">
                <a:solidFill>
                  <a:prstClr val="black">
                    <a:lumMod val="75000"/>
                    <a:lumOff val="25000"/>
                  </a:prstClr>
                </a:solidFill>
                <a:latin typeface="Calibri (Body)"/>
                <a:cs typeface="Times New Roman" panose="02020603050405020304" pitchFamily="18" charset="0"/>
              </a:rPr>
              <a:t>Measurements of the Canadian High Arctic Ionospheric Network (CHAIN) co-aligned with the solar wind and geomagnetic activity data and contains two partitions for the years 2015 and 2016</a:t>
            </a:r>
          </a:p>
        </p:txBody>
      </p:sp>
      <p:sp>
        <p:nvSpPr>
          <p:cNvPr id="6" name="Title 1">
            <a:extLst>
              <a:ext uri="{FF2B5EF4-FFF2-40B4-BE49-F238E27FC236}">
                <a16:creationId xmlns:a16="http://schemas.microsoft.com/office/drawing/2014/main" id="{25C0551E-3755-9ED2-F3AA-52F6FA9484CC}"/>
              </a:ext>
            </a:extLst>
          </p:cNvPr>
          <p:cNvSpPr>
            <a:spLocks noGrp="1"/>
          </p:cNvSpPr>
          <p:nvPr>
            <p:ph type="title"/>
          </p:nvPr>
        </p:nvSpPr>
        <p:spPr>
          <a:xfrm>
            <a:off x="533400" y="89490"/>
            <a:ext cx="7886700" cy="994172"/>
          </a:xfrm>
        </p:spPr>
        <p:txBody>
          <a:bodyPr>
            <a:normAutofit/>
          </a:bodyPr>
          <a:lstStyle/>
          <a:p>
            <a:r>
              <a:rPr lang="en-US" sz="2400" dirty="0"/>
              <a:t>Ionospheric Scintillations (McGranaghan et al. 2018) </a:t>
            </a:r>
          </a:p>
        </p:txBody>
      </p:sp>
      <p:pic>
        <p:nvPicPr>
          <p:cNvPr id="2" name="Picture 1">
            <a:extLst>
              <a:ext uri="{FF2B5EF4-FFF2-40B4-BE49-F238E27FC236}">
                <a16:creationId xmlns:a16="http://schemas.microsoft.com/office/drawing/2014/main" id="{D533569E-19CF-BF95-4B5C-A7C95517DE31}"/>
              </a:ext>
            </a:extLst>
          </p:cNvPr>
          <p:cNvPicPr>
            <a:picLocks noChangeAspect="1"/>
          </p:cNvPicPr>
          <p:nvPr/>
        </p:nvPicPr>
        <p:blipFill>
          <a:blip r:embed="rId2"/>
          <a:stretch>
            <a:fillRect/>
          </a:stretch>
        </p:blipFill>
        <p:spPr>
          <a:xfrm>
            <a:off x="5297936" y="889862"/>
            <a:ext cx="3524977" cy="4164148"/>
          </a:xfrm>
          <a:prstGeom prst="rect">
            <a:avLst/>
          </a:prstGeom>
        </p:spPr>
      </p:pic>
      <p:sp>
        <p:nvSpPr>
          <p:cNvPr id="4" name="TextBox 3">
            <a:extLst>
              <a:ext uri="{FF2B5EF4-FFF2-40B4-BE49-F238E27FC236}">
                <a16:creationId xmlns:a16="http://schemas.microsoft.com/office/drawing/2014/main" id="{159875D9-71A5-522B-02DA-08EF363A4C2A}"/>
              </a:ext>
            </a:extLst>
          </p:cNvPr>
          <p:cNvSpPr txBox="1"/>
          <p:nvPr/>
        </p:nvSpPr>
        <p:spPr>
          <a:xfrm>
            <a:off x="928361" y="4338429"/>
            <a:ext cx="4209032" cy="715581"/>
          </a:xfrm>
          <a:prstGeom prst="rect">
            <a:avLst/>
          </a:prstGeom>
          <a:noFill/>
        </p:spPr>
        <p:txBody>
          <a:bodyPr wrap="square" rtlCol="0">
            <a:spAutoFit/>
          </a:bodyPr>
          <a:lstStyle/>
          <a:p>
            <a:pPr algn="ctr"/>
            <a:r>
              <a:rPr lang="en-US" dirty="0"/>
              <a:t>Comparison of the ionospheric scintillation predictions using the persistence and SVM models</a:t>
            </a:r>
          </a:p>
          <a:p>
            <a:pPr algn="ctr"/>
            <a:r>
              <a:rPr lang="en-US" dirty="0"/>
              <a:t>Credits: McGranaghan et al. 2018</a:t>
            </a:r>
          </a:p>
        </p:txBody>
      </p:sp>
    </p:spTree>
    <p:extLst>
      <p:ext uri="{BB962C8B-B14F-4D97-AF65-F5344CB8AC3E}">
        <p14:creationId xmlns:p14="http://schemas.microsoft.com/office/powerpoint/2010/main" val="368067822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050DB0D-0A8D-81F5-DB6B-EF8325FDA902}"/>
              </a:ext>
            </a:extLst>
          </p:cNvPr>
          <p:cNvSpPr>
            <a:spLocks noGrp="1"/>
          </p:cNvSpPr>
          <p:nvPr>
            <p:ph idx="1"/>
          </p:nvPr>
        </p:nvSpPr>
        <p:spPr>
          <a:xfrm>
            <a:off x="376237" y="1284620"/>
            <a:ext cx="8391525" cy="3407813"/>
          </a:xfrm>
        </p:spPr>
        <p:txBody>
          <a:bodyPr/>
          <a:lstStyle/>
          <a:p>
            <a:pPr marL="257175" indent="-257175" defTabSz="342900">
              <a:lnSpc>
                <a:spcPct val="100000"/>
              </a:lnSpc>
              <a:spcBef>
                <a:spcPts val="600"/>
              </a:spcBef>
              <a:buClr>
                <a:srgbClr val="4472C4"/>
              </a:buClr>
            </a:pPr>
            <a:r>
              <a:rPr lang="en-US" sz="1600" dirty="0">
                <a:solidFill>
                  <a:prstClr val="black">
                    <a:lumMod val="75000"/>
                    <a:lumOff val="25000"/>
                  </a:prstClr>
                </a:solidFill>
                <a:latin typeface="Calibri (Body)"/>
                <a:cs typeface="Times New Roman" panose="02020603050405020304" pitchFamily="18" charset="0"/>
              </a:rPr>
              <a:t>ML-ready data sets for prediction of the effective dose rate measurements in airplane flights</a:t>
            </a:r>
          </a:p>
          <a:p>
            <a:pPr marL="600075" lvl="1" indent="-257175" defTabSz="342900">
              <a:lnSpc>
                <a:spcPct val="100000"/>
              </a:lnSpc>
              <a:spcBef>
                <a:spcPts val="600"/>
              </a:spcBef>
              <a:buClr>
                <a:srgbClr val="4472C4"/>
              </a:buClr>
            </a:pPr>
            <a:r>
              <a:rPr lang="en-US" sz="1400" dirty="0">
                <a:solidFill>
                  <a:prstClr val="black">
                    <a:lumMod val="75000"/>
                    <a:lumOff val="25000"/>
                  </a:prstClr>
                </a:solidFill>
                <a:latin typeface="Calibri (Body)"/>
                <a:cs typeface="Times New Roman" panose="02020603050405020304" pitchFamily="18" charset="0"/>
              </a:rPr>
              <a:t>ARMAS measurements during over than 1000 flights connected to the environmental properties (cosmic ray measurements, geomagnetic, solar wind and solar activity measurements) serving as targets</a:t>
            </a:r>
          </a:p>
          <a:p>
            <a:pPr marL="600075" lvl="1" indent="-257175" defTabSz="342900">
              <a:lnSpc>
                <a:spcPct val="100000"/>
              </a:lnSpc>
              <a:spcBef>
                <a:spcPts val="600"/>
              </a:spcBef>
              <a:buClr>
                <a:srgbClr val="4472C4"/>
              </a:buClr>
            </a:pPr>
            <a:r>
              <a:rPr lang="en-US" sz="1400" dirty="0">
                <a:solidFill>
                  <a:prstClr val="black">
                    <a:lumMod val="75000"/>
                    <a:lumOff val="25000"/>
                  </a:prstClr>
                </a:solidFill>
                <a:latin typeface="Calibri (Body)"/>
                <a:cs typeface="Times New Roman" panose="02020603050405020304" pitchFamily="18" charset="0"/>
              </a:rPr>
              <a:t>The major challenge: sparsity of the airplane flight data</a:t>
            </a:r>
          </a:p>
          <a:p>
            <a:pPr marL="257175" indent="-257175" defTabSz="342900">
              <a:lnSpc>
                <a:spcPct val="100000"/>
              </a:lnSpc>
              <a:spcBef>
                <a:spcPts val="600"/>
              </a:spcBef>
              <a:buClr>
                <a:srgbClr val="4472C4"/>
              </a:buClr>
            </a:pPr>
            <a:r>
              <a:rPr lang="en-US" sz="1600" dirty="0">
                <a:solidFill>
                  <a:prstClr val="black">
                    <a:lumMod val="75000"/>
                    <a:lumOff val="25000"/>
                  </a:prstClr>
                </a:solidFill>
                <a:latin typeface="Calibri (Body)"/>
                <a:cs typeface="Times New Roman" panose="02020603050405020304" pitchFamily="18" charset="0"/>
              </a:rPr>
              <a:t>ML-ready data set for identification and categorization of ion-kinetic instabilities in solar wind</a:t>
            </a:r>
          </a:p>
          <a:p>
            <a:pPr marL="600075" lvl="1" indent="-257175" defTabSz="342900">
              <a:lnSpc>
                <a:spcPct val="100000"/>
              </a:lnSpc>
              <a:spcBef>
                <a:spcPts val="600"/>
              </a:spcBef>
              <a:buClr>
                <a:srgbClr val="4472C4"/>
              </a:buClr>
            </a:pPr>
            <a:r>
              <a:rPr lang="en-US" sz="1400" dirty="0">
                <a:solidFill>
                  <a:prstClr val="black">
                    <a:lumMod val="75000"/>
                    <a:lumOff val="25000"/>
                  </a:prstClr>
                </a:solidFill>
                <a:latin typeface="Calibri (Body)"/>
                <a:cs typeface="Times New Roman" panose="02020603050405020304" pitchFamily="18" charset="0"/>
              </a:rPr>
              <a:t>Ion velocity distribution functions, as well as their quantification in terms of statistical moments, from hybrid-PIC simulations, and related presence and category of the instability</a:t>
            </a:r>
          </a:p>
        </p:txBody>
      </p:sp>
      <p:sp>
        <p:nvSpPr>
          <p:cNvPr id="6" name="Title 1">
            <a:extLst>
              <a:ext uri="{FF2B5EF4-FFF2-40B4-BE49-F238E27FC236}">
                <a16:creationId xmlns:a16="http://schemas.microsoft.com/office/drawing/2014/main" id="{25C0551E-3755-9ED2-F3AA-52F6FA9484CC}"/>
              </a:ext>
            </a:extLst>
          </p:cNvPr>
          <p:cNvSpPr>
            <a:spLocks noGrp="1"/>
          </p:cNvSpPr>
          <p:nvPr>
            <p:ph type="title"/>
          </p:nvPr>
        </p:nvSpPr>
        <p:spPr>
          <a:xfrm>
            <a:off x="533400" y="89490"/>
            <a:ext cx="7886700" cy="994172"/>
          </a:xfrm>
        </p:spPr>
        <p:txBody>
          <a:bodyPr/>
          <a:lstStyle/>
          <a:p>
            <a:r>
              <a:rPr lang="en-US" dirty="0"/>
              <a:t>Ongoing Data Set Preparation Efforts</a:t>
            </a:r>
          </a:p>
        </p:txBody>
      </p:sp>
      <p:pic>
        <p:nvPicPr>
          <p:cNvPr id="2" name="Picture 1">
            <a:extLst>
              <a:ext uri="{FF2B5EF4-FFF2-40B4-BE49-F238E27FC236}">
                <a16:creationId xmlns:a16="http://schemas.microsoft.com/office/drawing/2014/main" id="{913A9793-511B-DA42-A82A-47066D00D925}"/>
              </a:ext>
            </a:extLst>
          </p:cNvPr>
          <p:cNvPicPr>
            <a:picLocks noChangeAspect="1"/>
          </p:cNvPicPr>
          <p:nvPr/>
        </p:nvPicPr>
        <p:blipFill>
          <a:blip r:embed="rId2"/>
          <a:stretch>
            <a:fillRect/>
          </a:stretch>
        </p:blipFill>
        <p:spPr>
          <a:xfrm>
            <a:off x="4597083" y="3199299"/>
            <a:ext cx="4361062" cy="1802042"/>
          </a:xfrm>
          <a:prstGeom prst="rect">
            <a:avLst/>
          </a:prstGeom>
        </p:spPr>
      </p:pic>
      <p:sp>
        <p:nvSpPr>
          <p:cNvPr id="4" name="TextBox 3">
            <a:extLst>
              <a:ext uri="{FF2B5EF4-FFF2-40B4-BE49-F238E27FC236}">
                <a16:creationId xmlns:a16="http://schemas.microsoft.com/office/drawing/2014/main" id="{99C59E47-4BA4-C794-D8EF-737F6B103D61}"/>
              </a:ext>
            </a:extLst>
          </p:cNvPr>
          <p:cNvSpPr txBox="1"/>
          <p:nvPr/>
        </p:nvSpPr>
        <p:spPr>
          <a:xfrm>
            <a:off x="2556642" y="3289498"/>
            <a:ext cx="2078541" cy="1131079"/>
          </a:xfrm>
          <a:prstGeom prst="rect">
            <a:avLst/>
          </a:prstGeom>
          <a:noFill/>
        </p:spPr>
        <p:txBody>
          <a:bodyPr wrap="square" rtlCol="0">
            <a:spAutoFit/>
          </a:bodyPr>
          <a:lstStyle/>
          <a:p>
            <a:r>
              <a:rPr lang="en-US" dirty="0"/>
              <a:t>Example of the stable velocity distribution function for protons (left).</a:t>
            </a:r>
          </a:p>
          <a:p>
            <a:r>
              <a:rPr lang="en-US" dirty="0"/>
              <a:t>Airplane flight radiation database structure (right).</a:t>
            </a:r>
          </a:p>
        </p:txBody>
      </p:sp>
      <p:pic>
        <p:nvPicPr>
          <p:cNvPr id="5" name="Picture 4" descr="A colorful diagram of a nuclear explosion&#10;&#10;Description automatically generated with medium confidence">
            <a:extLst>
              <a:ext uri="{FF2B5EF4-FFF2-40B4-BE49-F238E27FC236}">
                <a16:creationId xmlns:a16="http://schemas.microsoft.com/office/drawing/2014/main" id="{3F25247D-71F9-2B2F-7F13-B159D78568EF}"/>
              </a:ext>
            </a:extLst>
          </p:cNvPr>
          <p:cNvPicPr>
            <a:picLocks noChangeAspect="1"/>
          </p:cNvPicPr>
          <p:nvPr/>
        </p:nvPicPr>
        <p:blipFill rotWithShape="1">
          <a:blip r:embed="rId3"/>
          <a:srcRect l="11215" t="1758" r="3539" b="1900"/>
          <a:stretch/>
        </p:blipFill>
        <p:spPr>
          <a:xfrm>
            <a:off x="276100" y="3289498"/>
            <a:ext cx="2244222" cy="1811677"/>
          </a:xfrm>
          <a:prstGeom prst="rect">
            <a:avLst/>
          </a:prstGeom>
        </p:spPr>
      </p:pic>
    </p:spTree>
    <p:extLst>
      <p:ext uri="{BB962C8B-B14F-4D97-AF65-F5344CB8AC3E}">
        <p14:creationId xmlns:p14="http://schemas.microsoft.com/office/powerpoint/2010/main" val="38845653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050DB0D-0A8D-81F5-DB6B-EF8325FDA902}"/>
              </a:ext>
            </a:extLst>
          </p:cNvPr>
          <p:cNvSpPr>
            <a:spLocks noGrp="1"/>
          </p:cNvSpPr>
          <p:nvPr>
            <p:ph idx="1"/>
          </p:nvPr>
        </p:nvSpPr>
        <p:spPr>
          <a:xfrm>
            <a:off x="376237" y="1284620"/>
            <a:ext cx="8391525" cy="3407813"/>
          </a:xfrm>
        </p:spPr>
        <p:txBody>
          <a:bodyPr/>
          <a:lstStyle/>
          <a:p>
            <a:pPr marL="257175" indent="-257175" defTabSz="342900">
              <a:lnSpc>
                <a:spcPct val="100000"/>
              </a:lnSpc>
              <a:spcBef>
                <a:spcPts val="600"/>
              </a:spcBef>
              <a:buClr>
                <a:srgbClr val="4472C4"/>
              </a:buClr>
            </a:pPr>
            <a:r>
              <a:rPr lang="en-US" sz="1800" dirty="0">
                <a:solidFill>
                  <a:prstClr val="black">
                    <a:lumMod val="75000"/>
                    <a:lumOff val="25000"/>
                  </a:prstClr>
                </a:solidFill>
                <a:latin typeface="Calibri (Body)"/>
                <a:cs typeface="Times New Roman" panose="02020603050405020304" pitchFamily="18" charset="0"/>
              </a:rPr>
              <a:t>Converging points among the data sets:</a:t>
            </a:r>
          </a:p>
          <a:p>
            <a:pPr marL="600075" lvl="1" indent="-257175" defTabSz="342900">
              <a:lnSpc>
                <a:spcPct val="100000"/>
              </a:lnSpc>
              <a:spcBef>
                <a:spcPts val="600"/>
              </a:spcBef>
              <a:buClr>
                <a:srgbClr val="4472C4"/>
              </a:buClr>
            </a:pPr>
            <a:r>
              <a:rPr lang="en-US" sz="1500" dirty="0">
                <a:solidFill>
                  <a:prstClr val="black">
                    <a:lumMod val="75000"/>
                    <a:lumOff val="25000"/>
                  </a:prstClr>
                </a:solidFill>
                <a:latin typeface="Calibri (Body)"/>
                <a:cs typeface="Times New Roman" panose="02020603050405020304" pitchFamily="18" charset="0"/>
              </a:rPr>
              <a:t>Distinguish themselves with respect to the general category of ‘catalogs’ or ‘data sets’ by having additional steps towards data preprocessing, data cleaning, normalization, partitioning, etc.</a:t>
            </a:r>
          </a:p>
          <a:p>
            <a:pPr marL="600075" lvl="1" indent="-257175" defTabSz="342900">
              <a:lnSpc>
                <a:spcPct val="100000"/>
              </a:lnSpc>
              <a:spcBef>
                <a:spcPts val="600"/>
              </a:spcBef>
              <a:buClr>
                <a:srgbClr val="4472C4"/>
              </a:buClr>
            </a:pPr>
            <a:r>
              <a:rPr lang="en-US" sz="1500" dirty="0">
                <a:solidFill>
                  <a:prstClr val="black">
                    <a:lumMod val="75000"/>
                    <a:lumOff val="25000"/>
                  </a:prstClr>
                </a:solidFill>
                <a:latin typeface="Calibri (Body)"/>
                <a:cs typeface="Times New Roman" panose="02020603050405020304" pitchFamily="18" charset="0"/>
              </a:rPr>
              <a:t>Are usable for ML applications with the relatively light effort (on average)</a:t>
            </a:r>
          </a:p>
          <a:p>
            <a:pPr marL="257175" indent="-257175" defTabSz="342900">
              <a:lnSpc>
                <a:spcPct val="100000"/>
              </a:lnSpc>
              <a:spcBef>
                <a:spcPts val="600"/>
              </a:spcBef>
              <a:buClr>
                <a:srgbClr val="4472C4"/>
              </a:buClr>
            </a:pPr>
            <a:r>
              <a:rPr lang="en-US" sz="1800" dirty="0">
                <a:solidFill>
                  <a:prstClr val="black">
                    <a:lumMod val="75000"/>
                    <a:lumOff val="25000"/>
                  </a:prstClr>
                </a:solidFill>
                <a:latin typeface="Calibri (Body)"/>
                <a:cs typeface="Times New Roman" panose="02020603050405020304" pitchFamily="18" charset="0"/>
              </a:rPr>
              <a:t>Diverging points among the data sets:</a:t>
            </a:r>
          </a:p>
          <a:p>
            <a:pPr marL="600075" lvl="1" indent="-257175" defTabSz="342900">
              <a:lnSpc>
                <a:spcPct val="100000"/>
              </a:lnSpc>
              <a:spcBef>
                <a:spcPts val="600"/>
              </a:spcBef>
              <a:buClr>
                <a:srgbClr val="4472C4"/>
              </a:buClr>
            </a:pPr>
            <a:r>
              <a:rPr lang="en-US" sz="1500" dirty="0">
                <a:solidFill>
                  <a:prstClr val="black">
                    <a:lumMod val="75000"/>
                    <a:lumOff val="25000"/>
                  </a:prstClr>
                </a:solidFill>
                <a:latin typeface="Calibri (Body)"/>
                <a:cs typeface="Times New Roman" panose="02020603050405020304" pitchFamily="18" charset="0"/>
              </a:rPr>
              <a:t>Either have a relatively well-defined goal / target behing (SWAN-SF, Ionospheric scintillations, PrecipNet data set) or be of a general purpose in nature (SDO and SOHO data sets)</a:t>
            </a:r>
          </a:p>
          <a:p>
            <a:pPr marL="600075" lvl="1" indent="-257175" defTabSz="342900">
              <a:lnSpc>
                <a:spcPct val="100000"/>
              </a:lnSpc>
              <a:spcBef>
                <a:spcPts val="600"/>
              </a:spcBef>
              <a:buClr>
                <a:srgbClr val="4472C4"/>
              </a:buClr>
            </a:pPr>
            <a:r>
              <a:rPr lang="en-US" sz="1500" dirty="0">
                <a:solidFill>
                  <a:prstClr val="black">
                    <a:lumMod val="75000"/>
                    <a:lumOff val="25000"/>
                  </a:prstClr>
                </a:solidFill>
                <a:latin typeface="Calibri (Body)"/>
                <a:cs typeface="Times New Roman" panose="02020603050405020304" pitchFamily="18" charset="0"/>
              </a:rPr>
              <a:t>Provision of the data set partitioning along with the dataset itself (the partitioning typically allows to take into account some domain knowledge)</a:t>
            </a:r>
          </a:p>
          <a:p>
            <a:pPr marL="600075" lvl="1" indent="-257175" defTabSz="342900">
              <a:lnSpc>
                <a:spcPct val="100000"/>
              </a:lnSpc>
              <a:spcBef>
                <a:spcPts val="600"/>
              </a:spcBef>
              <a:buClr>
                <a:srgbClr val="4472C4"/>
              </a:buClr>
            </a:pPr>
            <a:r>
              <a:rPr lang="en-US" sz="1500" dirty="0">
                <a:solidFill>
                  <a:prstClr val="black">
                    <a:lumMod val="75000"/>
                    <a:lumOff val="25000"/>
                  </a:prstClr>
                </a:solidFill>
                <a:latin typeface="Calibri (Body)"/>
                <a:cs typeface="Times New Roman" panose="02020603050405020304" pitchFamily="18" charset="0"/>
              </a:rPr>
              <a:t>Differ significantly in data sizes (10 MB for GSEP data set, 6.5 TB for SDO data set) and data formats (a single CSV file VS FITS files for individual instances)</a:t>
            </a:r>
          </a:p>
          <a:p>
            <a:pPr marL="600075" lvl="1" indent="-257175" defTabSz="342900">
              <a:lnSpc>
                <a:spcPct val="100000"/>
              </a:lnSpc>
              <a:spcBef>
                <a:spcPts val="600"/>
              </a:spcBef>
              <a:buClr>
                <a:srgbClr val="4472C4"/>
              </a:buClr>
            </a:pPr>
            <a:endParaRPr lang="en-US" sz="1500" dirty="0">
              <a:solidFill>
                <a:prstClr val="black">
                  <a:lumMod val="75000"/>
                  <a:lumOff val="25000"/>
                </a:prstClr>
              </a:solidFill>
              <a:latin typeface="Calibri (Body)"/>
              <a:cs typeface="Times New Roman" panose="02020603050405020304" pitchFamily="18" charset="0"/>
            </a:endParaRPr>
          </a:p>
          <a:p>
            <a:pPr marL="600075" lvl="1" indent="-257175" defTabSz="342900">
              <a:lnSpc>
                <a:spcPct val="100000"/>
              </a:lnSpc>
              <a:spcBef>
                <a:spcPts val="600"/>
              </a:spcBef>
              <a:buClr>
                <a:srgbClr val="4472C4"/>
              </a:buClr>
            </a:pPr>
            <a:endParaRPr lang="en-US" sz="1500" dirty="0">
              <a:solidFill>
                <a:prstClr val="black">
                  <a:lumMod val="75000"/>
                  <a:lumOff val="25000"/>
                </a:prstClr>
              </a:solidFill>
              <a:latin typeface="Calibri (Body)"/>
              <a:cs typeface="Times New Roman" panose="02020603050405020304" pitchFamily="18" charset="0"/>
            </a:endParaRPr>
          </a:p>
        </p:txBody>
      </p:sp>
      <p:sp>
        <p:nvSpPr>
          <p:cNvPr id="6" name="Title 1">
            <a:extLst>
              <a:ext uri="{FF2B5EF4-FFF2-40B4-BE49-F238E27FC236}">
                <a16:creationId xmlns:a16="http://schemas.microsoft.com/office/drawing/2014/main" id="{25C0551E-3755-9ED2-F3AA-52F6FA9484CC}"/>
              </a:ext>
            </a:extLst>
          </p:cNvPr>
          <p:cNvSpPr>
            <a:spLocks noGrp="1"/>
          </p:cNvSpPr>
          <p:nvPr>
            <p:ph type="title"/>
          </p:nvPr>
        </p:nvSpPr>
        <p:spPr>
          <a:xfrm>
            <a:off x="533400" y="89490"/>
            <a:ext cx="7886700" cy="994172"/>
          </a:xfrm>
        </p:spPr>
        <p:txBody>
          <a:bodyPr/>
          <a:lstStyle/>
          <a:p>
            <a:r>
              <a:rPr lang="en-US" dirty="0"/>
              <a:t>Convergence and Divergence</a:t>
            </a:r>
          </a:p>
        </p:txBody>
      </p:sp>
    </p:spTree>
    <p:extLst>
      <p:ext uri="{BB962C8B-B14F-4D97-AF65-F5344CB8AC3E}">
        <p14:creationId xmlns:p14="http://schemas.microsoft.com/office/powerpoint/2010/main" val="337735506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050DB0D-0A8D-81F5-DB6B-EF8325FDA902}"/>
              </a:ext>
            </a:extLst>
          </p:cNvPr>
          <p:cNvSpPr>
            <a:spLocks noGrp="1"/>
          </p:cNvSpPr>
          <p:nvPr>
            <p:ph idx="1"/>
          </p:nvPr>
        </p:nvSpPr>
        <p:spPr>
          <a:xfrm>
            <a:off x="376237" y="1284620"/>
            <a:ext cx="8391525" cy="3407813"/>
          </a:xfrm>
        </p:spPr>
        <p:txBody>
          <a:bodyPr/>
          <a:lstStyle/>
          <a:p>
            <a:pPr marL="257175" indent="-257175" defTabSz="342900">
              <a:lnSpc>
                <a:spcPct val="100000"/>
              </a:lnSpc>
              <a:spcBef>
                <a:spcPts val="600"/>
              </a:spcBef>
              <a:buClr>
                <a:srgbClr val="4472C4"/>
              </a:buClr>
            </a:pPr>
            <a:r>
              <a:rPr lang="en-US" sz="1600" dirty="0">
                <a:solidFill>
                  <a:prstClr val="black">
                    <a:lumMod val="75000"/>
                    <a:lumOff val="25000"/>
                  </a:prstClr>
                </a:solidFill>
                <a:latin typeface="Calibri (Body)"/>
                <a:cs typeface="Times New Roman" panose="02020603050405020304" pitchFamily="18" charset="0"/>
              </a:rPr>
              <a:t>Ryan McGranaghan’s List of Curated / Challenge Data Sets: </a:t>
            </a:r>
            <a:r>
              <a:rPr lang="en-US" sz="1600" dirty="0">
                <a:solidFill>
                  <a:prstClr val="black">
                    <a:lumMod val="75000"/>
                    <a:lumOff val="25000"/>
                  </a:prstClr>
                </a:solidFill>
                <a:latin typeface="Calibri (Body)"/>
                <a:cs typeface="Times New Roman" panose="02020603050405020304" pitchFamily="18" charset="0"/>
                <a:hlinkClick r:id="rId2"/>
              </a:rPr>
              <a:t>https://github.com/rmcgranaghan/data_science_tools_and_resources/wiki/Curated-Reference%7CChallenge-Data-Sets</a:t>
            </a:r>
            <a:endParaRPr lang="en-US" sz="1600" dirty="0">
              <a:solidFill>
                <a:prstClr val="black">
                  <a:lumMod val="75000"/>
                  <a:lumOff val="25000"/>
                </a:prstClr>
              </a:solidFill>
              <a:latin typeface="Calibri (Body)"/>
              <a:cs typeface="Times New Roman" panose="02020603050405020304" pitchFamily="18" charset="0"/>
            </a:endParaRPr>
          </a:p>
          <a:p>
            <a:pPr marL="257175" indent="-257175" defTabSz="342900">
              <a:lnSpc>
                <a:spcPct val="100000"/>
              </a:lnSpc>
              <a:spcBef>
                <a:spcPts val="600"/>
              </a:spcBef>
              <a:buClr>
                <a:srgbClr val="4472C4"/>
              </a:buClr>
            </a:pPr>
            <a:r>
              <a:rPr lang="en-US" sz="1600" dirty="0">
                <a:solidFill>
                  <a:prstClr val="black">
                    <a:lumMod val="75000"/>
                    <a:lumOff val="25000"/>
                  </a:prstClr>
                </a:solidFill>
                <a:latin typeface="Calibri (Body)"/>
                <a:cs typeface="Times New Roman" panose="02020603050405020304" pitchFamily="18" charset="0"/>
              </a:rPr>
              <a:t>Links to historic data sets:</a:t>
            </a:r>
          </a:p>
          <a:p>
            <a:pPr marL="600075" lvl="1" indent="-257175" defTabSz="342900">
              <a:lnSpc>
                <a:spcPct val="100000"/>
              </a:lnSpc>
              <a:spcBef>
                <a:spcPts val="600"/>
              </a:spcBef>
              <a:buClr>
                <a:srgbClr val="4472C4"/>
              </a:buClr>
            </a:pPr>
            <a:r>
              <a:rPr lang="en-US" sz="1400" dirty="0">
                <a:solidFill>
                  <a:prstClr val="black">
                    <a:lumMod val="75000"/>
                    <a:lumOff val="25000"/>
                  </a:prstClr>
                </a:solidFill>
                <a:latin typeface="Calibri (Body)"/>
                <a:cs typeface="Times New Roman" panose="02020603050405020304" pitchFamily="18" charset="0"/>
              </a:rPr>
              <a:t>Solar flare prediction: </a:t>
            </a:r>
            <a:r>
              <a:rPr lang="en-US" sz="1400" dirty="0">
                <a:solidFill>
                  <a:prstClr val="black">
                    <a:lumMod val="75000"/>
                    <a:lumOff val="25000"/>
                  </a:prstClr>
                </a:solidFill>
                <a:latin typeface="Calibri (Body)"/>
                <a:cs typeface="Times New Roman" panose="02020603050405020304" pitchFamily="18" charset="0"/>
                <a:hlinkClick r:id="rId3"/>
              </a:rPr>
              <a:t>https://archive.ics.uci.edu/dataset/89/solar+flare</a:t>
            </a:r>
            <a:endParaRPr lang="en-US" sz="1400" dirty="0">
              <a:solidFill>
                <a:prstClr val="black">
                  <a:lumMod val="75000"/>
                  <a:lumOff val="25000"/>
                </a:prstClr>
              </a:solidFill>
              <a:latin typeface="Calibri (Body)"/>
              <a:cs typeface="Times New Roman" panose="02020603050405020304" pitchFamily="18" charset="0"/>
            </a:endParaRPr>
          </a:p>
          <a:p>
            <a:pPr marL="600075" lvl="1" indent="-257175" defTabSz="342900">
              <a:lnSpc>
                <a:spcPct val="100000"/>
              </a:lnSpc>
              <a:spcBef>
                <a:spcPts val="600"/>
              </a:spcBef>
              <a:buClr>
                <a:srgbClr val="4472C4"/>
              </a:buClr>
            </a:pPr>
            <a:r>
              <a:rPr lang="en-US" sz="1400" dirty="0">
                <a:solidFill>
                  <a:prstClr val="black">
                    <a:lumMod val="75000"/>
                    <a:lumOff val="25000"/>
                  </a:prstClr>
                </a:solidFill>
                <a:latin typeface="Calibri (Body)"/>
                <a:cs typeface="Times New Roman" panose="02020603050405020304" pitchFamily="18" charset="0"/>
              </a:rPr>
              <a:t>Ionosphere sensing: </a:t>
            </a:r>
            <a:r>
              <a:rPr lang="en-US" sz="1400" dirty="0">
                <a:solidFill>
                  <a:prstClr val="black">
                    <a:lumMod val="75000"/>
                    <a:lumOff val="25000"/>
                  </a:prstClr>
                </a:solidFill>
                <a:latin typeface="Calibri (Body)"/>
                <a:cs typeface="Times New Roman" panose="02020603050405020304" pitchFamily="18" charset="0"/>
                <a:hlinkClick r:id="rId4"/>
              </a:rPr>
              <a:t>https://archive.ics.uci.edu/dataset/52/ionosphere</a:t>
            </a:r>
            <a:endParaRPr lang="en-US" sz="1400" dirty="0">
              <a:solidFill>
                <a:prstClr val="black">
                  <a:lumMod val="75000"/>
                  <a:lumOff val="25000"/>
                </a:prstClr>
              </a:solidFill>
              <a:latin typeface="Calibri (Body)"/>
              <a:cs typeface="Times New Roman" panose="02020603050405020304" pitchFamily="18" charset="0"/>
            </a:endParaRPr>
          </a:p>
          <a:p>
            <a:pPr marL="257175" indent="-257175" defTabSz="342900">
              <a:lnSpc>
                <a:spcPct val="100000"/>
              </a:lnSpc>
              <a:spcBef>
                <a:spcPts val="600"/>
              </a:spcBef>
              <a:buClr>
                <a:srgbClr val="4472C4"/>
              </a:buClr>
            </a:pPr>
            <a:r>
              <a:rPr lang="en-US" sz="1600" dirty="0">
                <a:solidFill>
                  <a:prstClr val="black">
                    <a:lumMod val="75000"/>
                    <a:lumOff val="25000"/>
                  </a:prstClr>
                </a:solidFill>
                <a:latin typeface="Calibri (Body)"/>
                <a:cs typeface="Times New Roman" panose="02020603050405020304" pitchFamily="18" charset="0"/>
              </a:rPr>
              <a:t>Mentioned ML-ready data sets:</a:t>
            </a:r>
          </a:p>
          <a:p>
            <a:pPr marL="600075" lvl="1" indent="-257175" defTabSz="342900">
              <a:lnSpc>
                <a:spcPct val="100000"/>
              </a:lnSpc>
              <a:spcBef>
                <a:spcPts val="600"/>
              </a:spcBef>
              <a:buClr>
                <a:srgbClr val="4472C4"/>
              </a:buClr>
            </a:pPr>
            <a:r>
              <a:rPr lang="en-US" sz="1400" dirty="0">
                <a:solidFill>
                  <a:prstClr val="black">
                    <a:lumMod val="75000"/>
                    <a:lumOff val="25000"/>
                  </a:prstClr>
                </a:solidFill>
                <a:latin typeface="Calibri (Body)"/>
                <a:cs typeface="Times New Roman" panose="02020603050405020304" pitchFamily="18" charset="0"/>
              </a:rPr>
              <a:t>SWAN-SF: </a:t>
            </a:r>
            <a:r>
              <a:rPr lang="en-US" sz="1400" dirty="0">
                <a:solidFill>
                  <a:prstClr val="black">
                    <a:lumMod val="75000"/>
                    <a:lumOff val="25000"/>
                  </a:prstClr>
                </a:solidFill>
                <a:latin typeface="Calibri (Body)"/>
                <a:cs typeface="Times New Roman" panose="02020603050405020304" pitchFamily="18" charset="0"/>
                <a:hlinkClick r:id="rId5"/>
              </a:rPr>
              <a:t>https://dataverse.harvard.edu/dataset.xhtml?persistentId=doi:10.7910/DVN/EBCFKM</a:t>
            </a:r>
            <a:endParaRPr lang="en-US" sz="1400" dirty="0">
              <a:solidFill>
                <a:prstClr val="black">
                  <a:lumMod val="75000"/>
                  <a:lumOff val="25000"/>
                </a:prstClr>
              </a:solidFill>
              <a:latin typeface="Calibri (Body)"/>
              <a:cs typeface="Times New Roman" panose="02020603050405020304" pitchFamily="18" charset="0"/>
            </a:endParaRPr>
          </a:p>
          <a:p>
            <a:pPr marL="600075" lvl="1" indent="-257175" defTabSz="342900">
              <a:lnSpc>
                <a:spcPct val="100000"/>
              </a:lnSpc>
              <a:spcBef>
                <a:spcPts val="600"/>
              </a:spcBef>
              <a:buClr>
                <a:srgbClr val="4472C4"/>
              </a:buClr>
            </a:pPr>
            <a:r>
              <a:rPr lang="en-US" sz="1400" dirty="0">
                <a:solidFill>
                  <a:prstClr val="black">
                    <a:lumMod val="75000"/>
                    <a:lumOff val="25000"/>
                  </a:prstClr>
                </a:solidFill>
                <a:latin typeface="Calibri (Body)"/>
                <a:cs typeface="Times New Roman" panose="02020603050405020304" pitchFamily="18" charset="0"/>
              </a:rPr>
              <a:t>SDO data set: </a:t>
            </a:r>
            <a:r>
              <a:rPr lang="en-US" sz="1400" dirty="0">
                <a:solidFill>
                  <a:prstClr val="black">
                    <a:lumMod val="75000"/>
                    <a:lumOff val="25000"/>
                  </a:prstClr>
                </a:solidFill>
                <a:latin typeface="Calibri (Body)"/>
                <a:cs typeface="Times New Roman" panose="02020603050405020304" pitchFamily="18" charset="0"/>
                <a:hlinkClick r:id="rId6"/>
              </a:rPr>
              <a:t>https://purl.stanford.edu/nk828sc2920</a:t>
            </a:r>
            <a:r>
              <a:rPr lang="en-US" sz="1400" dirty="0">
                <a:solidFill>
                  <a:prstClr val="black">
                    <a:lumMod val="75000"/>
                    <a:lumOff val="25000"/>
                  </a:prstClr>
                </a:solidFill>
                <a:latin typeface="Calibri (Body)"/>
                <a:cs typeface="Times New Roman" panose="02020603050405020304" pitchFamily="18" charset="0"/>
              </a:rPr>
              <a:t> </a:t>
            </a:r>
          </a:p>
          <a:p>
            <a:pPr marL="600075" lvl="1" indent="-257175" defTabSz="342900">
              <a:lnSpc>
                <a:spcPct val="100000"/>
              </a:lnSpc>
              <a:spcBef>
                <a:spcPts val="600"/>
              </a:spcBef>
              <a:buClr>
                <a:srgbClr val="4472C4"/>
              </a:buClr>
            </a:pPr>
            <a:r>
              <a:rPr lang="en-US" sz="1400" dirty="0">
                <a:solidFill>
                  <a:prstClr val="black">
                    <a:lumMod val="75000"/>
                    <a:lumOff val="25000"/>
                  </a:prstClr>
                </a:solidFill>
                <a:latin typeface="Calibri (Body)"/>
                <a:cs typeface="Times New Roman" panose="02020603050405020304" pitchFamily="18" charset="0"/>
              </a:rPr>
              <a:t>SOHO ML tool: </a:t>
            </a:r>
            <a:r>
              <a:rPr lang="en-US" sz="1400" dirty="0">
                <a:solidFill>
                  <a:prstClr val="black">
                    <a:lumMod val="75000"/>
                    <a:lumOff val="25000"/>
                  </a:prstClr>
                </a:solidFill>
                <a:latin typeface="Calibri (Body)"/>
                <a:cs typeface="Times New Roman" panose="02020603050405020304" pitchFamily="18" charset="0"/>
                <a:hlinkClick r:id="rId7"/>
              </a:rPr>
              <a:t>https://github.com/cshneider/soho-ml-data-ready</a:t>
            </a:r>
            <a:r>
              <a:rPr lang="en-US" sz="1400" dirty="0">
                <a:solidFill>
                  <a:prstClr val="black">
                    <a:lumMod val="75000"/>
                    <a:lumOff val="25000"/>
                  </a:prstClr>
                </a:solidFill>
                <a:latin typeface="Calibri (Body)"/>
                <a:cs typeface="Times New Roman" panose="02020603050405020304" pitchFamily="18" charset="0"/>
              </a:rPr>
              <a:t> </a:t>
            </a:r>
          </a:p>
          <a:p>
            <a:pPr marL="600075" lvl="1" indent="-257175" defTabSz="342900">
              <a:lnSpc>
                <a:spcPct val="100000"/>
              </a:lnSpc>
              <a:spcBef>
                <a:spcPts val="600"/>
              </a:spcBef>
              <a:buClr>
                <a:srgbClr val="4472C4"/>
              </a:buClr>
            </a:pPr>
            <a:r>
              <a:rPr lang="en-US" sz="1400" dirty="0">
                <a:solidFill>
                  <a:prstClr val="black">
                    <a:lumMod val="75000"/>
                    <a:lumOff val="25000"/>
                  </a:prstClr>
                </a:solidFill>
                <a:latin typeface="Calibri (Body)"/>
                <a:cs typeface="Times New Roman" panose="02020603050405020304" pitchFamily="18" charset="0"/>
              </a:rPr>
              <a:t>GSEP: </a:t>
            </a:r>
            <a:r>
              <a:rPr lang="en-US" sz="1400" dirty="0">
                <a:solidFill>
                  <a:prstClr val="black">
                    <a:lumMod val="75000"/>
                    <a:lumOff val="25000"/>
                  </a:prstClr>
                </a:solidFill>
                <a:latin typeface="Calibri (Body)"/>
                <a:cs typeface="Times New Roman" panose="02020603050405020304" pitchFamily="18" charset="0"/>
                <a:hlinkClick r:id="rId8"/>
              </a:rPr>
              <a:t>https://doi.org/10.7910/DVN/DZYLHK</a:t>
            </a:r>
            <a:endParaRPr lang="en-US" sz="1400" dirty="0">
              <a:solidFill>
                <a:prstClr val="black">
                  <a:lumMod val="75000"/>
                  <a:lumOff val="25000"/>
                </a:prstClr>
              </a:solidFill>
              <a:latin typeface="Calibri (Body)"/>
              <a:cs typeface="Times New Roman" panose="02020603050405020304" pitchFamily="18" charset="0"/>
            </a:endParaRPr>
          </a:p>
          <a:p>
            <a:pPr marL="600075" lvl="1" indent="-257175" defTabSz="342900">
              <a:lnSpc>
                <a:spcPct val="100000"/>
              </a:lnSpc>
              <a:spcBef>
                <a:spcPts val="600"/>
              </a:spcBef>
              <a:buClr>
                <a:srgbClr val="4472C4"/>
              </a:buClr>
            </a:pPr>
            <a:r>
              <a:rPr lang="en-US" sz="1400" dirty="0">
                <a:solidFill>
                  <a:prstClr val="black">
                    <a:lumMod val="75000"/>
                    <a:lumOff val="25000"/>
                  </a:prstClr>
                </a:solidFill>
                <a:latin typeface="Calibri (Body)"/>
                <a:cs typeface="Times New Roman" panose="02020603050405020304" pitchFamily="18" charset="0"/>
              </a:rPr>
              <a:t>Ionospheric scintillations: </a:t>
            </a:r>
            <a:r>
              <a:rPr lang="en-US" sz="1400" dirty="0">
                <a:solidFill>
                  <a:prstClr val="black">
                    <a:lumMod val="75000"/>
                    <a:lumOff val="25000"/>
                  </a:prstClr>
                </a:solidFill>
                <a:latin typeface="Calibri (Body)"/>
                <a:cs typeface="Times New Roman" panose="02020603050405020304" pitchFamily="18" charset="0"/>
                <a:hlinkClick r:id="rId9"/>
              </a:rPr>
              <a:t>https://dx.doi.org/10.6084/m9.figshare.6813131.v1</a:t>
            </a:r>
            <a:endParaRPr lang="en-US" sz="1400" dirty="0">
              <a:solidFill>
                <a:prstClr val="black">
                  <a:lumMod val="75000"/>
                  <a:lumOff val="25000"/>
                </a:prstClr>
              </a:solidFill>
              <a:latin typeface="Calibri (Body)"/>
              <a:cs typeface="Times New Roman" panose="02020603050405020304" pitchFamily="18" charset="0"/>
            </a:endParaRPr>
          </a:p>
          <a:p>
            <a:pPr marL="600075" lvl="1" indent="-257175" defTabSz="342900">
              <a:lnSpc>
                <a:spcPct val="100000"/>
              </a:lnSpc>
              <a:spcBef>
                <a:spcPts val="600"/>
              </a:spcBef>
              <a:buClr>
                <a:srgbClr val="4472C4"/>
              </a:buClr>
            </a:pPr>
            <a:r>
              <a:rPr lang="en-US" sz="1400" dirty="0">
                <a:solidFill>
                  <a:prstClr val="black">
                    <a:lumMod val="75000"/>
                    <a:lumOff val="25000"/>
                  </a:prstClr>
                </a:solidFill>
                <a:latin typeface="Calibri (Body)"/>
                <a:cs typeface="Times New Roman" panose="02020603050405020304" pitchFamily="18" charset="0"/>
              </a:rPr>
              <a:t>Particle precipitation: </a:t>
            </a:r>
            <a:r>
              <a:rPr lang="en-US" sz="1400" dirty="0">
                <a:solidFill>
                  <a:prstClr val="black">
                    <a:lumMod val="75000"/>
                    <a:lumOff val="25000"/>
                  </a:prstClr>
                </a:solidFill>
                <a:latin typeface="Calibri (Body)"/>
                <a:cs typeface="Times New Roman" panose="02020603050405020304" pitchFamily="18" charset="0"/>
                <a:hlinkClick r:id="rId10"/>
              </a:rPr>
              <a:t>http://dx.doi.org/10.5281/zenodo.4281122</a:t>
            </a:r>
            <a:endParaRPr lang="en-US" sz="1400" dirty="0">
              <a:solidFill>
                <a:prstClr val="black">
                  <a:lumMod val="75000"/>
                  <a:lumOff val="25000"/>
                </a:prstClr>
              </a:solidFill>
              <a:latin typeface="Calibri (Body)"/>
              <a:cs typeface="Times New Roman" panose="02020603050405020304" pitchFamily="18" charset="0"/>
            </a:endParaRPr>
          </a:p>
        </p:txBody>
      </p:sp>
      <p:sp>
        <p:nvSpPr>
          <p:cNvPr id="6" name="Title 1">
            <a:extLst>
              <a:ext uri="{FF2B5EF4-FFF2-40B4-BE49-F238E27FC236}">
                <a16:creationId xmlns:a16="http://schemas.microsoft.com/office/drawing/2014/main" id="{25C0551E-3755-9ED2-F3AA-52F6FA9484CC}"/>
              </a:ext>
            </a:extLst>
          </p:cNvPr>
          <p:cNvSpPr>
            <a:spLocks noGrp="1"/>
          </p:cNvSpPr>
          <p:nvPr>
            <p:ph type="title"/>
          </p:nvPr>
        </p:nvSpPr>
        <p:spPr>
          <a:xfrm>
            <a:off x="533400" y="89490"/>
            <a:ext cx="7886700" cy="994172"/>
          </a:xfrm>
        </p:spPr>
        <p:txBody>
          <a:bodyPr/>
          <a:lstStyle/>
          <a:p>
            <a:r>
              <a:rPr lang="en-US" dirty="0"/>
              <a:t>Links to Data Sets</a:t>
            </a:r>
          </a:p>
        </p:txBody>
      </p:sp>
    </p:spTree>
    <p:extLst>
      <p:ext uri="{BB962C8B-B14F-4D97-AF65-F5344CB8AC3E}">
        <p14:creationId xmlns:p14="http://schemas.microsoft.com/office/powerpoint/2010/main" val="244249444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050DB0D-0A8D-81F5-DB6B-EF8325FDA902}"/>
              </a:ext>
            </a:extLst>
          </p:cNvPr>
          <p:cNvSpPr>
            <a:spLocks noGrp="1"/>
          </p:cNvSpPr>
          <p:nvPr>
            <p:ph idx="1"/>
          </p:nvPr>
        </p:nvSpPr>
        <p:spPr>
          <a:xfrm>
            <a:off x="376237" y="1284620"/>
            <a:ext cx="8391525" cy="3407813"/>
          </a:xfrm>
        </p:spPr>
        <p:txBody>
          <a:bodyPr/>
          <a:lstStyle/>
          <a:p>
            <a:pPr marL="257175" indent="-257175" defTabSz="342900">
              <a:lnSpc>
                <a:spcPct val="100000"/>
              </a:lnSpc>
              <a:spcBef>
                <a:spcPts val="600"/>
              </a:spcBef>
              <a:buClr>
                <a:srgbClr val="4472C4"/>
              </a:buClr>
            </a:pPr>
            <a:r>
              <a:rPr lang="en-US" sz="1400" dirty="0">
                <a:solidFill>
                  <a:prstClr val="black">
                    <a:lumMod val="75000"/>
                    <a:lumOff val="25000"/>
                  </a:prstClr>
                </a:solidFill>
                <a:latin typeface="Calibri (Body)"/>
                <a:cs typeface="Times New Roman" panose="02020603050405020304" pitchFamily="18" charset="0"/>
              </a:rPr>
              <a:t>Nita et al. (2022), eprint arXiv:2203.09544</a:t>
            </a:r>
          </a:p>
          <a:p>
            <a:pPr marL="257175" indent="-257175" defTabSz="342900">
              <a:lnSpc>
                <a:spcPct val="100000"/>
              </a:lnSpc>
              <a:spcBef>
                <a:spcPts val="600"/>
              </a:spcBef>
              <a:buClr>
                <a:srgbClr val="4472C4"/>
              </a:buClr>
            </a:pPr>
            <a:r>
              <a:rPr lang="en-US" sz="1400" dirty="0">
                <a:solidFill>
                  <a:prstClr val="black">
                    <a:lumMod val="75000"/>
                    <a:lumOff val="25000"/>
                  </a:prstClr>
                </a:solidFill>
                <a:latin typeface="Calibri (Body)"/>
                <a:cs typeface="Times New Roman" panose="02020603050405020304" pitchFamily="18" charset="0"/>
              </a:rPr>
              <a:t>Galvez et al. (2019), The Astrophysical Journal Supplement Series, Volume 242, Issue 1, article id. 7, 11 pp.</a:t>
            </a:r>
          </a:p>
          <a:p>
            <a:pPr marL="257175" indent="-257175" defTabSz="342900">
              <a:lnSpc>
                <a:spcPct val="100000"/>
              </a:lnSpc>
              <a:spcBef>
                <a:spcPts val="600"/>
              </a:spcBef>
              <a:buClr>
                <a:srgbClr val="4472C4"/>
              </a:buClr>
            </a:pPr>
            <a:r>
              <a:rPr lang="en-US" sz="1400" dirty="0">
                <a:solidFill>
                  <a:prstClr val="black">
                    <a:lumMod val="75000"/>
                    <a:lumOff val="25000"/>
                  </a:prstClr>
                </a:solidFill>
                <a:latin typeface="Calibri (Body)"/>
                <a:cs typeface="Times New Roman" panose="02020603050405020304" pitchFamily="18" charset="0"/>
              </a:rPr>
              <a:t>Angryk et al. (2020), Scientific Data, Volume 7, Issue 1, article id.227.</a:t>
            </a:r>
          </a:p>
          <a:p>
            <a:pPr marL="257175" indent="-257175" defTabSz="342900">
              <a:lnSpc>
                <a:spcPct val="100000"/>
              </a:lnSpc>
              <a:spcBef>
                <a:spcPts val="600"/>
              </a:spcBef>
              <a:buClr>
                <a:srgbClr val="4472C4"/>
              </a:buClr>
            </a:pPr>
            <a:r>
              <a:rPr lang="en-US" sz="1400" dirty="0">
                <a:solidFill>
                  <a:prstClr val="black">
                    <a:lumMod val="75000"/>
                    <a:lumOff val="25000"/>
                  </a:prstClr>
                </a:solidFill>
                <a:latin typeface="Calibri (Body)"/>
                <a:cs typeface="Times New Roman" panose="02020603050405020304" pitchFamily="18" charset="0"/>
              </a:rPr>
              <a:t>Shneider et al. (2021), eprint arXiv:2108.06394</a:t>
            </a:r>
          </a:p>
          <a:p>
            <a:pPr marL="257175" indent="-257175" defTabSz="342900">
              <a:lnSpc>
                <a:spcPct val="100000"/>
              </a:lnSpc>
              <a:spcBef>
                <a:spcPts val="600"/>
              </a:spcBef>
              <a:buClr>
                <a:srgbClr val="4472C4"/>
              </a:buClr>
            </a:pPr>
            <a:r>
              <a:rPr lang="en-US" sz="1400" dirty="0">
                <a:solidFill>
                  <a:prstClr val="black">
                    <a:lumMod val="75000"/>
                    <a:lumOff val="25000"/>
                  </a:prstClr>
                </a:solidFill>
                <a:latin typeface="Calibri (Body)"/>
                <a:cs typeface="Times New Roman" panose="02020603050405020304" pitchFamily="18" charset="0"/>
              </a:rPr>
              <a:t>Rotti et al. (2022), The Astrophysical Journal Supplement Series, Volume 262, Issue 1, id.29, 10 pp.</a:t>
            </a:r>
          </a:p>
          <a:p>
            <a:pPr marL="257175" indent="-257175" defTabSz="342900">
              <a:lnSpc>
                <a:spcPct val="100000"/>
              </a:lnSpc>
              <a:spcBef>
                <a:spcPts val="600"/>
              </a:spcBef>
              <a:buClr>
                <a:srgbClr val="4472C4"/>
              </a:buClr>
            </a:pPr>
            <a:r>
              <a:rPr lang="en-US" sz="1400" dirty="0">
                <a:solidFill>
                  <a:prstClr val="black">
                    <a:lumMod val="75000"/>
                    <a:lumOff val="25000"/>
                  </a:prstClr>
                </a:solidFill>
                <a:latin typeface="Calibri (Body)"/>
                <a:cs typeface="Times New Roman" panose="02020603050405020304" pitchFamily="18" charset="0"/>
              </a:rPr>
              <a:t>McGranaghan et al. (2018), Space Weather, 16(11), 1817–1846, doi:10.1029/2018SW002018</a:t>
            </a:r>
          </a:p>
          <a:p>
            <a:pPr marL="257175" indent="-257175" defTabSz="342900">
              <a:lnSpc>
                <a:spcPct val="100000"/>
              </a:lnSpc>
              <a:spcBef>
                <a:spcPts val="600"/>
              </a:spcBef>
              <a:buClr>
                <a:srgbClr val="4472C4"/>
              </a:buClr>
            </a:pPr>
            <a:r>
              <a:rPr lang="en-US" sz="1400" dirty="0">
                <a:solidFill>
                  <a:prstClr val="black">
                    <a:lumMod val="75000"/>
                    <a:lumOff val="25000"/>
                  </a:prstClr>
                </a:solidFill>
                <a:latin typeface="Calibri (Body)"/>
                <a:cs typeface="Times New Roman" panose="02020603050405020304" pitchFamily="18" charset="0"/>
              </a:rPr>
              <a:t>McGranaghan et al. (2021), Space Weather, 19(6), e2020SW002684</a:t>
            </a:r>
          </a:p>
        </p:txBody>
      </p:sp>
      <p:sp>
        <p:nvSpPr>
          <p:cNvPr id="6" name="Title 1">
            <a:extLst>
              <a:ext uri="{FF2B5EF4-FFF2-40B4-BE49-F238E27FC236}">
                <a16:creationId xmlns:a16="http://schemas.microsoft.com/office/drawing/2014/main" id="{25C0551E-3755-9ED2-F3AA-52F6FA9484CC}"/>
              </a:ext>
            </a:extLst>
          </p:cNvPr>
          <p:cNvSpPr>
            <a:spLocks noGrp="1"/>
          </p:cNvSpPr>
          <p:nvPr>
            <p:ph type="title"/>
          </p:nvPr>
        </p:nvSpPr>
        <p:spPr>
          <a:xfrm>
            <a:off x="533400" y="89490"/>
            <a:ext cx="7886700" cy="994172"/>
          </a:xfrm>
        </p:spPr>
        <p:txBody>
          <a:bodyPr/>
          <a:lstStyle/>
          <a:p>
            <a:r>
              <a:rPr lang="en-US" dirty="0"/>
              <a:t>Literature List</a:t>
            </a:r>
          </a:p>
        </p:txBody>
      </p:sp>
    </p:spTree>
    <p:extLst>
      <p:ext uri="{BB962C8B-B14F-4D97-AF65-F5344CB8AC3E}">
        <p14:creationId xmlns:p14="http://schemas.microsoft.com/office/powerpoint/2010/main" val="156672351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050DB0D-0A8D-81F5-DB6B-EF8325FDA902}"/>
              </a:ext>
            </a:extLst>
          </p:cNvPr>
          <p:cNvSpPr>
            <a:spLocks noGrp="1"/>
          </p:cNvSpPr>
          <p:nvPr>
            <p:ph idx="1"/>
          </p:nvPr>
        </p:nvSpPr>
        <p:spPr>
          <a:xfrm>
            <a:off x="376237" y="1752600"/>
            <a:ext cx="8391525" cy="2753495"/>
          </a:xfrm>
        </p:spPr>
        <p:txBody>
          <a:bodyPr/>
          <a:lstStyle/>
          <a:p>
            <a:pPr marL="0" indent="0" algn="ctr" defTabSz="342900">
              <a:lnSpc>
                <a:spcPct val="100000"/>
              </a:lnSpc>
              <a:spcBef>
                <a:spcPts val="600"/>
              </a:spcBef>
              <a:buClr>
                <a:srgbClr val="4472C4"/>
              </a:buClr>
              <a:buNone/>
            </a:pPr>
            <a:r>
              <a:rPr lang="en-US" sz="2600" dirty="0">
                <a:solidFill>
                  <a:prstClr val="black">
                    <a:lumMod val="75000"/>
                    <a:lumOff val="25000"/>
                  </a:prstClr>
                </a:solidFill>
                <a:latin typeface="Calibri (Body)"/>
                <a:cs typeface="Times New Roman" panose="02020603050405020304" pitchFamily="18" charset="0"/>
              </a:rPr>
              <a:t>What makes the ML data sets specific?</a:t>
            </a:r>
          </a:p>
          <a:p>
            <a:pPr marL="0" indent="0" algn="ctr" defTabSz="342900">
              <a:lnSpc>
                <a:spcPct val="100000"/>
              </a:lnSpc>
              <a:spcBef>
                <a:spcPts val="600"/>
              </a:spcBef>
              <a:buClr>
                <a:srgbClr val="4472C4"/>
              </a:buClr>
              <a:buNone/>
            </a:pPr>
            <a:endParaRPr lang="en-US" sz="2600" dirty="0">
              <a:solidFill>
                <a:prstClr val="black">
                  <a:lumMod val="75000"/>
                  <a:lumOff val="25000"/>
                </a:prstClr>
              </a:solidFill>
              <a:latin typeface="Calibri (Body)"/>
              <a:cs typeface="Times New Roman" panose="02020603050405020304" pitchFamily="18" charset="0"/>
            </a:endParaRPr>
          </a:p>
          <a:p>
            <a:pPr marL="0" indent="0" algn="ctr" defTabSz="342900">
              <a:lnSpc>
                <a:spcPct val="100000"/>
              </a:lnSpc>
              <a:spcBef>
                <a:spcPts val="600"/>
              </a:spcBef>
              <a:buClr>
                <a:srgbClr val="4472C4"/>
              </a:buClr>
              <a:buNone/>
            </a:pPr>
            <a:r>
              <a:rPr lang="en-US" sz="2600" dirty="0">
                <a:solidFill>
                  <a:prstClr val="black">
                    <a:lumMod val="75000"/>
                    <a:lumOff val="25000"/>
                  </a:prstClr>
                </a:solidFill>
                <a:latin typeface="Calibri (Body)"/>
                <a:cs typeface="Times New Roman" panose="02020603050405020304" pitchFamily="18" charset="0"/>
              </a:rPr>
              <a:t>How SPASE could be used to describe ML-ready data sets?</a:t>
            </a:r>
          </a:p>
        </p:txBody>
      </p:sp>
      <p:sp>
        <p:nvSpPr>
          <p:cNvPr id="6" name="Title 1">
            <a:extLst>
              <a:ext uri="{FF2B5EF4-FFF2-40B4-BE49-F238E27FC236}">
                <a16:creationId xmlns:a16="http://schemas.microsoft.com/office/drawing/2014/main" id="{25C0551E-3755-9ED2-F3AA-52F6FA9484CC}"/>
              </a:ext>
            </a:extLst>
          </p:cNvPr>
          <p:cNvSpPr>
            <a:spLocks noGrp="1"/>
          </p:cNvSpPr>
          <p:nvPr>
            <p:ph type="title"/>
          </p:nvPr>
        </p:nvSpPr>
        <p:spPr>
          <a:xfrm>
            <a:off x="533400" y="89490"/>
            <a:ext cx="7886700" cy="994172"/>
          </a:xfrm>
        </p:spPr>
        <p:txBody>
          <a:bodyPr/>
          <a:lstStyle/>
          <a:p>
            <a:r>
              <a:rPr lang="en-US" dirty="0"/>
              <a:t>Open Discussion</a:t>
            </a:r>
          </a:p>
        </p:txBody>
      </p:sp>
    </p:spTree>
    <p:extLst>
      <p:ext uri="{BB962C8B-B14F-4D97-AF65-F5344CB8AC3E}">
        <p14:creationId xmlns:p14="http://schemas.microsoft.com/office/powerpoint/2010/main" val="172112912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050DB0D-0A8D-81F5-DB6B-EF8325FDA902}"/>
              </a:ext>
            </a:extLst>
          </p:cNvPr>
          <p:cNvSpPr>
            <a:spLocks noGrp="1"/>
          </p:cNvSpPr>
          <p:nvPr>
            <p:ph idx="1"/>
          </p:nvPr>
        </p:nvSpPr>
        <p:spPr>
          <a:xfrm>
            <a:off x="376237" y="1284620"/>
            <a:ext cx="8391525" cy="3407813"/>
          </a:xfrm>
        </p:spPr>
        <p:txBody>
          <a:bodyPr/>
          <a:lstStyle/>
          <a:p>
            <a:pPr marL="257175" indent="-257175" defTabSz="342900">
              <a:lnSpc>
                <a:spcPct val="100000"/>
              </a:lnSpc>
              <a:spcBef>
                <a:spcPts val="600"/>
              </a:spcBef>
              <a:buClr>
                <a:srgbClr val="4472C4"/>
              </a:buClr>
            </a:pPr>
            <a:r>
              <a:rPr lang="en-US" sz="2000" dirty="0">
                <a:solidFill>
                  <a:prstClr val="black">
                    <a:lumMod val="75000"/>
                    <a:lumOff val="25000"/>
                  </a:prstClr>
                </a:solidFill>
                <a:latin typeface="Calibri (Body)"/>
                <a:cs typeface="Times New Roman" panose="02020603050405020304" pitchFamily="18" charset="0"/>
              </a:rPr>
              <a:t>Introduction to Machine Learning-Ready Data Sets</a:t>
            </a:r>
          </a:p>
          <a:p>
            <a:pPr marL="600075" lvl="1" indent="-257175" defTabSz="342900">
              <a:lnSpc>
                <a:spcPct val="100000"/>
              </a:lnSpc>
              <a:spcBef>
                <a:spcPts val="600"/>
              </a:spcBef>
              <a:buClr>
                <a:srgbClr val="4472C4"/>
              </a:buClr>
            </a:pPr>
            <a:r>
              <a:rPr lang="en-US" sz="1600" dirty="0">
                <a:solidFill>
                  <a:prstClr val="black">
                    <a:lumMod val="75000"/>
                    <a:lumOff val="25000"/>
                  </a:prstClr>
                </a:solidFill>
                <a:latin typeface="Calibri (Body)"/>
                <a:cs typeface="Times New Roman" panose="02020603050405020304" pitchFamily="18" charset="0"/>
              </a:rPr>
              <a:t>Why do we need such data sets in Heliophysics?</a:t>
            </a:r>
          </a:p>
          <a:p>
            <a:pPr marL="257175" indent="-257175" defTabSz="342900">
              <a:lnSpc>
                <a:spcPct val="100000"/>
              </a:lnSpc>
              <a:spcBef>
                <a:spcPts val="600"/>
              </a:spcBef>
              <a:buClr>
                <a:srgbClr val="4472C4"/>
              </a:buClr>
            </a:pPr>
            <a:r>
              <a:rPr lang="en-US" sz="2000" dirty="0">
                <a:solidFill>
                  <a:prstClr val="black">
                    <a:lumMod val="75000"/>
                    <a:lumOff val="25000"/>
                  </a:prstClr>
                </a:solidFill>
                <a:latin typeface="Calibri (Body)"/>
                <a:cs typeface="Times New Roman" panose="02020603050405020304" pitchFamily="18" charset="0"/>
              </a:rPr>
              <a:t>Key Principles Behind ML-Ready Data Sets</a:t>
            </a:r>
          </a:p>
          <a:p>
            <a:pPr marL="257175" indent="-257175" defTabSz="342900">
              <a:lnSpc>
                <a:spcPct val="100000"/>
              </a:lnSpc>
              <a:spcBef>
                <a:spcPts val="600"/>
              </a:spcBef>
              <a:buClr>
                <a:srgbClr val="4472C4"/>
              </a:buClr>
            </a:pPr>
            <a:r>
              <a:rPr lang="en-US" sz="2000" dirty="0">
                <a:solidFill>
                  <a:prstClr val="black">
                    <a:lumMod val="75000"/>
                    <a:lumOff val="25000"/>
                  </a:prstClr>
                </a:solidFill>
                <a:latin typeface="Calibri (Body)"/>
                <a:cs typeface="Times New Roman" panose="02020603050405020304" pitchFamily="18" charset="0"/>
              </a:rPr>
              <a:t>Examples of ML-Ready Data Sets in Heliophysics (Very Subjective Selection)</a:t>
            </a:r>
          </a:p>
          <a:p>
            <a:pPr marL="600075" lvl="1" indent="-257175" defTabSz="342900">
              <a:lnSpc>
                <a:spcPct val="100000"/>
              </a:lnSpc>
              <a:spcBef>
                <a:spcPts val="600"/>
              </a:spcBef>
              <a:buClr>
                <a:srgbClr val="4472C4"/>
              </a:buClr>
            </a:pPr>
            <a:r>
              <a:rPr lang="en-US" sz="1600" dirty="0">
                <a:solidFill>
                  <a:prstClr val="black">
                    <a:lumMod val="75000"/>
                    <a:lumOff val="25000"/>
                  </a:prstClr>
                </a:solidFill>
                <a:latin typeface="Calibri (Body)"/>
                <a:cs typeface="Times New Roman" panose="02020603050405020304" pitchFamily="18" charset="0"/>
              </a:rPr>
              <a:t>Historic examples of data sets</a:t>
            </a:r>
          </a:p>
          <a:p>
            <a:pPr marL="600075" lvl="1" indent="-257175" defTabSz="342900">
              <a:lnSpc>
                <a:spcPct val="100000"/>
              </a:lnSpc>
              <a:spcBef>
                <a:spcPts val="600"/>
              </a:spcBef>
              <a:buClr>
                <a:srgbClr val="4472C4"/>
              </a:buClr>
            </a:pPr>
            <a:r>
              <a:rPr lang="en-US" sz="1600" dirty="0">
                <a:solidFill>
                  <a:prstClr val="black">
                    <a:lumMod val="75000"/>
                    <a:lumOff val="25000"/>
                  </a:prstClr>
                </a:solidFill>
                <a:latin typeface="Calibri (Body)"/>
                <a:cs typeface="Times New Roman" panose="02020603050405020304" pitchFamily="18" charset="0"/>
              </a:rPr>
              <a:t>Current examples and related research</a:t>
            </a:r>
            <a:endParaRPr lang="en-US" sz="2000" dirty="0">
              <a:solidFill>
                <a:prstClr val="black">
                  <a:lumMod val="75000"/>
                  <a:lumOff val="25000"/>
                </a:prstClr>
              </a:solidFill>
              <a:latin typeface="Calibri (Body)"/>
              <a:cs typeface="Times New Roman" panose="02020603050405020304" pitchFamily="18" charset="0"/>
            </a:endParaRPr>
          </a:p>
          <a:p>
            <a:pPr marL="257175" indent="-257175" defTabSz="342900">
              <a:lnSpc>
                <a:spcPct val="100000"/>
              </a:lnSpc>
              <a:spcBef>
                <a:spcPts val="600"/>
              </a:spcBef>
              <a:buClr>
                <a:srgbClr val="4472C4"/>
              </a:buClr>
            </a:pPr>
            <a:r>
              <a:rPr lang="en-US" sz="2000" dirty="0">
                <a:solidFill>
                  <a:prstClr val="black">
                    <a:lumMod val="75000"/>
                    <a:lumOff val="25000"/>
                  </a:prstClr>
                </a:solidFill>
                <a:latin typeface="Calibri (Body)"/>
                <a:cs typeface="Times New Roman" panose="02020603050405020304" pitchFamily="18" charset="0"/>
              </a:rPr>
              <a:t>Highlighting Common Denominator</a:t>
            </a:r>
          </a:p>
          <a:p>
            <a:pPr marL="257175" indent="-257175" defTabSz="342900">
              <a:lnSpc>
                <a:spcPct val="100000"/>
              </a:lnSpc>
              <a:spcBef>
                <a:spcPts val="600"/>
              </a:spcBef>
              <a:buClr>
                <a:srgbClr val="4472C4"/>
              </a:buClr>
            </a:pPr>
            <a:r>
              <a:rPr lang="en-US" sz="2000" dirty="0">
                <a:solidFill>
                  <a:prstClr val="black">
                    <a:lumMod val="75000"/>
                    <a:lumOff val="25000"/>
                  </a:prstClr>
                </a:solidFill>
                <a:latin typeface="Calibri (Body)"/>
                <a:cs typeface="Times New Roman" panose="02020603050405020304" pitchFamily="18" charset="0"/>
              </a:rPr>
              <a:t>Open Discussion</a:t>
            </a:r>
          </a:p>
        </p:txBody>
      </p:sp>
      <p:sp>
        <p:nvSpPr>
          <p:cNvPr id="6" name="Title 1">
            <a:extLst>
              <a:ext uri="{FF2B5EF4-FFF2-40B4-BE49-F238E27FC236}">
                <a16:creationId xmlns:a16="http://schemas.microsoft.com/office/drawing/2014/main" id="{25C0551E-3755-9ED2-F3AA-52F6FA9484CC}"/>
              </a:ext>
            </a:extLst>
          </p:cNvPr>
          <p:cNvSpPr>
            <a:spLocks noGrp="1"/>
          </p:cNvSpPr>
          <p:nvPr>
            <p:ph type="title"/>
          </p:nvPr>
        </p:nvSpPr>
        <p:spPr>
          <a:xfrm>
            <a:off x="533400" y="89490"/>
            <a:ext cx="7886700" cy="994172"/>
          </a:xfrm>
        </p:spPr>
        <p:txBody>
          <a:bodyPr/>
          <a:lstStyle/>
          <a:p>
            <a:r>
              <a:rPr lang="en-US" dirty="0"/>
              <a:t>Outline</a:t>
            </a:r>
          </a:p>
        </p:txBody>
      </p:sp>
    </p:spTree>
    <p:extLst>
      <p:ext uri="{BB962C8B-B14F-4D97-AF65-F5344CB8AC3E}">
        <p14:creationId xmlns:p14="http://schemas.microsoft.com/office/powerpoint/2010/main" val="172677654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25C0551E-3755-9ED2-F3AA-52F6FA9484CC}"/>
              </a:ext>
            </a:extLst>
          </p:cNvPr>
          <p:cNvSpPr>
            <a:spLocks noGrp="1"/>
          </p:cNvSpPr>
          <p:nvPr>
            <p:ph type="title"/>
          </p:nvPr>
        </p:nvSpPr>
        <p:spPr>
          <a:xfrm>
            <a:off x="533400" y="89490"/>
            <a:ext cx="7886700" cy="994172"/>
          </a:xfrm>
        </p:spPr>
        <p:txBody>
          <a:bodyPr/>
          <a:lstStyle/>
          <a:p>
            <a:r>
              <a:rPr lang="en-US" dirty="0"/>
              <a:t>Two Plots from NASA ADS</a:t>
            </a:r>
          </a:p>
        </p:txBody>
      </p:sp>
      <p:pic>
        <p:nvPicPr>
          <p:cNvPr id="7" name="Picture 6">
            <a:extLst>
              <a:ext uri="{FF2B5EF4-FFF2-40B4-BE49-F238E27FC236}">
                <a16:creationId xmlns:a16="http://schemas.microsoft.com/office/drawing/2014/main" id="{95F070FC-FB0F-BCE0-2212-E7CB0B51DFC0}"/>
              </a:ext>
            </a:extLst>
          </p:cNvPr>
          <p:cNvPicPr>
            <a:picLocks noChangeAspect="1"/>
          </p:cNvPicPr>
          <p:nvPr/>
        </p:nvPicPr>
        <p:blipFill>
          <a:blip r:embed="rId2"/>
          <a:stretch>
            <a:fillRect/>
          </a:stretch>
        </p:blipFill>
        <p:spPr>
          <a:xfrm>
            <a:off x="5106344" y="956282"/>
            <a:ext cx="3416597" cy="3356581"/>
          </a:xfrm>
          <a:prstGeom prst="rect">
            <a:avLst/>
          </a:prstGeom>
        </p:spPr>
      </p:pic>
      <p:pic>
        <p:nvPicPr>
          <p:cNvPr id="9" name="Picture 8">
            <a:extLst>
              <a:ext uri="{FF2B5EF4-FFF2-40B4-BE49-F238E27FC236}">
                <a16:creationId xmlns:a16="http://schemas.microsoft.com/office/drawing/2014/main" id="{A45F3A13-0C0D-D535-087D-986858CBCBE1}"/>
              </a:ext>
            </a:extLst>
          </p:cNvPr>
          <p:cNvPicPr>
            <a:picLocks noChangeAspect="1"/>
          </p:cNvPicPr>
          <p:nvPr/>
        </p:nvPicPr>
        <p:blipFill>
          <a:blip r:embed="rId3"/>
          <a:stretch>
            <a:fillRect/>
          </a:stretch>
        </p:blipFill>
        <p:spPr>
          <a:xfrm>
            <a:off x="724618" y="956283"/>
            <a:ext cx="3479758" cy="3356581"/>
          </a:xfrm>
          <a:prstGeom prst="rect">
            <a:avLst/>
          </a:prstGeom>
        </p:spPr>
      </p:pic>
      <p:sp>
        <p:nvSpPr>
          <p:cNvPr id="10" name="TextBox 9">
            <a:extLst>
              <a:ext uri="{FF2B5EF4-FFF2-40B4-BE49-F238E27FC236}">
                <a16:creationId xmlns:a16="http://schemas.microsoft.com/office/drawing/2014/main" id="{26BEEA9D-ADDD-FDB2-34C6-E7EE3CF2FF8C}"/>
              </a:ext>
            </a:extLst>
          </p:cNvPr>
          <p:cNvSpPr txBox="1"/>
          <p:nvPr/>
        </p:nvSpPr>
        <p:spPr>
          <a:xfrm>
            <a:off x="553910" y="4312864"/>
            <a:ext cx="3821174" cy="507831"/>
          </a:xfrm>
          <a:prstGeom prst="rect">
            <a:avLst/>
          </a:prstGeom>
          <a:noFill/>
        </p:spPr>
        <p:txBody>
          <a:bodyPr wrap="none" rtlCol="0">
            <a:spAutoFit/>
          </a:bodyPr>
          <a:lstStyle/>
          <a:p>
            <a:pPr algn="ctr"/>
            <a:r>
              <a:rPr lang="en-US" dirty="0"/>
              <a:t>Proxy for number of contributions in Heliophysics</a:t>
            </a:r>
          </a:p>
          <a:p>
            <a:pPr algn="ctr"/>
            <a:r>
              <a:rPr lang="en-US" dirty="0"/>
              <a:t>(‘Heliophysics’, ‘Space Weather’, etc, in the abstract)</a:t>
            </a:r>
          </a:p>
        </p:txBody>
      </p:sp>
      <p:sp>
        <p:nvSpPr>
          <p:cNvPr id="11" name="TextBox 10">
            <a:extLst>
              <a:ext uri="{FF2B5EF4-FFF2-40B4-BE49-F238E27FC236}">
                <a16:creationId xmlns:a16="http://schemas.microsoft.com/office/drawing/2014/main" id="{87C5CC25-F15F-A31B-3F46-105F9FE3D684}"/>
              </a:ext>
            </a:extLst>
          </p:cNvPr>
          <p:cNvSpPr txBox="1"/>
          <p:nvPr/>
        </p:nvSpPr>
        <p:spPr>
          <a:xfrm>
            <a:off x="4533799" y="4312864"/>
            <a:ext cx="4561698" cy="507831"/>
          </a:xfrm>
          <a:prstGeom prst="rect">
            <a:avLst/>
          </a:prstGeom>
          <a:noFill/>
        </p:spPr>
        <p:txBody>
          <a:bodyPr wrap="none" rtlCol="0">
            <a:spAutoFit/>
          </a:bodyPr>
          <a:lstStyle/>
          <a:p>
            <a:pPr algn="ctr"/>
            <a:r>
              <a:rPr lang="en-US" dirty="0"/>
              <a:t>Same with machine learning keywords added</a:t>
            </a:r>
          </a:p>
          <a:p>
            <a:pPr algn="ctr"/>
            <a:r>
              <a:rPr lang="en-US" dirty="0"/>
              <a:t>(‘Machine learning’, ‘Artificial intelligence’, etc, in the abstract)</a:t>
            </a:r>
          </a:p>
        </p:txBody>
      </p:sp>
    </p:spTree>
    <p:extLst>
      <p:ext uri="{BB962C8B-B14F-4D97-AF65-F5344CB8AC3E}">
        <p14:creationId xmlns:p14="http://schemas.microsoft.com/office/powerpoint/2010/main" val="25249828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050DB0D-0A8D-81F5-DB6B-EF8325FDA902}"/>
              </a:ext>
            </a:extLst>
          </p:cNvPr>
          <p:cNvSpPr>
            <a:spLocks noGrp="1"/>
          </p:cNvSpPr>
          <p:nvPr>
            <p:ph idx="1"/>
          </p:nvPr>
        </p:nvSpPr>
        <p:spPr>
          <a:xfrm>
            <a:off x="376237" y="1284620"/>
            <a:ext cx="4278313" cy="3608467"/>
          </a:xfrm>
        </p:spPr>
        <p:txBody>
          <a:bodyPr/>
          <a:lstStyle/>
          <a:p>
            <a:pPr marL="257175" indent="-257175" defTabSz="342900">
              <a:lnSpc>
                <a:spcPct val="100000"/>
              </a:lnSpc>
              <a:spcBef>
                <a:spcPts val="600"/>
              </a:spcBef>
              <a:buClr>
                <a:srgbClr val="4472C4"/>
              </a:buClr>
            </a:pPr>
            <a:r>
              <a:rPr lang="en-US" sz="1800" dirty="0">
                <a:solidFill>
                  <a:prstClr val="black">
                    <a:lumMod val="75000"/>
                    <a:lumOff val="25000"/>
                  </a:prstClr>
                </a:solidFill>
                <a:latin typeface="Calibri (Body)"/>
                <a:cs typeface="Times New Roman" panose="02020603050405020304" pitchFamily="18" charset="0"/>
              </a:rPr>
              <a:t>Data preparation is a key challenge in machine learning:</a:t>
            </a:r>
          </a:p>
          <a:p>
            <a:pPr marL="600075" lvl="1" indent="-257175" defTabSz="342900">
              <a:lnSpc>
                <a:spcPct val="100000"/>
              </a:lnSpc>
              <a:spcBef>
                <a:spcPts val="600"/>
              </a:spcBef>
              <a:buClr>
                <a:srgbClr val="4472C4"/>
              </a:buClr>
            </a:pPr>
            <a:r>
              <a:rPr lang="en-US" sz="1500" dirty="0">
                <a:solidFill>
                  <a:prstClr val="black">
                    <a:lumMod val="75000"/>
                    <a:lumOff val="25000"/>
                  </a:prstClr>
                </a:solidFill>
                <a:latin typeface="Calibri (Body)"/>
                <a:cs typeface="Times New Roman" panose="02020603050405020304" pitchFamily="18" charset="0"/>
              </a:rPr>
              <a:t>The typical number mentioned is that 80% of time goes to data preparation</a:t>
            </a:r>
          </a:p>
          <a:p>
            <a:pPr marL="600075" lvl="1" indent="-257175" defTabSz="342900">
              <a:lnSpc>
                <a:spcPct val="100000"/>
              </a:lnSpc>
              <a:spcBef>
                <a:spcPts val="600"/>
              </a:spcBef>
              <a:buClr>
                <a:srgbClr val="4472C4"/>
              </a:buClr>
            </a:pPr>
            <a:r>
              <a:rPr lang="en-US" sz="1500" dirty="0">
                <a:solidFill>
                  <a:prstClr val="black">
                    <a:lumMod val="75000"/>
                    <a:lumOff val="25000"/>
                  </a:prstClr>
                </a:solidFill>
                <a:latin typeface="Calibri (Body)"/>
                <a:cs typeface="Times New Roman" panose="02020603050405020304" pitchFamily="18" charset="0"/>
              </a:rPr>
              <a:t>This steps includes data preprocessing and cleaning, data set partitioning, data normalization, etc.</a:t>
            </a:r>
          </a:p>
          <a:p>
            <a:pPr marL="257175" indent="-257175" defTabSz="342900">
              <a:lnSpc>
                <a:spcPct val="100000"/>
              </a:lnSpc>
              <a:spcBef>
                <a:spcPts val="600"/>
              </a:spcBef>
              <a:buClr>
                <a:srgbClr val="4472C4"/>
              </a:buClr>
            </a:pPr>
            <a:r>
              <a:rPr lang="en-US" sz="1800" dirty="0">
                <a:solidFill>
                  <a:prstClr val="black">
                    <a:lumMod val="75000"/>
                    <a:lumOff val="25000"/>
                  </a:prstClr>
                </a:solidFill>
                <a:latin typeface="Calibri (Body)"/>
                <a:cs typeface="Times New Roman" panose="02020603050405020304" pitchFamily="18" charset="0"/>
              </a:rPr>
              <a:t>Data preparation is an unavoidable step in the machine learning research</a:t>
            </a:r>
          </a:p>
          <a:p>
            <a:pPr marL="600075" lvl="1" indent="-257175" defTabSz="342900">
              <a:lnSpc>
                <a:spcPct val="100000"/>
              </a:lnSpc>
              <a:spcBef>
                <a:spcPts val="600"/>
              </a:spcBef>
              <a:buClr>
                <a:srgbClr val="4472C4"/>
              </a:buClr>
            </a:pPr>
            <a:r>
              <a:rPr lang="en-US" sz="1500" dirty="0">
                <a:solidFill>
                  <a:prstClr val="black">
                    <a:lumMod val="75000"/>
                    <a:lumOff val="25000"/>
                  </a:prstClr>
                </a:solidFill>
                <a:latin typeface="Calibri (Body)"/>
                <a:cs typeface="Times New Roman" panose="02020603050405020304" pitchFamily="18" charset="0"/>
              </a:rPr>
              <a:t>“Garbage in – garbage out”</a:t>
            </a:r>
            <a:endParaRPr lang="en-US" sz="1800" dirty="0">
              <a:solidFill>
                <a:prstClr val="black">
                  <a:lumMod val="75000"/>
                  <a:lumOff val="25000"/>
                </a:prstClr>
              </a:solidFill>
              <a:latin typeface="Calibri (Body)"/>
              <a:cs typeface="Times New Roman" panose="02020603050405020304" pitchFamily="18" charset="0"/>
            </a:endParaRPr>
          </a:p>
        </p:txBody>
      </p:sp>
      <p:sp>
        <p:nvSpPr>
          <p:cNvPr id="6" name="Title 1">
            <a:extLst>
              <a:ext uri="{FF2B5EF4-FFF2-40B4-BE49-F238E27FC236}">
                <a16:creationId xmlns:a16="http://schemas.microsoft.com/office/drawing/2014/main" id="{25C0551E-3755-9ED2-F3AA-52F6FA9484CC}"/>
              </a:ext>
            </a:extLst>
          </p:cNvPr>
          <p:cNvSpPr>
            <a:spLocks noGrp="1"/>
          </p:cNvSpPr>
          <p:nvPr>
            <p:ph type="title"/>
          </p:nvPr>
        </p:nvSpPr>
        <p:spPr>
          <a:xfrm>
            <a:off x="533400" y="89490"/>
            <a:ext cx="7886700" cy="994172"/>
          </a:xfrm>
        </p:spPr>
        <p:txBody>
          <a:bodyPr/>
          <a:lstStyle/>
          <a:p>
            <a:r>
              <a:rPr lang="en-US" dirty="0"/>
              <a:t>Data Preparation in Machine Learning</a:t>
            </a:r>
          </a:p>
        </p:txBody>
      </p:sp>
      <p:graphicFrame>
        <p:nvGraphicFramePr>
          <p:cNvPr id="5" name="Chart 4">
            <a:extLst>
              <a:ext uri="{FF2B5EF4-FFF2-40B4-BE49-F238E27FC236}">
                <a16:creationId xmlns:a16="http://schemas.microsoft.com/office/drawing/2014/main" id="{125E10A7-347C-96B2-AEB4-42286ECF0A30}"/>
              </a:ext>
            </a:extLst>
          </p:cNvPr>
          <p:cNvGraphicFramePr/>
          <p:nvPr>
            <p:extLst>
              <p:ext uri="{D42A27DB-BD31-4B8C-83A1-F6EECF244321}">
                <p14:modId xmlns:p14="http://schemas.microsoft.com/office/powerpoint/2010/main" val="620817206"/>
              </p:ext>
            </p:extLst>
          </p:nvPr>
        </p:nvGraphicFramePr>
        <p:xfrm>
          <a:off x="4654550" y="1425972"/>
          <a:ext cx="4171950" cy="27813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20511045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25C0551E-3755-9ED2-F3AA-52F6FA9484CC}"/>
              </a:ext>
            </a:extLst>
          </p:cNvPr>
          <p:cNvSpPr>
            <a:spLocks noGrp="1"/>
          </p:cNvSpPr>
          <p:nvPr>
            <p:ph type="title"/>
          </p:nvPr>
        </p:nvSpPr>
        <p:spPr>
          <a:xfrm>
            <a:off x="533400" y="89490"/>
            <a:ext cx="7886700" cy="994172"/>
          </a:xfrm>
        </p:spPr>
        <p:txBody>
          <a:bodyPr/>
          <a:lstStyle/>
          <a:p>
            <a:r>
              <a:rPr lang="en-US" dirty="0"/>
              <a:t>ML-Ready Data Sets</a:t>
            </a:r>
          </a:p>
        </p:txBody>
      </p:sp>
      <p:sp>
        <p:nvSpPr>
          <p:cNvPr id="2" name="Rectangle 1">
            <a:extLst>
              <a:ext uri="{FF2B5EF4-FFF2-40B4-BE49-F238E27FC236}">
                <a16:creationId xmlns:a16="http://schemas.microsoft.com/office/drawing/2014/main" id="{DF0340B8-1CBD-3042-3E7F-FB19BB252187}"/>
              </a:ext>
            </a:extLst>
          </p:cNvPr>
          <p:cNvSpPr/>
          <p:nvPr/>
        </p:nvSpPr>
        <p:spPr>
          <a:xfrm>
            <a:off x="2660649" y="883528"/>
            <a:ext cx="3822700" cy="603250"/>
          </a:xfrm>
          <a:prstGeom prst="rect">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en-US" sz="1800" dirty="0"/>
              <a:t>How to make a salad?</a:t>
            </a:r>
          </a:p>
        </p:txBody>
      </p:sp>
      <p:sp>
        <p:nvSpPr>
          <p:cNvPr id="4" name="Rectangle 3">
            <a:extLst>
              <a:ext uri="{FF2B5EF4-FFF2-40B4-BE49-F238E27FC236}">
                <a16:creationId xmlns:a16="http://schemas.microsoft.com/office/drawing/2014/main" id="{7114C6A4-B30D-89A9-E7D2-082D5CB560D9}"/>
              </a:ext>
            </a:extLst>
          </p:cNvPr>
          <p:cNvSpPr/>
          <p:nvPr/>
        </p:nvSpPr>
        <p:spPr>
          <a:xfrm>
            <a:off x="1225549" y="1594728"/>
            <a:ext cx="3162300" cy="603250"/>
          </a:xfrm>
          <a:prstGeom prst="rect">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en-US" sz="1800" dirty="0"/>
              <a:t>Find a salad recipe</a:t>
            </a:r>
          </a:p>
        </p:txBody>
      </p:sp>
      <p:sp>
        <p:nvSpPr>
          <p:cNvPr id="5" name="Rectangle 4">
            <a:extLst>
              <a:ext uri="{FF2B5EF4-FFF2-40B4-BE49-F238E27FC236}">
                <a16:creationId xmlns:a16="http://schemas.microsoft.com/office/drawing/2014/main" id="{B37ABCF6-CBCC-C311-8DFA-21F1E6791244}"/>
              </a:ext>
            </a:extLst>
          </p:cNvPr>
          <p:cNvSpPr/>
          <p:nvPr/>
        </p:nvSpPr>
        <p:spPr>
          <a:xfrm>
            <a:off x="1225549" y="2274178"/>
            <a:ext cx="3162300" cy="603250"/>
          </a:xfrm>
          <a:prstGeom prst="rect">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en-US" sz="1800" dirty="0"/>
              <a:t>Make some shopping at the grocery store</a:t>
            </a:r>
          </a:p>
        </p:txBody>
      </p:sp>
      <p:sp>
        <p:nvSpPr>
          <p:cNvPr id="7" name="Rectangle 6">
            <a:extLst>
              <a:ext uri="{FF2B5EF4-FFF2-40B4-BE49-F238E27FC236}">
                <a16:creationId xmlns:a16="http://schemas.microsoft.com/office/drawing/2014/main" id="{7A14768A-F358-CD7C-3C2A-0DDD6981B6DF}"/>
              </a:ext>
            </a:extLst>
          </p:cNvPr>
          <p:cNvSpPr/>
          <p:nvPr/>
        </p:nvSpPr>
        <p:spPr>
          <a:xfrm>
            <a:off x="1225549" y="2953628"/>
            <a:ext cx="3162300" cy="603250"/>
          </a:xfrm>
          <a:prstGeom prst="rect">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en-US" sz="1800" dirty="0"/>
              <a:t>Preprocess the ingredients (wash them, cut them, etc)</a:t>
            </a:r>
          </a:p>
        </p:txBody>
      </p:sp>
      <p:sp>
        <p:nvSpPr>
          <p:cNvPr id="8" name="Rectangle 7">
            <a:extLst>
              <a:ext uri="{FF2B5EF4-FFF2-40B4-BE49-F238E27FC236}">
                <a16:creationId xmlns:a16="http://schemas.microsoft.com/office/drawing/2014/main" id="{704F3868-4076-8289-7A0A-A64158214954}"/>
              </a:ext>
            </a:extLst>
          </p:cNvPr>
          <p:cNvSpPr/>
          <p:nvPr/>
        </p:nvSpPr>
        <p:spPr>
          <a:xfrm>
            <a:off x="4762501" y="1594728"/>
            <a:ext cx="3162300" cy="1962150"/>
          </a:xfrm>
          <a:prstGeom prst="rect">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en-US" sz="1800" dirty="0"/>
              <a:t>Order a salad kit online</a:t>
            </a:r>
          </a:p>
        </p:txBody>
      </p:sp>
      <p:sp>
        <p:nvSpPr>
          <p:cNvPr id="10" name="Rectangle 9">
            <a:extLst>
              <a:ext uri="{FF2B5EF4-FFF2-40B4-BE49-F238E27FC236}">
                <a16:creationId xmlns:a16="http://schemas.microsoft.com/office/drawing/2014/main" id="{AF44C1FE-A92A-B339-DAFC-AD557511FD9A}"/>
              </a:ext>
            </a:extLst>
          </p:cNvPr>
          <p:cNvSpPr/>
          <p:nvPr/>
        </p:nvSpPr>
        <p:spPr>
          <a:xfrm>
            <a:off x="2660649" y="3664828"/>
            <a:ext cx="3822700" cy="603250"/>
          </a:xfrm>
          <a:prstGeom prst="rect">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en-US" sz="1800" dirty="0"/>
              <a:t>Make a salad (mix the ingredients or cook them if required)</a:t>
            </a:r>
          </a:p>
        </p:txBody>
      </p:sp>
      <p:sp>
        <p:nvSpPr>
          <p:cNvPr id="13" name="Rectangle 12">
            <a:extLst>
              <a:ext uri="{FF2B5EF4-FFF2-40B4-BE49-F238E27FC236}">
                <a16:creationId xmlns:a16="http://schemas.microsoft.com/office/drawing/2014/main" id="{47A219B1-D77A-1C92-D5D8-12D907BA1E55}"/>
              </a:ext>
            </a:extLst>
          </p:cNvPr>
          <p:cNvSpPr/>
          <p:nvPr/>
        </p:nvSpPr>
        <p:spPr>
          <a:xfrm>
            <a:off x="2660649" y="4376028"/>
            <a:ext cx="3822700" cy="603250"/>
          </a:xfrm>
          <a:prstGeom prst="rect">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en-US" sz="1800" dirty="0"/>
              <a:t>Enjoy!</a:t>
            </a:r>
          </a:p>
        </p:txBody>
      </p:sp>
      <p:sp>
        <p:nvSpPr>
          <p:cNvPr id="14" name="Arrow: Curved Right 13">
            <a:extLst>
              <a:ext uri="{FF2B5EF4-FFF2-40B4-BE49-F238E27FC236}">
                <a16:creationId xmlns:a16="http://schemas.microsoft.com/office/drawing/2014/main" id="{AD47E708-62DF-77B3-0E70-4928F6635AD2}"/>
              </a:ext>
            </a:extLst>
          </p:cNvPr>
          <p:cNvSpPr/>
          <p:nvPr/>
        </p:nvSpPr>
        <p:spPr>
          <a:xfrm>
            <a:off x="222250" y="958850"/>
            <a:ext cx="1333500" cy="3543300"/>
          </a:xfrm>
          <a:prstGeom prst="curved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5" name="Arrow: Curved Right 14">
            <a:extLst>
              <a:ext uri="{FF2B5EF4-FFF2-40B4-BE49-F238E27FC236}">
                <a16:creationId xmlns:a16="http://schemas.microsoft.com/office/drawing/2014/main" id="{F8B990F6-5709-110F-BF76-A8506B1DC957}"/>
              </a:ext>
            </a:extLst>
          </p:cNvPr>
          <p:cNvSpPr/>
          <p:nvPr/>
        </p:nvSpPr>
        <p:spPr>
          <a:xfrm flipH="1">
            <a:off x="7588248" y="958850"/>
            <a:ext cx="1333500" cy="3543300"/>
          </a:xfrm>
          <a:prstGeom prst="curved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398801703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25C0551E-3755-9ED2-F3AA-52F6FA9484CC}"/>
              </a:ext>
            </a:extLst>
          </p:cNvPr>
          <p:cNvSpPr>
            <a:spLocks noGrp="1"/>
          </p:cNvSpPr>
          <p:nvPr>
            <p:ph type="title"/>
          </p:nvPr>
        </p:nvSpPr>
        <p:spPr>
          <a:xfrm>
            <a:off x="533400" y="89490"/>
            <a:ext cx="7886700" cy="994172"/>
          </a:xfrm>
        </p:spPr>
        <p:txBody>
          <a:bodyPr/>
          <a:lstStyle/>
          <a:p>
            <a:r>
              <a:rPr lang="en-US" dirty="0"/>
              <a:t>Signatures of ML-Ready Data Sets</a:t>
            </a:r>
          </a:p>
        </p:txBody>
      </p:sp>
      <p:graphicFrame>
        <p:nvGraphicFramePr>
          <p:cNvPr id="4" name="Diagram 3">
            <a:extLst>
              <a:ext uri="{FF2B5EF4-FFF2-40B4-BE49-F238E27FC236}">
                <a16:creationId xmlns:a16="http://schemas.microsoft.com/office/drawing/2014/main" id="{AA272E96-E67C-D3C7-A5FE-6E6AA4832EBC}"/>
              </a:ext>
            </a:extLst>
          </p:cNvPr>
          <p:cNvGraphicFramePr/>
          <p:nvPr>
            <p:extLst>
              <p:ext uri="{D42A27DB-BD31-4B8C-83A1-F6EECF244321}">
                <p14:modId xmlns:p14="http://schemas.microsoft.com/office/powerpoint/2010/main" val="3338746957"/>
              </p:ext>
            </p:extLst>
          </p:nvPr>
        </p:nvGraphicFramePr>
        <p:xfrm>
          <a:off x="891133" y="916719"/>
          <a:ext cx="7361734" cy="389658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TextBox 1">
            <a:extLst>
              <a:ext uri="{FF2B5EF4-FFF2-40B4-BE49-F238E27FC236}">
                <a16:creationId xmlns:a16="http://schemas.microsoft.com/office/drawing/2014/main" id="{7EDD58D6-836C-EDA9-A190-2C7601421A86}"/>
              </a:ext>
            </a:extLst>
          </p:cNvPr>
          <p:cNvSpPr txBox="1"/>
          <p:nvPr/>
        </p:nvSpPr>
        <p:spPr>
          <a:xfrm>
            <a:off x="1696918" y="4843418"/>
            <a:ext cx="5750164" cy="300082"/>
          </a:xfrm>
          <a:prstGeom prst="rect">
            <a:avLst/>
          </a:prstGeom>
          <a:noFill/>
        </p:spPr>
        <p:txBody>
          <a:bodyPr wrap="none" rtlCol="0">
            <a:spAutoFit/>
          </a:bodyPr>
          <a:lstStyle/>
          <a:p>
            <a:r>
              <a:rPr lang="en-US" dirty="0"/>
              <a:t>Following Nita et al. 2022 (white paper), Masson et al. 2024 (ASR, under review)</a:t>
            </a:r>
          </a:p>
        </p:txBody>
      </p:sp>
    </p:spTree>
    <p:extLst>
      <p:ext uri="{BB962C8B-B14F-4D97-AF65-F5344CB8AC3E}">
        <p14:creationId xmlns:p14="http://schemas.microsoft.com/office/powerpoint/2010/main" val="12427830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050DB0D-0A8D-81F5-DB6B-EF8325FDA902}"/>
              </a:ext>
            </a:extLst>
          </p:cNvPr>
          <p:cNvSpPr>
            <a:spLocks noGrp="1"/>
          </p:cNvSpPr>
          <p:nvPr>
            <p:ph idx="1"/>
          </p:nvPr>
        </p:nvSpPr>
        <p:spPr>
          <a:xfrm>
            <a:off x="376237" y="1284620"/>
            <a:ext cx="5221845" cy="3407813"/>
          </a:xfrm>
        </p:spPr>
        <p:txBody>
          <a:bodyPr/>
          <a:lstStyle/>
          <a:p>
            <a:pPr marL="257175" indent="-257175" defTabSz="342900">
              <a:lnSpc>
                <a:spcPct val="100000"/>
              </a:lnSpc>
              <a:spcBef>
                <a:spcPts val="600"/>
              </a:spcBef>
              <a:buClr>
                <a:srgbClr val="4472C4"/>
              </a:buClr>
            </a:pPr>
            <a:r>
              <a:rPr lang="en-US" sz="1800" dirty="0">
                <a:solidFill>
                  <a:prstClr val="black">
                    <a:lumMod val="75000"/>
                    <a:lumOff val="25000"/>
                  </a:prstClr>
                </a:solidFill>
                <a:latin typeface="Calibri (Body)"/>
                <a:cs typeface="Times New Roman" panose="02020603050405020304" pitchFamily="18" charset="0"/>
              </a:rPr>
              <a:t>Heliophysics ML-Ready data sets are often stored in the general-purpose data repositories (like Harvard Dataverse, Zenodo, or even local repositories)</a:t>
            </a:r>
          </a:p>
          <a:p>
            <a:pPr marL="257175" indent="-257175" defTabSz="342900">
              <a:lnSpc>
                <a:spcPct val="100000"/>
              </a:lnSpc>
              <a:spcBef>
                <a:spcPts val="600"/>
              </a:spcBef>
              <a:buClr>
                <a:srgbClr val="4472C4"/>
              </a:buClr>
            </a:pPr>
            <a:r>
              <a:rPr lang="en-US" sz="1800" dirty="0">
                <a:solidFill>
                  <a:prstClr val="black">
                    <a:lumMod val="75000"/>
                    <a:lumOff val="25000"/>
                  </a:prstClr>
                </a:solidFill>
                <a:latin typeface="Calibri (Body)"/>
                <a:cs typeface="Times New Roman" panose="02020603050405020304" pitchFamily="18" charset="0"/>
              </a:rPr>
              <a:t>In general, there are more specific repositories for ML research data set exist:</a:t>
            </a:r>
          </a:p>
          <a:p>
            <a:pPr marL="600075" lvl="1" indent="-257175" defTabSz="342900">
              <a:lnSpc>
                <a:spcPct val="100000"/>
              </a:lnSpc>
              <a:spcBef>
                <a:spcPts val="600"/>
              </a:spcBef>
              <a:buClr>
                <a:srgbClr val="4472C4"/>
              </a:buClr>
            </a:pPr>
            <a:r>
              <a:rPr lang="en-US" sz="1500" dirty="0">
                <a:solidFill>
                  <a:prstClr val="black">
                    <a:lumMod val="75000"/>
                    <a:lumOff val="25000"/>
                  </a:prstClr>
                </a:solidFill>
                <a:latin typeface="Calibri (Body)"/>
                <a:cs typeface="Times New Roman" panose="02020603050405020304" pitchFamily="18" charset="0"/>
              </a:rPr>
              <a:t>Examples: UC Irvine Machine Learning Repository (</a:t>
            </a:r>
            <a:r>
              <a:rPr lang="en-US" sz="1500" dirty="0">
                <a:solidFill>
                  <a:prstClr val="black">
                    <a:lumMod val="75000"/>
                    <a:lumOff val="25000"/>
                  </a:prstClr>
                </a:solidFill>
                <a:latin typeface="Calibri (Body)"/>
                <a:cs typeface="Times New Roman" panose="02020603050405020304" pitchFamily="18" charset="0"/>
                <a:hlinkClick r:id="rId2"/>
              </a:rPr>
              <a:t>https://archive.ics.uci.edu/</a:t>
            </a:r>
            <a:r>
              <a:rPr lang="en-US" sz="1500" dirty="0">
                <a:solidFill>
                  <a:prstClr val="black">
                    <a:lumMod val="75000"/>
                    <a:lumOff val="25000"/>
                  </a:prstClr>
                </a:solidFill>
                <a:latin typeface="Calibri (Body)"/>
                <a:cs typeface="Times New Roman" panose="02020603050405020304" pitchFamily="18" charset="0"/>
              </a:rPr>
              <a:t>), Kaggle (</a:t>
            </a:r>
            <a:r>
              <a:rPr lang="en-US" sz="1500" dirty="0">
                <a:solidFill>
                  <a:prstClr val="black">
                    <a:lumMod val="75000"/>
                    <a:lumOff val="25000"/>
                  </a:prstClr>
                </a:solidFill>
                <a:latin typeface="Calibri (Body)"/>
                <a:cs typeface="Times New Roman" panose="02020603050405020304" pitchFamily="18" charset="0"/>
                <a:hlinkClick r:id="rId3"/>
              </a:rPr>
              <a:t>https://www.kaggle.com/</a:t>
            </a:r>
            <a:r>
              <a:rPr lang="en-US" sz="1500" dirty="0">
                <a:solidFill>
                  <a:prstClr val="black">
                    <a:lumMod val="75000"/>
                    <a:lumOff val="25000"/>
                  </a:prstClr>
                </a:solidFill>
                <a:latin typeface="Calibri (Body)"/>
                <a:cs typeface="Times New Roman" panose="02020603050405020304" pitchFamily="18" charset="0"/>
              </a:rPr>
              <a:t>), etc. </a:t>
            </a:r>
          </a:p>
          <a:p>
            <a:pPr marL="257175" indent="-257175" defTabSz="342900">
              <a:lnSpc>
                <a:spcPct val="100000"/>
              </a:lnSpc>
              <a:spcBef>
                <a:spcPts val="600"/>
              </a:spcBef>
              <a:buClr>
                <a:srgbClr val="4472C4"/>
              </a:buClr>
            </a:pPr>
            <a:r>
              <a:rPr lang="en-US" sz="1800" dirty="0">
                <a:solidFill>
                  <a:prstClr val="black">
                    <a:lumMod val="75000"/>
                    <a:lumOff val="25000"/>
                  </a:prstClr>
                </a:solidFill>
                <a:latin typeface="Calibri (Body)"/>
                <a:cs typeface="Times New Roman" panose="02020603050405020304" pitchFamily="18" charset="0"/>
              </a:rPr>
              <a:t>User-maintained lists: Ryan McGranaghan’s List of Curated / Challenge Data Sets: </a:t>
            </a:r>
            <a:r>
              <a:rPr lang="en-US" sz="1200" dirty="0">
                <a:solidFill>
                  <a:prstClr val="black">
                    <a:lumMod val="75000"/>
                    <a:lumOff val="25000"/>
                  </a:prstClr>
                </a:solidFill>
                <a:latin typeface="Calibri (Body)"/>
                <a:cs typeface="Times New Roman" panose="02020603050405020304" pitchFamily="18" charset="0"/>
              </a:rPr>
              <a:t>(</a:t>
            </a:r>
            <a:r>
              <a:rPr lang="en-US" sz="1200" dirty="0">
                <a:solidFill>
                  <a:prstClr val="black">
                    <a:lumMod val="75000"/>
                    <a:lumOff val="25000"/>
                  </a:prstClr>
                </a:solidFill>
                <a:latin typeface="Calibri (Body)"/>
                <a:cs typeface="Times New Roman" panose="02020603050405020304" pitchFamily="18" charset="0"/>
                <a:hlinkClick r:id="rId4"/>
              </a:rPr>
              <a:t>https://github.com/rmcgranaghan/data_science_tools_and_resources/wiki/Curated-Reference%7CChallenge-Data-Sets</a:t>
            </a:r>
            <a:r>
              <a:rPr lang="en-US" sz="1200" dirty="0">
                <a:solidFill>
                  <a:prstClr val="black">
                    <a:lumMod val="75000"/>
                    <a:lumOff val="25000"/>
                  </a:prstClr>
                </a:solidFill>
                <a:latin typeface="Calibri (Body)"/>
                <a:cs typeface="Times New Roman" panose="02020603050405020304" pitchFamily="18" charset="0"/>
              </a:rPr>
              <a:t>)</a:t>
            </a:r>
            <a:endParaRPr lang="en-US" sz="1800" dirty="0">
              <a:solidFill>
                <a:prstClr val="black">
                  <a:lumMod val="75000"/>
                  <a:lumOff val="25000"/>
                </a:prstClr>
              </a:solidFill>
              <a:latin typeface="Calibri (Body)"/>
              <a:cs typeface="Times New Roman" panose="02020603050405020304" pitchFamily="18" charset="0"/>
            </a:endParaRPr>
          </a:p>
        </p:txBody>
      </p:sp>
      <p:sp>
        <p:nvSpPr>
          <p:cNvPr id="6" name="Title 1">
            <a:extLst>
              <a:ext uri="{FF2B5EF4-FFF2-40B4-BE49-F238E27FC236}">
                <a16:creationId xmlns:a16="http://schemas.microsoft.com/office/drawing/2014/main" id="{25C0551E-3755-9ED2-F3AA-52F6FA9484CC}"/>
              </a:ext>
            </a:extLst>
          </p:cNvPr>
          <p:cNvSpPr>
            <a:spLocks noGrp="1"/>
          </p:cNvSpPr>
          <p:nvPr>
            <p:ph type="title"/>
          </p:nvPr>
        </p:nvSpPr>
        <p:spPr>
          <a:xfrm>
            <a:off x="533400" y="89490"/>
            <a:ext cx="7886700" cy="994172"/>
          </a:xfrm>
        </p:spPr>
        <p:txBody>
          <a:bodyPr/>
          <a:lstStyle/>
          <a:p>
            <a:r>
              <a:rPr lang="en-US" dirty="0"/>
              <a:t>Where to Find ML-Ready Data Sets?</a:t>
            </a:r>
          </a:p>
        </p:txBody>
      </p:sp>
      <p:pic>
        <p:nvPicPr>
          <p:cNvPr id="4" name="Picture 3">
            <a:extLst>
              <a:ext uri="{FF2B5EF4-FFF2-40B4-BE49-F238E27FC236}">
                <a16:creationId xmlns:a16="http://schemas.microsoft.com/office/drawing/2014/main" id="{5941813F-0022-8EE4-0F14-857DFE9716B2}"/>
              </a:ext>
            </a:extLst>
          </p:cNvPr>
          <p:cNvPicPr>
            <a:picLocks noChangeAspect="1"/>
          </p:cNvPicPr>
          <p:nvPr/>
        </p:nvPicPr>
        <p:blipFill>
          <a:blip r:embed="rId5"/>
          <a:stretch>
            <a:fillRect/>
          </a:stretch>
        </p:blipFill>
        <p:spPr>
          <a:xfrm>
            <a:off x="5598082" y="1108480"/>
            <a:ext cx="3403576" cy="3429920"/>
          </a:xfrm>
          <a:prstGeom prst="rect">
            <a:avLst/>
          </a:prstGeom>
        </p:spPr>
      </p:pic>
      <p:sp>
        <p:nvSpPr>
          <p:cNvPr id="5" name="TextBox 4">
            <a:extLst>
              <a:ext uri="{FF2B5EF4-FFF2-40B4-BE49-F238E27FC236}">
                <a16:creationId xmlns:a16="http://schemas.microsoft.com/office/drawing/2014/main" id="{62C946D6-60C3-BD8E-4D9C-5CF7B536DD11}"/>
              </a:ext>
            </a:extLst>
          </p:cNvPr>
          <p:cNvSpPr txBox="1"/>
          <p:nvPr/>
        </p:nvSpPr>
        <p:spPr>
          <a:xfrm>
            <a:off x="5598082" y="4643992"/>
            <a:ext cx="2704458" cy="300082"/>
          </a:xfrm>
          <a:prstGeom prst="rect">
            <a:avLst/>
          </a:prstGeom>
          <a:noFill/>
        </p:spPr>
        <p:txBody>
          <a:bodyPr wrap="none" rtlCol="0">
            <a:spAutoFit/>
          </a:bodyPr>
          <a:lstStyle/>
          <a:p>
            <a:r>
              <a:rPr lang="en-US" dirty="0"/>
              <a:t>Credits: </a:t>
            </a:r>
            <a:r>
              <a:rPr lang="en-US" dirty="0">
                <a:hlinkClick r:id="rId2"/>
              </a:rPr>
              <a:t>https://archive.ics.uci.edu/</a:t>
            </a:r>
            <a:endParaRPr lang="en-US" dirty="0"/>
          </a:p>
        </p:txBody>
      </p:sp>
    </p:spTree>
    <p:extLst>
      <p:ext uri="{BB962C8B-B14F-4D97-AF65-F5344CB8AC3E}">
        <p14:creationId xmlns:p14="http://schemas.microsoft.com/office/powerpoint/2010/main" val="153344923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25C0551E-3755-9ED2-F3AA-52F6FA9484CC}"/>
              </a:ext>
            </a:extLst>
          </p:cNvPr>
          <p:cNvSpPr>
            <a:spLocks noGrp="1"/>
          </p:cNvSpPr>
          <p:nvPr>
            <p:ph type="title"/>
          </p:nvPr>
        </p:nvSpPr>
        <p:spPr>
          <a:xfrm>
            <a:off x="533400" y="89490"/>
            <a:ext cx="7886700" cy="994172"/>
          </a:xfrm>
        </p:spPr>
        <p:txBody>
          <a:bodyPr/>
          <a:lstStyle/>
          <a:p>
            <a:r>
              <a:rPr lang="en-US" dirty="0"/>
              <a:t>Historical Examples in Heliophysics</a:t>
            </a:r>
          </a:p>
        </p:txBody>
      </p:sp>
      <p:pic>
        <p:nvPicPr>
          <p:cNvPr id="7" name="Picture 6">
            <a:extLst>
              <a:ext uri="{FF2B5EF4-FFF2-40B4-BE49-F238E27FC236}">
                <a16:creationId xmlns:a16="http://schemas.microsoft.com/office/drawing/2014/main" id="{11519670-7A86-5295-8A0A-1C00321FB508}"/>
              </a:ext>
            </a:extLst>
          </p:cNvPr>
          <p:cNvPicPr>
            <a:picLocks noChangeAspect="1"/>
          </p:cNvPicPr>
          <p:nvPr/>
        </p:nvPicPr>
        <p:blipFill>
          <a:blip r:embed="rId2"/>
          <a:stretch>
            <a:fillRect/>
          </a:stretch>
        </p:blipFill>
        <p:spPr>
          <a:xfrm>
            <a:off x="446724" y="865537"/>
            <a:ext cx="7663245" cy="4006610"/>
          </a:xfrm>
          <a:prstGeom prst="rect">
            <a:avLst/>
          </a:prstGeom>
        </p:spPr>
      </p:pic>
      <p:pic>
        <p:nvPicPr>
          <p:cNvPr id="9" name="Picture 8">
            <a:extLst>
              <a:ext uri="{FF2B5EF4-FFF2-40B4-BE49-F238E27FC236}">
                <a16:creationId xmlns:a16="http://schemas.microsoft.com/office/drawing/2014/main" id="{C220107D-C6B8-A3E7-84D3-B244DFACFBBF}"/>
              </a:ext>
            </a:extLst>
          </p:cNvPr>
          <p:cNvPicPr>
            <a:picLocks noChangeAspect="1"/>
          </p:cNvPicPr>
          <p:nvPr/>
        </p:nvPicPr>
        <p:blipFill>
          <a:blip r:embed="rId3"/>
          <a:stretch>
            <a:fillRect/>
          </a:stretch>
        </p:blipFill>
        <p:spPr>
          <a:xfrm>
            <a:off x="1547427" y="1083661"/>
            <a:ext cx="7089053" cy="4006611"/>
          </a:xfrm>
          <a:prstGeom prst="rect">
            <a:avLst/>
          </a:prstGeom>
        </p:spPr>
      </p:pic>
    </p:spTree>
    <p:extLst>
      <p:ext uri="{BB962C8B-B14F-4D97-AF65-F5344CB8AC3E}">
        <p14:creationId xmlns:p14="http://schemas.microsoft.com/office/powerpoint/2010/main" val="696438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050DB0D-0A8D-81F5-DB6B-EF8325FDA902}"/>
              </a:ext>
            </a:extLst>
          </p:cNvPr>
          <p:cNvSpPr>
            <a:spLocks noGrp="1"/>
          </p:cNvSpPr>
          <p:nvPr>
            <p:ph idx="1"/>
          </p:nvPr>
        </p:nvSpPr>
        <p:spPr>
          <a:xfrm>
            <a:off x="376237" y="1284620"/>
            <a:ext cx="4405313" cy="3407813"/>
          </a:xfrm>
        </p:spPr>
        <p:txBody>
          <a:bodyPr/>
          <a:lstStyle/>
          <a:p>
            <a:pPr marL="257175" indent="-257175" defTabSz="342900">
              <a:lnSpc>
                <a:spcPct val="100000"/>
              </a:lnSpc>
              <a:spcBef>
                <a:spcPts val="600"/>
              </a:spcBef>
              <a:buClr>
                <a:srgbClr val="4472C4"/>
              </a:buClr>
            </a:pPr>
            <a:r>
              <a:rPr lang="en-US" sz="1800" dirty="0">
                <a:solidFill>
                  <a:prstClr val="black">
                    <a:lumMod val="75000"/>
                    <a:lumOff val="25000"/>
                  </a:prstClr>
                </a:solidFill>
                <a:latin typeface="Calibri (Body)"/>
                <a:cs typeface="Times New Roman" panose="02020603050405020304" pitchFamily="18" charset="0"/>
              </a:rPr>
              <a:t>A curated data set from the NASA Solar Dynamics Observatory (SDO) for 2010-2018 observations</a:t>
            </a:r>
          </a:p>
          <a:p>
            <a:pPr marL="257175" indent="-257175" defTabSz="342900">
              <a:lnSpc>
                <a:spcPct val="100000"/>
              </a:lnSpc>
              <a:spcBef>
                <a:spcPts val="600"/>
              </a:spcBef>
              <a:buClr>
                <a:srgbClr val="4472C4"/>
              </a:buClr>
            </a:pPr>
            <a:r>
              <a:rPr lang="en-US" sz="1800" dirty="0">
                <a:solidFill>
                  <a:prstClr val="black">
                    <a:lumMod val="75000"/>
                    <a:lumOff val="25000"/>
                  </a:prstClr>
                </a:solidFill>
                <a:latin typeface="Calibri (Body)"/>
                <a:cs typeface="Times New Roman" panose="02020603050405020304" pitchFamily="18" charset="0"/>
              </a:rPr>
              <a:t>Combines the data from all three instruments (HMI, AIA, EVE) with a unified cadence for all three and unified parameters for imaging instruments (512x512 with the fixed size of the Sun)</a:t>
            </a:r>
          </a:p>
          <a:p>
            <a:pPr marL="257175" indent="-257175" defTabSz="342900">
              <a:lnSpc>
                <a:spcPct val="100000"/>
              </a:lnSpc>
              <a:spcBef>
                <a:spcPts val="600"/>
              </a:spcBef>
              <a:buClr>
                <a:srgbClr val="4472C4"/>
              </a:buClr>
            </a:pPr>
            <a:r>
              <a:rPr lang="en-US" sz="1800" dirty="0">
                <a:solidFill>
                  <a:prstClr val="black">
                    <a:lumMod val="75000"/>
                    <a:lumOff val="25000"/>
                  </a:prstClr>
                </a:solidFill>
                <a:latin typeface="Calibri (Body)"/>
                <a:cs typeface="Times New Roman" panose="02020603050405020304" pitchFamily="18" charset="0"/>
              </a:rPr>
              <a:t>Other corrections (removal of corrupted data, degradation for SDO/AIA, etc) is applied</a:t>
            </a:r>
          </a:p>
          <a:p>
            <a:pPr marL="257175" indent="-257175" defTabSz="342900">
              <a:lnSpc>
                <a:spcPct val="100000"/>
              </a:lnSpc>
              <a:spcBef>
                <a:spcPts val="600"/>
              </a:spcBef>
              <a:buClr>
                <a:srgbClr val="4472C4"/>
              </a:buClr>
            </a:pPr>
            <a:endParaRPr lang="en-US" sz="1800" dirty="0">
              <a:solidFill>
                <a:prstClr val="black">
                  <a:lumMod val="75000"/>
                  <a:lumOff val="25000"/>
                </a:prstClr>
              </a:solidFill>
              <a:latin typeface="Calibri (Body)"/>
              <a:cs typeface="Times New Roman" panose="02020603050405020304" pitchFamily="18" charset="0"/>
            </a:endParaRPr>
          </a:p>
        </p:txBody>
      </p:sp>
      <p:sp>
        <p:nvSpPr>
          <p:cNvPr id="6" name="Title 1">
            <a:extLst>
              <a:ext uri="{FF2B5EF4-FFF2-40B4-BE49-F238E27FC236}">
                <a16:creationId xmlns:a16="http://schemas.microsoft.com/office/drawing/2014/main" id="{25C0551E-3755-9ED2-F3AA-52F6FA9484CC}"/>
              </a:ext>
            </a:extLst>
          </p:cNvPr>
          <p:cNvSpPr>
            <a:spLocks noGrp="1"/>
          </p:cNvSpPr>
          <p:nvPr>
            <p:ph type="title"/>
          </p:nvPr>
        </p:nvSpPr>
        <p:spPr>
          <a:xfrm>
            <a:off x="533400" y="89490"/>
            <a:ext cx="7886700" cy="994172"/>
          </a:xfrm>
        </p:spPr>
        <p:txBody>
          <a:bodyPr>
            <a:normAutofit/>
          </a:bodyPr>
          <a:lstStyle/>
          <a:p>
            <a:r>
              <a:rPr lang="en-US" dirty="0"/>
              <a:t>SDO Data Set (Galvez et al. 2019)</a:t>
            </a:r>
          </a:p>
        </p:txBody>
      </p:sp>
      <p:pic>
        <p:nvPicPr>
          <p:cNvPr id="4" name="Picture 3">
            <a:extLst>
              <a:ext uri="{FF2B5EF4-FFF2-40B4-BE49-F238E27FC236}">
                <a16:creationId xmlns:a16="http://schemas.microsoft.com/office/drawing/2014/main" id="{C4234D6A-FDF0-FE0C-7A76-F7B534B825CE}"/>
              </a:ext>
            </a:extLst>
          </p:cNvPr>
          <p:cNvPicPr>
            <a:picLocks noChangeAspect="1"/>
          </p:cNvPicPr>
          <p:nvPr/>
        </p:nvPicPr>
        <p:blipFill>
          <a:blip r:embed="rId2"/>
          <a:stretch>
            <a:fillRect/>
          </a:stretch>
        </p:blipFill>
        <p:spPr>
          <a:xfrm>
            <a:off x="4872292" y="788478"/>
            <a:ext cx="4120544" cy="3929413"/>
          </a:xfrm>
          <a:prstGeom prst="rect">
            <a:avLst/>
          </a:prstGeom>
        </p:spPr>
      </p:pic>
      <p:sp>
        <p:nvSpPr>
          <p:cNvPr id="5" name="TextBox 4">
            <a:extLst>
              <a:ext uri="{FF2B5EF4-FFF2-40B4-BE49-F238E27FC236}">
                <a16:creationId xmlns:a16="http://schemas.microsoft.com/office/drawing/2014/main" id="{F668F2B2-4F07-8518-4210-615C168E08FD}"/>
              </a:ext>
            </a:extLst>
          </p:cNvPr>
          <p:cNvSpPr txBox="1"/>
          <p:nvPr/>
        </p:nvSpPr>
        <p:spPr>
          <a:xfrm>
            <a:off x="5632208" y="4669594"/>
            <a:ext cx="3032753" cy="507831"/>
          </a:xfrm>
          <a:prstGeom prst="rect">
            <a:avLst/>
          </a:prstGeom>
          <a:noFill/>
        </p:spPr>
        <p:txBody>
          <a:bodyPr wrap="none" rtlCol="0">
            <a:spAutoFit/>
          </a:bodyPr>
          <a:lstStyle/>
          <a:p>
            <a:pPr algn="ctr"/>
            <a:r>
              <a:rPr lang="en-US" dirty="0"/>
              <a:t>Observed VS predicted solar wind.</a:t>
            </a:r>
          </a:p>
          <a:p>
            <a:pPr algn="ctr"/>
            <a:r>
              <a:rPr lang="en-US" dirty="0"/>
              <a:t>Credits: Hemapriya and Saurabh (2021)</a:t>
            </a:r>
          </a:p>
        </p:txBody>
      </p:sp>
    </p:spTree>
    <p:extLst>
      <p:ext uri="{BB962C8B-B14F-4D97-AF65-F5344CB8AC3E}">
        <p14:creationId xmlns:p14="http://schemas.microsoft.com/office/powerpoint/2010/main" val="422129755"/>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1256</TotalTime>
  <Words>1566</Words>
  <Application>Microsoft Office PowerPoint</Application>
  <PresentationFormat>On-screen Show (16:9)</PresentationFormat>
  <Paragraphs>124</Paragraphs>
  <Slides>19</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19</vt:i4>
      </vt:variant>
    </vt:vector>
  </HeadingPairs>
  <TitlesOfParts>
    <vt:vector size="23" baseType="lpstr">
      <vt:lpstr>Arial</vt:lpstr>
      <vt:lpstr>Calibri</vt:lpstr>
      <vt:lpstr>Calibri (Body)</vt:lpstr>
      <vt:lpstr>Office Theme</vt:lpstr>
      <vt:lpstr>Machine Learning-Ready Data Sets in Heliophysics</vt:lpstr>
      <vt:lpstr>Outline</vt:lpstr>
      <vt:lpstr>Two Plots from NASA ADS</vt:lpstr>
      <vt:lpstr>Data Preparation in Machine Learning</vt:lpstr>
      <vt:lpstr>ML-Ready Data Sets</vt:lpstr>
      <vt:lpstr>Signatures of ML-Ready Data Sets</vt:lpstr>
      <vt:lpstr>Where to Find ML-Ready Data Sets?</vt:lpstr>
      <vt:lpstr>Historical Examples in Heliophysics</vt:lpstr>
      <vt:lpstr>SDO Data Set (Galvez et al. 2019)</vt:lpstr>
      <vt:lpstr>SWAN-SF (Angryk et al. 2020)</vt:lpstr>
      <vt:lpstr>SOHO Data Set Tool (Shneider et al. 2021)</vt:lpstr>
      <vt:lpstr>GSEP (Rotti et al. 2022)</vt:lpstr>
      <vt:lpstr>DMSP Particle Precipitation (McGranaghan et al., 2020)</vt:lpstr>
      <vt:lpstr>Ionospheric Scintillations (McGranaghan et al. 2018) </vt:lpstr>
      <vt:lpstr>Ongoing Data Set Preparation Efforts</vt:lpstr>
      <vt:lpstr>Convergence and Divergence</vt:lpstr>
      <vt:lpstr>Links to Data Sets</vt:lpstr>
      <vt:lpstr>Literature List</vt:lpstr>
      <vt:lpstr>Open Discussion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Autumn B Baskin</dc:creator>
  <cp:lastModifiedBy>Viacheslav M Sadykov</cp:lastModifiedBy>
  <cp:revision>340</cp:revision>
  <dcterms:created xsi:type="dcterms:W3CDTF">2017-01-25T17:21:46Z</dcterms:created>
  <dcterms:modified xsi:type="dcterms:W3CDTF">2023-10-13T13:31:15Z</dcterms:modified>
</cp:coreProperties>
</file>