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16"/>
  </p:notesMasterIdLst>
  <p:sldIdLst>
    <p:sldId id="258" r:id="rId5"/>
    <p:sldId id="263" r:id="rId6"/>
    <p:sldId id="383" r:id="rId7"/>
    <p:sldId id="385" r:id="rId8"/>
    <p:sldId id="384" r:id="rId9"/>
    <p:sldId id="391" r:id="rId10"/>
    <p:sldId id="386" r:id="rId11"/>
    <p:sldId id="392" r:id="rId12"/>
    <p:sldId id="387" r:id="rId13"/>
    <p:sldId id="388" r:id="rId14"/>
    <p:sldId id="3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B2D2F2"/>
    <a:srgbClr val="73A9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04" autoAdjust="0"/>
    <p:restoredTop sz="96405"/>
  </p:normalViewPr>
  <p:slideViewPr>
    <p:cSldViewPr snapToGrid="0" snapToObjects="1" showGuides="1">
      <p:cViewPr varScale="1">
        <p:scale>
          <a:sx n="135" d="100"/>
          <a:sy n="135" d="100"/>
        </p:scale>
        <p:origin x="184" y="39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9A375-B218-184B-B243-CB7E0F1616A7}" type="datetimeFigureOut">
              <a:rPr lang="en-US" smtClean="0"/>
              <a:t>10/4/23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5F0F0-3408-9F4A-9B24-898CD7F5D4E4}" type="slidenum">
              <a:rPr lang="en-US" smtClean="0"/>
              <a:t>‹#›</a:t>
            </a:fld>
            <a:endParaRPr lang="en-US" dirty="0"/>
          </a:p>
        </p:txBody>
      </p:sp>
    </p:spTree>
    <p:extLst>
      <p:ext uri="{BB962C8B-B14F-4D97-AF65-F5344CB8AC3E}">
        <p14:creationId xmlns:p14="http://schemas.microsoft.com/office/powerpoint/2010/main" val="172700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1</a:t>
            </a:fld>
            <a:endParaRPr lang="en-US" dirty="0"/>
          </a:p>
        </p:txBody>
      </p:sp>
    </p:spTree>
    <p:extLst>
      <p:ext uri="{BB962C8B-B14F-4D97-AF65-F5344CB8AC3E}">
        <p14:creationId xmlns:p14="http://schemas.microsoft.com/office/powerpoint/2010/main" val="1100815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4</a:t>
            </a:fld>
            <a:endParaRPr lang="en-US" dirty="0"/>
          </a:p>
        </p:txBody>
      </p:sp>
    </p:spTree>
    <p:extLst>
      <p:ext uri="{BB962C8B-B14F-4D97-AF65-F5344CB8AC3E}">
        <p14:creationId xmlns:p14="http://schemas.microsoft.com/office/powerpoint/2010/main" val="351816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Light">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7"/>
            <a:ext cx="12189624" cy="6856664"/>
          </a:xfrm>
          <a:prstGeom prst="rect">
            <a:avLst/>
          </a:prstGeom>
        </p:spPr>
      </p:pic>
      <p:sp>
        <p:nvSpPr>
          <p:cNvPr id="2" name="Title 1"/>
          <p:cNvSpPr>
            <a:spLocks noGrp="1"/>
          </p:cNvSpPr>
          <p:nvPr>
            <p:ph type="ctrTitle" hasCustomPrompt="1"/>
          </p:nvPr>
        </p:nvSpPr>
        <p:spPr>
          <a:xfrm>
            <a:off x="685800" y="2324100"/>
            <a:ext cx="9144000" cy="1572399"/>
          </a:xfrm>
        </p:spPr>
        <p:txBody>
          <a:bodyPr anchor="b">
            <a:normAutofit/>
          </a:bodyPr>
          <a:lstStyle>
            <a:lvl1pPr algn="l">
              <a:defRPr sz="4000"/>
            </a:lvl1pPr>
          </a:lstStyle>
          <a:p>
            <a:r>
              <a:rPr lang="en-US" dirty="0"/>
              <a:t>Click to add title</a:t>
            </a:r>
          </a:p>
        </p:txBody>
      </p:sp>
      <p:sp>
        <p:nvSpPr>
          <p:cNvPr id="3" name="Subtitle 2"/>
          <p:cNvSpPr>
            <a:spLocks noGrp="1"/>
          </p:cNvSpPr>
          <p:nvPr>
            <p:ph type="subTitle" idx="1" hasCustomPrompt="1"/>
          </p:nvPr>
        </p:nvSpPr>
        <p:spPr>
          <a:xfrm>
            <a:off x="685800" y="4038600"/>
            <a:ext cx="9144000" cy="838200"/>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685800" y="4876800"/>
            <a:ext cx="5410200" cy="1333500"/>
          </a:xfrm>
        </p:spPr>
        <p:txBody>
          <a:bodyPr lIns="0" tIns="0" rIns="0" bIns="0">
            <a:normAutofit/>
          </a:bodyPr>
          <a:lstStyle>
            <a:lvl1pPr marL="0" indent="0">
              <a:lnSpc>
                <a:spcPct val="100000"/>
              </a:lnSpc>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117" y="0"/>
            <a:ext cx="1825771" cy="752474"/>
          </a:xfrm>
          <a:prstGeom prst="rect">
            <a:avLst/>
          </a:prstGeom>
        </p:spPr>
      </p:pic>
      <p:pic>
        <p:nvPicPr>
          <p:cNvPr id="4" name="Picture 2">
            <a:extLst>
              <a:ext uri="{FF2B5EF4-FFF2-40B4-BE49-F238E27FC236}">
                <a16:creationId xmlns:a16="http://schemas.microsoft.com/office/drawing/2014/main" id="{7BA12480-B373-C724-C1E6-0F2D257F977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380165" y="0"/>
            <a:ext cx="811835" cy="6699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00215C0-07E3-B973-9488-BD486FFA457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3705"/>
            <a:ext cx="1645117" cy="752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p:ext uri="{DCECCB84-F9BA-43D5-87BE-67443E8EF086}">
      <p15:sldGuideLst xmlns:p15="http://schemas.microsoft.com/office/powerpoint/2012/main">
        <p15:guide id="5" pos="4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2"/>
          <p:cNvSpPr>
            <a:spLocks noGrp="1"/>
          </p:cNvSpPr>
          <p:nvPr>
            <p:ph type="title" hasCustomPrompt="1"/>
          </p:nvPr>
        </p:nvSpPr>
        <p:spPr/>
        <p:txBody>
          <a:bodyPr/>
          <a:lstStyle/>
          <a:p>
            <a:r>
              <a:rPr lang="en-US" dirty="0"/>
              <a:t>Click to add title</a:t>
            </a:r>
          </a:p>
        </p:txBody>
      </p:sp>
      <p:sp>
        <p:nvSpPr>
          <p:cNvPr id="9" name="Content Placeholder 8"/>
          <p:cNvSpPr>
            <a:spLocks noGrp="1"/>
          </p:cNvSpPr>
          <p:nvPr>
            <p:ph sz="quarter" idx="13" hasCustomPrompt="1"/>
          </p:nvPr>
        </p:nvSpPr>
        <p:spPr>
          <a:xfrm>
            <a:off x="952500" y="1179514"/>
            <a:ext cx="10287000" cy="503078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11"/>
          <p:cNvSpPr>
            <a:spLocks noGrp="1"/>
          </p:cNvSpPr>
          <p:nvPr>
            <p:ph type="dt" sz="half" idx="14"/>
          </p:nvPr>
        </p:nvSpPr>
        <p:spPr/>
        <p:txBody>
          <a:bodyPr/>
          <a:lstStyle/>
          <a:p>
            <a:fld id="{23C2CCE9-65D5-4615-9B27-785F94F466C1}" type="datetime3">
              <a:rPr lang="en-US" smtClean="0"/>
              <a:t>4 October 2023</a:t>
            </a:fld>
            <a:endParaRPr lang="en-US" dirty="0"/>
          </a:p>
        </p:txBody>
      </p:sp>
      <p:sp>
        <p:nvSpPr>
          <p:cNvPr id="14" name="Footer Placeholder 13"/>
          <p:cNvSpPr>
            <a:spLocks noGrp="1"/>
          </p:cNvSpPr>
          <p:nvPr>
            <p:ph type="ftr" sz="quarter" idx="15"/>
          </p:nvPr>
        </p:nvSpPr>
        <p:spPr/>
        <p:txBody>
          <a:bodyPr/>
          <a:lstStyle>
            <a:lvl1pPr algn="l">
              <a:defRPr sz="800"/>
            </a:lvl1pPr>
          </a:lstStyle>
          <a:p>
            <a:r>
              <a:rPr lang="en-US" dirty="0"/>
              <a:t>Prepared for DASH 2023</a:t>
            </a:r>
          </a:p>
        </p:txBody>
      </p:sp>
      <p:sp>
        <p:nvSpPr>
          <p:cNvPr id="15" name="Slide Number Placeholder 14"/>
          <p:cNvSpPr>
            <a:spLocks noGrp="1"/>
          </p:cNvSpPr>
          <p:nvPr>
            <p:ph type="sldNum" sz="quarter" idx="16"/>
          </p:nvPr>
        </p:nvSpPr>
        <p:spPr/>
        <p:txBody>
          <a:bodyPr/>
          <a:lstStyle/>
          <a:p>
            <a:fld id="{4EBCDCBD-78E1-0D41-A999-31B5EBF8E02C}" type="slidenum">
              <a:rPr lang="en-US" smtClean="0"/>
              <a:pPr/>
              <a:t>‹#›</a:t>
            </a:fld>
            <a:endParaRPr lang="en-US" dirty="0"/>
          </a:p>
        </p:txBody>
      </p:sp>
      <p:pic>
        <p:nvPicPr>
          <p:cNvPr id="2" name="Picture 1">
            <a:extLst>
              <a:ext uri="{FF2B5EF4-FFF2-40B4-BE49-F238E27FC236}">
                <a16:creationId xmlns:a16="http://schemas.microsoft.com/office/drawing/2014/main" id="{ED57DF37-422B-C870-DE9C-5924B9519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00" y="-6343"/>
            <a:ext cx="1019061" cy="369193"/>
          </a:xfrm>
          <a:prstGeom prst="rect">
            <a:avLst/>
          </a:prstGeom>
        </p:spPr>
      </p:pic>
      <p:pic>
        <p:nvPicPr>
          <p:cNvPr id="3" name="Picture 2">
            <a:extLst>
              <a:ext uri="{FF2B5EF4-FFF2-40B4-BE49-F238E27FC236}">
                <a16:creationId xmlns:a16="http://schemas.microsoft.com/office/drawing/2014/main" id="{6BCBF3C7-8738-B0BB-FF81-2BDB9E17EE6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807156" cy="3691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B0F72A94-13E9-B235-F662-910643A6E63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687524" y="0"/>
            <a:ext cx="504476" cy="4162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2735"/>
            <a:ext cx="11277600" cy="342899"/>
          </a:xfrm>
        </p:spPr>
        <p:txBody>
          <a:bodyPr>
            <a:noAutofit/>
          </a:bodyPr>
          <a:lstStyle>
            <a:lvl1pPr>
              <a:defRPr sz="2800"/>
            </a:lvl1pPr>
          </a:lstStyle>
          <a:p>
            <a:r>
              <a:rPr lang="en-US" dirty="0"/>
              <a:t>Click to add title </a:t>
            </a:r>
          </a:p>
        </p:txBody>
      </p:sp>
      <p:sp>
        <p:nvSpPr>
          <p:cNvPr id="3" name="Content Placeholder 2"/>
          <p:cNvSpPr>
            <a:spLocks noGrp="1"/>
          </p:cNvSpPr>
          <p:nvPr>
            <p:ph idx="1" hasCustomPrompt="1"/>
          </p:nvPr>
        </p:nvSpPr>
        <p:spPr>
          <a:xfrm>
            <a:off x="952500" y="1485900"/>
            <a:ext cx="10287000" cy="472440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795015"/>
            <a:ext cx="11277600" cy="386085"/>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14" name="Date Placeholder 13"/>
          <p:cNvSpPr>
            <a:spLocks noGrp="1"/>
          </p:cNvSpPr>
          <p:nvPr>
            <p:ph type="dt" sz="half" idx="14"/>
          </p:nvPr>
        </p:nvSpPr>
        <p:spPr/>
        <p:txBody>
          <a:bodyPr/>
          <a:lstStyle/>
          <a:p>
            <a:fld id="{D5EA4699-75BE-494C-BD9A-E994FCCCDC34}" type="datetime3">
              <a:rPr lang="en-US" smtClean="0"/>
              <a:t>4 October 2023</a:t>
            </a:fld>
            <a:endParaRPr lang="en-US" dirty="0"/>
          </a:p>
        </p:txBody>
      </p:sp>
      <p:sp>
        <p:nvSpPr>
          <p:cNvPr id="15" name="Footer Placeholder 14"/>
          <p:cNvSpPr>
            <a:spLocks noGrp="1"/>
          </p:cNvSpPr>
          <p:nvPr>
            <p:ph type="ftr" sz="quarter" idx="15"/>
          </p:nvPr>
        </p:nvSpPr>
        <p:spPr/>
        <p:txBody>
          <a:bodyPr/>
          <a:lstStyle/>
          <a:p>
            <a:endParaRPr lang="en-US" dirty="0"/>
          </a:p>
        </p:txBody>
      </p:sp>
      <p:sp>
        <p:nvSpPr>
          <p:cNvPr id="16" name="Slide Number Placeholder 15"/>
          <p:cNvSpPr>
            <a:spLocks noGrp="1"/>
          </p:cNvSpPr>
          <p:nvPr>
            <p:ph type="sldNum" sz="quarter" idx="16"/>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952500" y="1181100"/>
            <a:ext cx="4953000" cy="41762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0" y="55483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1" y="1181100"/>
            <a:ext cx="4952998" cy="41762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17"/>
          <p:cNvSpPr>
            <a:spLocks noGrp="1"/>
          </p:cNvSpPr>
          <p:nvPr>
            <p:ph type="dt" sz="half" idx="15"/>
          </p:nvPr>
        </p:nvSpPr>
        <p:spPr/>
        <p:txBody>
          <a:bodyPr/>
          <a:lstStyle/>
          <a:p>
            <a:fld id="{580F1980-BB30-462A-8444-E0A13D5FE3AD}" type="datetime3">
              <a:rPr lang="en-US" smtClean="0"/>
              <a:t>4 October 2023</a:t>
            </a:fld>
            <a:endParaRPr lang="en-US" dirty="0"/>
          </a:p>
        </p:txBody>
      </p:sp>
      <p:sp>
        <p:nvSpPr>
          <p:cNvPr id="19" name="Footer Placeholder 18"/>
          <p:cNvSpPr>
            <a:spLocks noGrp="1"/>
          </p:cNvSpPr>
          <p:nvPr>
            <p:ph type="ftr" sz="quarter" idx="16"/>
          </p:nvPr>
        </p:nvSpPr>
        <p:spPr/>
        <p:txBody>
          <a:bodyPr/>
          <a:lstStyle/>
          <a:p>
            <a:endParaRPr lang="en-US" dirty="0"/>
          </a:p>
        </p:txBody>
      </p:sp>
      <p:sp>
        <p:nvSpPr>
          <p:cNvPr id="20" name="Slide Number Placeholder 19"/>
          <p:cNvSpPr>
            <a:spLocks noGrp="1"/>
          </p:cNvSpPr>
          <p:nvPr>
            <p:ph type="sldNum" sz="quarter" idx="17"/>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Column,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52500" y="1485900"/>
            <a:ext cx="4953000"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0" y="55483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1" y="1485900"/>
            <a:ext cx="4952998"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457200" y="419100"/>
            <a:ext cx="11277600" cy="342899"/>
          </a:xfrm>
        </p:spPr>
        <p:txBody>
          <a:bodyPr>
            <a:noAutofit/>
          </a:bodyPr>
          <a:lstStyle>
            <a:lvl1pPr>
              <a:defRPr sz="2800"/>
            </a:lvl1pPr>
          </a:lstStyle>
          <a:p>
            <a:r>
              <a:rPr lang="en-US" dirty="0"/>
              <a:t>Click to add title </a:t>
            </a:r>
          </a:p>
        </p:txBody>
      </p:sp>
      <p:sp>
        <p:nvSpPr>
          <p:cNvPr id="12" name="Text Placeholder 8"/>
          <p:cNvSpPr>
            <a:spLocks noGrp="1"/>
          </p:cNvSpPr>
          <p:nvPr>
            <p:ph type="body" sz="quarter" idx="18" hasCustomPrompt="1"/>
          </p:nvPr>
        </p:nvSpPr>
        <p:spPr>
          <a:xfrm>
            <a:off x="457200" y="801380"/>
            <a:ext cx="11277600" cy="379720"/>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16" name="Date Placeholder 15"/>
          <p:cNvSpPr>
            <a:spLocks noGrp="1"/>
          </p:cNvSpPr>
          <p:nvPr>
            <p:ph type="dt" sz="half" idx="19"/>
          </p:nvPr>
        </p:nvSpPr>
        <p:spPr/>
        <p:txBody>
          <a:bodyPr/>
          <a:lstStyle/>
          <a:p>
            <a:fld id="{FAF91DCA-BF81-465E-9F1A-7A79772C474D}" type="datetime3">
              <a:rPr lang="en-US" smtClean="0"/>
              <a:t>4 October 2023</a:t>
            </a:fld>
            <a:endParaRPr lang="en-US" dirty="0"/>
          </a:p>
        </p:txBody>
      </p:sp>
      <p:sp>
        <p:nvSpPr>
          <p:cNvPr id="17" name="Footer Placeholder 16"/>
          <p:cNvSpPr>
            <a:spLocks noGrp="1"/>
          </p:cNvSpPr>
          <p:nvPr>
            <p:ph type="ftr" sz="quarter" idx="20"/>
          </p:nvPr>
        </p:nvSpPr>
        <p:spPr/>
        <p:txBody>
          <a:bodyPr/>
          <a:lstStyle/>
          <a:p>
            <a:endParaRPr lang="en-US" dirty="0"/>
          </a:p>
        </p:txBody>
      </p:sp>
      <p:sp>
        <p:nvSpPr>
          <p:cNvPr id="18" name="Slide Number Placeholder 17"/>
          <p:cNvSpPr>
            <a:spLocks noGrp="1"/>
          </p:cNvSpPr>
          <p:nvPr>
            <p:ph type="sldNum" sz="quarter" idx="21"/>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9" name="Date Placeholder 8"/>
          <p:cNvSpPr>
            <a:spLocks noGrp="1"/>
          </p:cNvSpPr>
          <p:nvPr>
            <p:ph type="dt" sz="half" idx="10"/>
          </p:nvPr>
        </p:nvSpPr>
        <p:spPr/>
        <p:txBody>
          <a:bodyPr/>
          <a:lstStyle/>
          <a:p>
            <a:fld id="{5C5E8A4B-C163-4750-8A07-20C27F1DD650}" type="datetime3">
              <a:rPr lang="en-US" smtClean="0"/>
              <a:t>4 October 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419100"/>
            <a:ext cx="11277600" cy="342899"/>
          </a:xfrm>
        </p:spPr>
        <p:txBody>
          <a:bodyPr>
            <a:noAutofit/>
          </a:bodyPr>
          <a:lstStyle>
            <a:lvl1pPr>
              <a:defRPr sz="2800"/>
            </a:lvl1pPr>
          </a:lstStyle>
          <a:p>
            <a:r>
              <a:rPr lang="en-US" dirty="0"/>
              <a:t>Click to add title </a:t>
            </a:r>
          </a:p>
        </p:txBody>
      </p:sp>
      <p:sp>
        <p:nvSpPr>
          <p:cNvPr id="9" name="Text Placeholder 8"/>
          <p:cNvSpPr>
            <a:spLocks noGrp="1"/>
          </p:cNvSpPr>
          <p:nvPr>
            <p:ph type="body" sz="quarter" idx="13" hasCustomPrompt="1"/>
          </p:nvPr>
        </p:nvSpPr>
        <p:spPr>
          <a:xfrm>
            <a:off x="457200" y="801380"/>
            <a:ext cx="11277600" cy="379720"/>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10" name="Date Placeholder 9"/>
          <p:cNvSpPr>
            <a:spLocks noGrp="1"/>
          </p:cNvSpPr>
          <p:nvPr>
            <p:ph type="dt" sz="half" idx="14"/>
          </p:nvPr>
        </p:nvSpPr>
        <p:spPr/>
        <p:txBody>
          <a:bodyPr/>
          <a:lstStyle/>
          <a:p>
            <a:fld id="{CF999DA4-C7B3-416B-B64C-11D36F7936CF}" type="datetime3">
              <a:rPr lang="en-US" smtClean="0"/>
              <a:t>4 October 2023</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2" name="Slide Number Placeholder 11"/>
          <p:cNvSpPr>
            <a:spLocks noGrp="1"/>
          </p:cNvSpPr>
          <p:nvPr>
            <p:ph type="sldNum" sz="quarter" idx="16"/>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d Dar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6A52BCFE-D255-4C4B-BA1D-51B94D9D938B}" type="datetime3">
              <a:rPr lang="en-US" smtClean="0"/>
              <a:t>4 October 2023</a:t>
            </a:fld>
            <a:endParaRPr lang="en-US" dirty="0"/>
          </a:p>
        </p:txBody>
      </p:sp>
      <p:sp>
        <p:nvSpPr>
          <p:cNvPr id="12" name="Footer Placeholder 11"/>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4EBCDCBD-78E1-0D41-A999-31B5EBF8E02C}" type="slidenum">
              <a:rPr lang="en-US" smtClean="0"/>
              <a:pPr/>
              <a:t>‹#›</a:t>
            </a:fld>
            <a:endParaRPr lang="en-US" dirty="0"/>
          </a:p>
        </p:txBody>
      </p:sp>
      <p:sp>
        <p:nvSpPr>
          <p:cNvPr id="8" name="Rectangle 7"/>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163" y="1371600"/>
            <a:ext cx="5479673" cy="35844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667"/>
            <a:ext cx="12189624" cy="6856664"/>
          </a:xfrm>
          <a:prstGeom prst="rect">
            <a:avLst/>
          </a:prstGeom>
        </p:spPr>
      </p:pic>
      <p:sp>
        <p:nvSpPr>
          <p:cNvPr id="13" name="Rectangle 12"/>
          <p:cNvSpPr/>
          <p:nvPr userDrawn="1"/>
        </p:nvSpPr>
        <p:spPr>
          <a:xfrm>
            <a:off x="-1"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163" y="1371600"/>
            <a:ext cx="5479673" cy="358444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d Light">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105AF200-3133-408E-AEAA-04B3ACA33176}" type="datetime3">
              <a:rPr lang="en-US" smtClean="0"/>
              <a:t>4 October 2023</a:t>
            </a:fld>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4EBCDCBD-78E1-0D41-A999-31B5EBF8E02C}" type="slidenum">
              <a:rPr lang="en-US" smtClean="0"/>
              <a:pPr/>
              <a:t>‹#›</a:t>
            </a:fld>
            <a:endParaRPr lang="en-US" dirty="0"/>
          </a:p>
        </p:txBody>
      </p:sp>
      <p:sp>
        <p:nvSpPr>
          <p:cNvPr id="8" name="Rectangle 7"/>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 y="667"/>
            <a:ext cx="12189624" cy="68566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163" y="1371600"/>
            <a:ext cx="5479673" cy="35844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6499798"/>
            <a:ext cx="12192000" cy="356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dirty="0"/>
          </a:p>
        </p:txBody>
      </p:sp>
      <p:cxnSp>
        <p:nvCxnSpPr>
          <p:cNvPr id="15" name="Straight Connector 14"/>
          <p:cNvCxnSpPr/>
          <p:nvPr userDrawn="1"/>
        </p:nvCxnSpPr>
        <p:spPr>
          <a:xfrm>
            <a:off x="0" y="6500474"/>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419100"/>
            <a:ext cx="11277600" cy="762000"/>
          </a:xfrm>
          <a:prstGeom prst="rect">
            <a:avLst/>
          </a:prstGeom>
        </p:spPr>
        <p:txBody>
          <a:bodyPr vert="horz" lIns="0" tIns="0" rIns="0" bIns="0" rtlCol="0" anchor="t" anchorCtr="0">
            <a:normAutofit/>
          </a:bodyPr>
          <a:lstStyle/>
          <a:p>
            <a:r>
              <a:rPr lang="en-US" dirty="0"/>
              <a:t>Click to add title</a:t>
            </a:r>
          </a:p>
        </p:txBody>
      </p:sp>
      <p:sp>
        <p:nvSpPr>
          <p:cNvPr id="3" name="Text Placeholder 2"/>
          <p:cNvSpPr>
            <a:spLocks noGrp="1"/>
          </p:cNvSpPr>
          <p:nvPr>
            <p:ph type="body" idx="1"/>
          </p:nvPr>
        </p:nvSpPr>
        <p:spPr>
          <a:xfrm>
            <a:off x="952500" y="1181100"/>
            <a:ext cx="10287000" cy="5029200"/>
          </a:xfrm>
          <a:prstGeom prst="rect">
            <a:avLst/>
          </a:prstGeom>
        </p:spPr>
        <p:txBody>
          <a:bodyPr vert="horz" lIns="0" tIns="0" rIns="0" bIns="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036810" y="6500814"/>
            <a:ext cx="1371600" cy="357186"/>
          </a:xfrm>
          <a:prstGeom prst="rect">
            <a:avLst/>
          </a:prstGeom>
        </p:spPr>
        <p:txBody>
          <a:bodyPr vert="horz" lIns="91440" tIns="0" rIns="91440" bIns="0" rtlCol="0" anchor="ctr"/>
          <a:lstStyle>
            <a:lvl1pPr algn="r">
              <a:defRPr sz="1000">
                <a:solidFill>
                  <a:schemeClr val="bg1">
                    <a:lumMod val="50000"/>
                  </a:schemeClr>
                </a:solidFill>
              </a:defRPr>
            </a:lvl1pPr>
          </a:lstStyle>
          <a:p>
            <a:fld id="{EBD90533-0019-439F-9033-E5FD503D101E}" type="datetime3">
              <a:rPr lang="en-US" smtClean="0"/>
              <a:t>4 October 2023</a:t>
            </a:fld>
            <a:endParaRPr lang="en-US" dirty="0"/>
          </a:p>
        </p:txBody>
      </p:sp>
      <p:sp>
        <p:nvSpPr>
          <p:cNvPr id="5" name="Footer Placeholder 4"/>
          <p:cNvSpPr>
            <a:spLocks noGrp="1"/>
          </p:cNvSpPr>
          <p:nvPr>
            <p:ph type="ftr" sz="quarter" idx="3"/>
          </p:nvPr>
        </p:nvSpPr>
        <p:spPr>
          <a:xfrm>
            <a:off x="742416" y="6500814"/>
            <a:ext cx="3197406" cy="355600"/>
          </a:xfrm>
          <a:prstGeom prst="rect">
            <a:avLst/>
          </a:prstGeom>
        </p:spPr>
        <p:txBody>
          <a:bodyPr vert="horz" lIns="91440" tIns="0" rIns="91440" bIns="0" rtlCol="0" anchor="ctr"/>
          <a:lstStyle>
            <a:lvl1pPr algn="l">
              <a:defRPr sz="800" i="1">
                <a:solidFill>
                  <a:schemeClr val="bg1">
                    <a:lumMod val="50000"/>
                  </a:schemeClr>
                </a:solidFill>
              </a:defRPr>
            </a:lvl1pPr>
          </a:lstStyle>
          <a:p>
            <a:r>
              <a:rPr lang="en-US" dirty="0"/>
              <a:t>Prepared for DASH 2023</a:t>
            </a:r>
          </a:p>
        </p:txBody>
      </p:sp>
      <p:sp>
        <p:nvSpPr>
          <p:cNvPr id="6" name="Slide Number Placeholder 5"/>
          <p:cNvSpPr>
            <a:spLocks noGrp="1"/>
          </p:cNvSpPr>
          <p:nvPr>
            <p:ph type="sldNum" sz="quarter" idx="4"/>
          </p:nvPr>
        </p:nvSpPr>
        <p:spPr>
          <a:xfrm>
            <a:off x="11440302" y="6500474"/>
            <a:ext cx="381000" cy="357526"/>
          </a:xfrm>
          <a:prstGeom prst="rect">
            <a:avLst/>
          </a:prstGeom>
        </p:spPr>
        <p:txBody>
          <a:bodyPr vert="horz" lIns="0" tIns="0" rIns="0" bIns="0" rtlCol="0" anchor="ctr"/>
          <a:lstStyle>
            <a:lvl1pPr algn="ctr">
              <a:defRPr sz="1000" b="1">
                <a:solidFill>
                  <a:schemeClr val="accent2"/>
                </a:solidFill>
              </a:defRPr>
            </a:lvl1pPr>
          </a:lstStyle>
          <a:p>
            <a:fld id="{4EBCDCBD-78E1-0D41-A999-31B5EBF8E02C}" type="slidenum">
              <a:rPr lang="en-US" smtClean="0"/>
              <a:pPr/>
              <a:t>‹#›</a:t>
            </a:fld>
            <a:endParaRPr lang="en-US" dirty="0"/>
          </a:p>
        </p:txBody>
      </p:sp>
      <p:cxnSp>
        <p:nvCxnSpPr>
          <p:cNvPr id="8" name="Straight Connector 7"/>
          <p:cNvCxnSpPr/>
          <p:nvPr userDrawn="1"/>
        </p:nvCxnSpPr>
        <p:spPr>
          <a:xfrm>
            <a:off x="11424239" y="6604000"/>
            <a:ext cx="0" cy="155141"/>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57200" y="6566791"/>
            <a:ext cx="210893" cy="226709"/>
          </a:xfrm>
          <a:prstGeom prst="rect">
            <a:avLst/>
          </a:prstGeom>
        </p:spPr>
      </p:pic>
      <p:pic>
        <p:nvPicPr>
          <p:cNvPr id="9" name="Picture 2" descr="DASH logo, sun and person and software">
            <a:extLst>
              <a:ext uri="{FF2B5EF4-FFF2-40B4-BE49-F238E27FC236}">
                <a16:creationId xmlns:a16="http://schemas.microsoft.com/office/drawing/2014/main" id="{73C377E3-52BA-DF03-1D56-D3CD3B139889}"/>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41518" y="6515858"/>
            <a:ext cx="400898" cy="3244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A10A811-B3D8-8E78-B00D-54CDC0568CE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2500" y="-6343"/>
            <a:ext cx="1019061" cy="369193"/>
          </a:xfrm>
          <a:prstGeom prst="rect">
            <a:avLst/>
          </a:prstGeom>
        </p:spPr>
      </p:pic>
      <p:pic>
        <p:nvPicPr>
          <p:cNvPr id="12" name="Picture 11">
            <a:extLst>
              <a:ext uri="{FF2B5EF4-FFF2-40B4-BE49-F238E27FC236}">
                <a16:creationId xmlns:a16="http://schemas.microsoft.com/office/drawing/2014/main" id="{7715B822-81B1-1CF2-42BA-6D1EF4AD22B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807156" cy="3691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02F2FDDA-3D86-2472-3EFD-1C6105DDB17F}"/>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687524" y="0"/>
            <a:ext cx="504476" cy="416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44638"/>
      </p:ext>
    </p:extLst>
  </p:cSld>
  <p:clrMap bg1="lt1" tx1="dk1" bg2="lt2" tx2="dk2" accent1="accent1" accent2="accent2" accent3="accent3" accent4="accent4" accent5="accent5" accent6="accent6" hlink="hlink" folHlink="folHlink"/>
  <p:sldLayoutIdLst>
    <p:sldLayoutId id="2147483692" r:id="rId1"/>
    <p:sldLayoutId id="2147483697" r:id="rId2"/>
    <p:sldLayoutId id="2147483731" r:id="rId3"/>
    <p:sldLayoutId id="2147483701" r:id="rId4"/>
    <p:sldLayoutId id="2147483732" r:id="rId5"/>
    <p:sldLayoutId id="2147483711" r:id="rId6"/>
    <p:sldLayoutId id="2147483737" r:id="rId7"/>
    <p:sldLayoutId id="2147483720" r:id="rId8"/>
    <p:sldLayoutId id="2147483715" r:id="rId9"/>
  </p:sldLayoutIdLst>
  <p:hf hdr="0"/>
  <p:txStyles>
    <p:titleStyle>
      <a:lvl1pPr algn="l" defTabSz="914400" rtl="0" eaLnBrk="1" latinLnBrk="0" hangingPunct="1">
        <a:lnSpc>
          <a:spcPct val="90000"/>
        </a:lnSpc>
        <a:spcBef>
          <a:spcPct val="0"/>
        </a:spcBef>
        <a:buNone/>
        <a:defRPr sz="3600" b="1"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a:buChar char="•"/>
        <a:defRPr sz="2000" kern="1200">
          <a:solidFill>
            <a:schemeClr val="tx2">
              <a:lumMod val="75000"/>
            </a:schemeClr>
          </a:solidFill>
          <a:latin typeface="+mn-lt"/>
          <a:ea typeface="+mn-ea"/>
          <a:cs typeface="+mn-cs"/>
        </a:defRPr>
      </a:lvl1pPr>
      <a:lvl2pPr marL="693738" indent="-246063" algn="l" defTabSz="914400" rtl="0" eaLnBrk="1" latinLnBrk="0" hangingPunct="1">
        <a:lnSpc>
          <a:spcPct val="100000"/>
        </a:lnSpc>
        <a:spcBef>
          <a:spcPts val="400"/>
        </a:spcBef>
        <a:buFont typeface=".AppleSystemUIFont" charset="-120"/>
        <a:buChar char="-"/>
        <a:tabLst/>
        <a:defRPr sz="1600" kern="1200">
          <a:solidFill>
            <a:schemeClr val="tx2">
              <a:lumMod val="75000"/>
            </a:schemeClr>
          </a:solidFill>
          <a:latin typeface="+mn-lt"/>
          <a:ea typeface="+mn-ea"/>
          <a:cs typeface="+mn-cs"/>
        </a:defRPr>
      </a:lvl2pPr>
      <a:lvl3pPr marL="1150938" indent="-228600" algn="l" defTabSz="914400" rtl="0" eaLnBrk="1" latinLnBrk="0" hangingPunct="1">
        <a:lnSpc>
          <a:spcPct val="100000"/>
        </a:lnSpc>
        <a:spcBef>
          <a:spcPts val="400"/>
        </a:spcBef>
        <a:buSzPct val="80000"/>
        <a:buFont typeface="Wingdings" charset="2"/>
        <a:buChar char="§"/>
        <a:tabLst/>
        <a:defRPr sz="1600" kern="1200">
          <a:solidFill>
            <a:schemeClr val="tx2">
              <a:lumMod val="75000"/>
            </a:schemeClr>
          </a:solidFill>
          <a:latin typeface="+mn-lt"/>
          <a:ea typeface="+mn-ea"/>
          <a:cs typeface="+mn-cs"/>
        </a:defRPr>
      </a:lvl3pPr>
      <a:lvl4pPr marL="1606550" indent="-227013" algn="l" defTabSz="914400" rtl="0" eaLnBrk="1" latinLnBrk="0" hangingPunct="1">
        <a:lnSpc>
          <a:spcPct val="100000"/>
        </a:lnSpc>
        <a:spcBef>
          <a:spcPts val="400"/>
        </a:spcBef>
        <a:buSzPct val="80000"/>
        <a:buFont typeface="Courier New" charset="0"/>
        <a:buChar char="o"/>
        <a:tabLst/>
        <a:defRPr sz="1600" kern="1200">
          <a:solidFill>
            <a:schemeClr val="tx2">
              <a:lumMod val="75000"/>
            </a:schemeClr>
          </a:solidFill>
          <a:latin typeface="+mn-lt"/>
          <a:ea typeface="+mn-ea"/>
          <a:cs typeface="+mn-cs"/>
        </a:defRPr>
      </a:lvl4pPr>
      <a:lvl5pPr marL="2063750" indent="-228600" algn="l" defTabSz="914400" rtl="0" eaLnBrk="1" latinLnBrk="0" hangingPunct="1">
        <a:lnSpc>
          <a:spcPct val="100000"/>
        </a:lnSpc>
        <a:spcBef>
          <a:spcPts val="400"/>
        </a:spcBef>
        <a:buFont typeface="Arial"/>
        <a:buChar char="•"/>
        <a:tabLst/>
        <a:defRPr sz="1600" kern="1200" baseline="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orient="horz" pos="264" userDrawn="1">
          <p15:clr>
            <a:srgbClr val="F26B43"/>
          </p15:clr>
        </p15:guide>
        <p15:guide id="11" pos="288" userDrawn="1">
          <p15:clr>
            <a:srgbClr val="F26B43"/>
          </p15:clr>
        </p15:guide>
        <p15:guide id="12" pos="7392" userDrawn="1">
          <p15:clr>
            <a:srgbClr val="F26B43"/>
          </p15:clr>
        </p15:guide>
        <p15:guide id="13" orient="horz" pos="3912" userDrawn="1">
          <p15:clr>
            <a:srgbClr val="F26B43"/>
          </p15:clr>
        </p15:guide>
        <p15:guide id="14" pos="3840" userDrawn="1">
          <p15:clr>
            <a:srgbClr val="F26B43"/>
          </p15:clr>
        </p15:guide>
        <p15:guide id="16" orient="horz" pos="936" userDrawn="1">
          <p15:clr>
            <a:srgbClr val="F26B43"/>
          </p15:clr>
        </p15:guide>
        <p15:guide id="17" pos="600" userDrawn="1">
          <p15:clr>
            <a:srgbClr val="F26B43"/>
          </p15:clr>
        </p15:guide>
        <p15:guide id="18" pos="7080" userDrawn="1">
          <p15:clr>
            <a:srgbClr val="F26B43"/>
          </p15:clr>
        </p15:guide>
        <p15:guide id="19" pos="4056" userDrawn="1">
          <p15:clr>
            <a:srgbClr val="F26B43"/>
          </p15:clr>
        </p15:guide>
        <p15:guide id="20" pos="3624" userDrawn="1">
          <p15:clr>
            <a:srgbClr val="F26B43"/>
          </p15:clr>
        </p15:guide>
        <p15:guide id="22" orient="horz" pos="74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heliocloud-data" TargetMode="External"/><Relationship Id="rId2" Type="http://schemas.openxmlformats.org/officeDocument/2006/relationships/hyperlink" Target="mailto:heliocloud@groups.io" TargetMode="External"/><Relationship Id="rId1" Type="http://schemas.openxmlformats.org/officeDocument/2006/relationships/slideLayout" Target="../slideLayouts/slideLayout2.xml"/><Relationship Id="rId4" Type="http://schemas.openxmlformats.org/officeDocument/2006/relationships/hyperlink" Target="https://github.com/heliocloud-data/scregistr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heliocloud-data/" TargetMode="External"/><Relationship Id="rId2" Type="http://schemas.openxmlformats.org/officeDocument/2006/relationships/hyperlink" Target="https://heliocloud.org/" TargetMode="External"/><Relationship Id="rId1" Type="http://schemas.openxmlformats.org/officeDocument/2006/relationships/slideLayout" Target="../slideLayouts/slideLayout2.xml"/><Relationship Id="rId4" Type="http://schemas.openxmlformats.org/officeDocument/2006/relationships/hyperlink" Target="mailto:heliocloud@groups.io"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aws.amazon.com/cdk/" TargetMode="External"/><Relationship Id="rId2" Type="http://schemas.openxmlformats.org/officeDocument/2006/relationships/hyperlink" Target="https://en.wikipedia.org/wiki/Infrastructure_as_code" TargetMode="Externa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docs.aws.amazon.com/tag-editor/latest/userguide/tagging.html"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7.png"/><Relationship Id="rId7" Type="http://schemas.microsoft.com/office/2007/relationships/hdphoto" Target="../media/hdphoto7.wdp"/><Relationship Id="rId2" Type="http://schemas.openxmlformats.org/officeDocument/2006/relationships/hyperlink" Target="https://github.com/heliocloud-data" TargetMode="External"/><Relationship Id="rId1" Type="http://schemas.openxmlformats.org/officeDocument/2006/relationships/slideLayout" Target="../slideLayouts/slideLayout4.xml"/><Relationship Id="rId6" Type="http://schemas.microsoft.com/office/2007/relationships/hdphoto" Target="../media/hdphoto6.wdp"/><Relationship Id="rId5" Type="http://schemas.microsoft.com/office/2007/relationships/hdphoto" Target="../media/hdphoto5.wdp"/><Relationship Id="rId4" Type="http://schemas.openxmlformats.org/officeDocument/2006/relationships/image" Target="../media/image16.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err="1"/>
              <a:t>HelioCloud</a:t>
            </a:r>
            <a:endParaRPr lang="en-US" dirty="0"/>
          </a:p>
        </p:txBody>
      </p:sp>
      <p:sp>
        <p:nvSpPr>
          <p:cNvPr id="6" name="Subtitle 5"/>
          <p:cNvSpPr>
            <a:spLocks noGrp="1"/>
          </p:cNvSpPr>
          <p:nvPr>
            <p:ph type="subTitle" idx="1"/>
          </p:nvPr>
        </p:nvSpPr>
        <p:spPr/>
        <p:txBody>
          <a:bodyPr/>
          <a:lstStyle/>
          <a:p>
            <a:r>
              <a:rPr lang="en-US" dirty="0"/>
              <a:t>Infrastructure for big and open science</a:t>
            </a:r>
          </a:p>
        </p:txBody>
      </p:sp>
      <p:sp>
        <p:nvSpPr>
          <p:cNvPr id="7" name="Text Placeholder 6"/>
          <p:cNvSpPr>
            <a:spLocks noGrp="1"/>
          </p:cNvSpPr>
          <p:nvPr>
            <p:ph type="body" sz="quarter" idx="13"/>
          </p:nvPr>
        </p:nvSpPr>
        <p:spPr/>
        <p:txBody>
          <a:bodyPr/>
          <a:lstStyle/>
          <a:p>
            <a:r>
              <a:rPr lang="en-US" dirty="0"/>
              <a:t>Christopher Jeschke</a:t>
            </a:r>
          </a:p>
          <a:p>
            <a:r>
              <a:rPr lang="en-US" dirty="0"/>
              <a:t>Assistant Group Supervisor for Analysis and Applications (SRN) Space Exploration Sector (SES) </a:t>
            </a:r>
          </a:p>
          <a:p>
            <a:r>
              <a:rPr lang="en-US" dirty="0"/>
              <a:t>Johns Hopkins Applied Physics Lab </a:t>
            </a:r>
          </a:p>
          <a:p>
            <a:r>
              <a:rPr lang="en-US" dirty="0" err="1"/>
              <a:t>chris.jeschke@jhuapl.edu</a:t>
            </a:r>
            <a:endParaRPr lang="en-US" dirty="0"/>
          </a:p>
        </p:txBody>
      </p:sp>
    </p:spTree>
    <p:extLst>
      <p:ext uri="{BB962C8B-B14F-4D97-AF65-F5344CB8AC3E}">
        <p14:creationId xmlns:p14="http://schemas.microsoft.com/office/powerpoint/2010/main" val="1507358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0613-C3BA-C5C4-2258-B54729AC6B97}"/>
              </a:ext>
            </a:extLst>
          </p:cNvPr>
          <p:cNvSpPr>
            <a:spLocks noGrp="1"/>
          </p:cNvSpPr>
          <p:nvPr>
            <p:ph type="title"/>
          </p:nvPr>
        </p:nvSpPr>
        <p:spPr/>
        <p:txBody>
          <a:bodyPr/>
          <a:lstStyle/>
          <a:p>
            <a:r>
              <a:rPr lang="en-US" dirty="0"/>
              <a:t>How to get it</a:t>
            </a:r>
          </a:p>
        </p:txBody>
      </p:sp>
      <p:sp>
        <p:nvSpPr>
          <p:cNvPr id="3" name="Content Placeholder 2">
            <a:extLst>
              <a:ext uri="{FF2B5EF4-FFF2-40B4-BE49-F238E27FC236}">
                <a16:creationId xmlns:a16="http://schemas.microsoft.com/office/drawing/2014/main" id="{232E002C-F1AA-59F4-7826-4D13AF245B1E}"/>
              </a:ext>
            </a:extLst>
          </p:cNvPr>
          <p:cNvSpPr>
            <a:spLocks noGrp="1"/>
          </p:cNvSpPr>
          <p:nvPr>
            <p:ph sz="quarter" idx="13"/>
          </p:nvPr>
        </p:nvSpPr>
        <p:spPr/>
        <p:txBody>
          <a:bodyPr/>
          <a:lstStyle/>
          <a:p>
            <a:pPr marL="0" indent="0">
              <a:buNone/>
            </a:pPr>
            <a:r>
              <a:rPr lang="en-US" dirty="0" err="1"/>
              <a:t>HelioCloud</a:t>
            </a:r>
            <a:r>
              <a:rPr lang="en-US" dirty="0"/>
              <a:t> is in MVP right now and we are providing access to the code and support from the development team on request.  If you are interested in setting up your own instance, reach out to us at one of:</a:t>
            </a:r>
          </a:p>
          <a:p>
            <a:pPr lvl="1"/>
            <a:r>
              <a:rPr lang="en-US" dirty="0"/>
              <a:t>Email: </a:t>
            </a:r>
            <a:r>
              <a:rPr lang="en-US" b="0" i="0" u="sng" dirty="0">
                <a:effectLst/>
                <a:latin typeface="Slack-Lato"/>
                <a:hlinkClick r:id="rId2"/>
              </a:rPr>
              <a:t>heliocloud@groups.io</a:t>
            </a:r>
            <a:r>
              <a:rPr lang="en-US" b="0" i="0" u="sng" dirty="0">
                <a:effectLst/>
                <a:latin typeface="Slack-Lato"/>
              </a:rPr>
              <a:t> </a:t>
            </a:r>
            <a:r>
              <a:rPr lang="en-US" dirty="0"/>
              <a:t>or any of the contacts listed in this presentation</a:t>
            </a:r>
          </a:p>
          <a:p>
            <a:pPr lvl="1"/>
            <a:r>
              <a:rPr lang="en-US" dirty="0"/>
              <a:t>Check out our </a:t>
            </a:r>
            <a:r>
              <a:rPr lang="en-US" dirty="0">
                <a:hlinkClick r:id="rId3"/>
              </a:rPr>
              <a:t>homepage</a:t>
            </a:r>
            <a:r>
              <a:rPr lang="en-US" dirty="0"/>
              <a:t> &amp; </a:t>
            </a:r>
            <a:r>
              <a:rPr lang="en-US" dirty="0">
                <a:hlinkClick r:id="rId3"/>
              </a:rPr>
              <a:t>Github</a:t>
            </a:r>
            <a:endParaRPr lang="en-US" dirty="0"/>
          </a:p>
          <a:p>
            <a:pPr marL="0" indent="0">
              <a:buNone/>
            </a:pPr>
            <a:r>
              <a:rPr lang="en-US" dirty="0"/>
              <a:t>If you have a GitHub account, let us know and we can grant individual access to the repositories along with installation instructions. All you need for an install is an AWS Account.</a:t>
            </a:r>
          </a:p>
          <a:p>
            <a:pPr marL="0" indent="0">
              <a:buNone/>
            </a:pPr>
            <a:endParaRPr lang="en-US" dirty="0"/>
          </a:p>
          <a:p>
            <a:pPr marL="0" indent="0">
              <a:buNone/>
            </a:pPr>
            <a:r>
              <a:rPr lang="en-US" i="1" dirty="0"/>
              <a:t>Exception:  </a:t>
            </a:r>
            <a:r>
              <a:rPr lang="en-US" dirty="0"/>
              <a:t>Our </a:t>
            </a:r>
            <a:r>
              <a:rPr lang="en-US" dirty="0" err="1"/>
              <a:t>scregistry</a:t>
            </a:r>
            <a:r>
              <a:rPr lang="en-US" dirty="0"/>
              <a:t> Python package is already released and installable via pip. If you already have an AWS account, you can get familiar with the registry API immediately:</a:t>
            </a:r>
          </a:p>
          <a:p>
            <a:pPr lvl="1"/>
            <a:r>
              <a:rPr lang="en-US" dirty="0"/>
              <a:t>pip install </a:t>
            </a:r>
            <a:r>
              <a:rPr lang="en-US" dirty="0" err="1"/>
              <a:t>scregistry</a:t>
            </a:r>
            <a:endParaRPr lang="en-US" dirty="0"/>
          </a:p>
          <a:p>
            <a:pPr lvl="1"/>
            <a:r>
              <a:rPr lang="en-US" dirty="0" err="1"/>
              <a:t>Github</a:t>
            </a:r>
            <a:r>
              <a:rPr lang="en-US" dirty="0"/>
              <a:t> repository at </a:t>
            </a:r>
            <a:r>
              <a:rPr lang="en-US" dirty="0">
                <a:hlinkClick r:id="rId4"/>
              </a:rPr>
              <a:t>https://github.com/heliocloud-data/scregistry</a:t>
            </a:r>
            <a:endParaRPr lang="en-US" dirty="0"/>
          </a:p>
        </p:txBody>
      </p:sp>
      <p:sp>
        <p:nvSpPr>
          <p:cNvPr id="4" name="Date Placeholder 3">
            <a:extLst>
              <a:ext uri="{FF2B5EF4-FFF2-40B4-BE49-F238E27FC236}">
                <a16:creationId xmlns:a16="http://schemas.microsoft.com/office/drawing/2014/main" id="{ACF2BE17-8E0A-68C4-4839-FEC9F0375EE2}"/>
              </a:ext>
            </a:extLst>
          </p:cNvPr>
          <p:cNvSpPr>
            <a:spLocks noGrp="1"/>
          </p:cNvSpPr>
          <p:nvPr>
            <p:ph type="dt" sz="half" idx="14"/>
          </p:nvPr>
        </p:nvSpPr>
        <p:spPr/>
        <p:txBody>
          <a:bodyPr/>
          <a:lstStyle/>
          <a:p>
            <a:fld id="{23C2CCE9-65D5-4615-9B27-785F94F466C1}" type="datetime3">
              <a:rPr lang="en-US" smtClean="0"/>
              <a:t>4 October 2023</a:t>
            </a:fld>
            <a:endParaRPr lang="en-US" dirty="0"/>
          </a:p>
        </p:txBody>
      </p:sp>
      <p:sp>
        <p:nvSpPr>
          <p:cNvPr id="5" name="Footer Placeholder 4">
            <a:extLst>
              <a:ext uri="{FF2B5EF4-FFF2-40B4-BE49-F238E27FC236}">
                <a16:creationId xmlns:a16="http://schemas.microsoft.com/office/drawing/2014/main" id="{2EC54640-F0FE-CF52-65DC-912096E78B49}"/>
              </a:ext>
            </a:extLst>
          </p:cNvPr>
          <p:cNvSpPr>
            <a:spLocks noGrp="1"/>
          </p:cNvSpPr>
          <p:nvPr>
            <p:ph type="ftr" sz="quarter" idx="15"/>
          </p:nvPr>
        </p:nvSpPr>
        <p:spPr/>
        <p:txBody>
          <a:bodyPr/>
          <a:lstStyle/>
          <a:p>
            <a:r>
              <a:rPr lang="en-US"/>
              <a:t>Prepared for DASH 2023</a:t>
            </a:r>
            <a:endParaRPr lang="en-US" dirty="0"/>
          </a:p>
        </p:txBody>
      </p:sp>
      <p:sp>
        <p:nvSpPr>
          <p:cNvPr id="6" name="Slide Number Placeholder 5">
            <a:extLst>
              <a:ext uri="{FF2B5EF4-FFF2-40B4-BE49-F238E27FC236}">
                <a16:creationId xmlns:a16="http://schemas.microsoft.com/office/drawing/2014/main" id="{77B1425B-EC9F-55F9-2502-F0D690C18404}"/>
              </a:ext>
            </a:extLst>
          </p:cNvPr>
          <p:cNvSpPr>
            <a:spLocks noGrp="1"/>
          </p:cNvSpPr>
          <p:nvPr>
            <p:ph type="sldNum" sz="quarter" idx="16"/>
          </p:nvPr>
        </p:nvSpPr>
        <p:spPr/>
        <p:txBody>
          <a:bodyPr/>
          <a:lstStyle/>
          <a:p>
            <a:fld id="{4EBCDCBD-78E1-0D41-A999-31B5EBF8E02C}" type="slidenum">
              <a:rPr lang="en-US" smtClean="0"/>
              <a:pPr/>
              <a:t>10</a:t>
            </a:fld>
            <a:endParaRPr lang="en-US" dirty="0"/>
          </a:p>
        </p:txBody>
      </p:sp>
    </p:spTree>
    <p:extLst>
      <p:ext uri="{BB962C8B-B14F-4D97-AF65-F5344CB8AC3E}">
        <p14:creationId xmlns:p14="http://schemas.microsoft.com/office/powerpoint/2010/main" val="47862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EA3C-3834-3ED3-2E41-3DCCB7864D88}"/>
              </a:ext>
            </a:extLst>
          </p:cNvPr>
          <p:cNvSpPr>
            <a:spLocks noGrp="1"/>
          </p:cNvSpPr>
          <p:nvPr>
            <p:ph type="title"/>
          </p:nvPr>
        </p:nvSpPr>
        <p:spPr/>
        <p:txBody>
          <a:bodyPr/>
          <a:lstStyle/>
          <a:p>
            <a:r>
              <a:rPr lang="en-US" dirty="0"/>
              <a:t>Contact Info</a:t>
            </a:r>
          </a:p>
        </p:txBody>
      </p:sp>
      <p:sp>
        <p:nvSpPr>
          <p:cNvPr id="3" name="Content Placeholder 2">
            <a:extLst>
              <a:ext uri="{FF2B5EF4-FFF2-40B4-BE49-F238E27FC236}">
                <a16:creationId xmlns:a16="http://schemas.microsoft.com/office/drawing/2014/main" id="{96067F68-DCE4-7297-0138-AB2BB34B9EEC}"/>
              </a:ext>
            </a:extLst>
          </p:cNvPr>
          <p:cNvSpPr>
            <a:spLocks noGrp="1"/>
          </p:cNvSpPr>
          <p:nvPr>
            <p:ph sz="quarter" idx="13"/>
          </p:nvPr>
        </p:nvSpPr>
        <p:spPr/>
        <p:txBody>
          <a:bodyPr/>
          <a:lstStyle/>
          <a:p>
            <a:r>
              <a:rPr lang="en-US" dirty="0"/>
              <a:t>Project homepage: </a:t>
            </a:r>
            <a:r>
              <a:rPr lang="en-US" dirty="0">
                <a:hlinkClick r:id="rId2"/>
              </a:rPr>
              <a:t>Heliocloud.org</a:t>
            </a:r>
            <a:endParaRPr lang="en-US" dirty="0"/>
          </a:p>
          <a:p>
            <a:r>
              <a:rPr lang="en-US" dirty="0"/>
              <a:t>GitHub: </a:t>
            </a:r>
            <a:r>
              <a:rPr lang="en-US" dirty="0">
                <a:hlinkClick r:id="rId3"/>
              </a:rPr>
              <a:t>https://github.com/heliocloud-data/</a:t>
            </a:r>
            <a:endParaRPr lang="en-US" dirty="0"/>
          </a:p>
          <a:p>
            <a:r>
              <a:rPr lang="en-US" dirty="0"/>
              <a:t>Contact the team:  </a:t>
            </a:r>
            <a:r>
              <a:rPr lang="en-US" b="0" i="0" u="none" strike="noStrike" dirty="0">
                <a:effectLst/>
                <a:latin typeface="Slack-Lato"/>
                <a:hlinkClick r:id="rId4"/>
              </a:rPr>
              <a:t>heliocloud@groups.io</a:t>
            </a:r>
            <a:endParaRPr lang="en-US" dirty="0"/>
          </a:p>
          <a:p>
            <a:r>
              <a:rPr lang="en-US" dirty="0"/>
              <a:t>Today’s Presenter:  Chris Jeschke (</a:t>
            </a:r>
            <a:r>
              <a:rPr lang="en-US" dirty="0" err="1"/>
              <a:t>chris.jeschke@jhuapl.edu</a:t>
            </a:r>
            <a:r>
              <a:rPr lang="en-US" dirty="0"/>
              <a:t>)</a:t>
            </a:r>
          </a:p>
          <a:p>
            <a:r>
              <a:rPr lang="en-US" dirty="0" err="1"/>
              <a:t>HelioCloud</a:t>
            </a:r>
            <a:r>
              <a:rPr lang="en-US" dirty="0"/>
              <a:t> Development Team:</a:t>
            </a:r>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BB8F857B-EF85-27EC-951B-334FD5822625}"/>
              </a:ext>
            </a:extLst>
          </p:cNvPr>
          <p:cNvSpPr>
            <a:spLocks noGrp="1"/>
          </p:cNvSpPr>
          <p:nvPr>
            <p:ph type="dt" sz="half" idx="14"/>
          </p:nvPr>
        </p:nvSpPr>
        <p:spPr/>
        <p:txBody>
          <a:bodyPr/>
          <a:lstStyle/>
          <a:p>
            <a:fld id="{23C2CCE9-65D5-4615-9B27-785F94F466C1}" type="datetime3">
              <a:rPr lang="en-US" smtClean="0"/>
              <a:t>4 October 2023</a:t>
            </a:fld>
            <a:endParaRPr lang="en-US" dirty="0"/>
          </a:p>
        </p:txBody>
      </p:sp>
      <p:sp>
        <p:nvSpPr>
          <p:cNvPr id="5" name="Footer Placeholder 4">
            <a:extLst>
              <a:ext uri="{FF2B5EF4-FFF2-40B4-BE49-F238E27FC236}">
                <a16:creationId xmlns:a16="http://schemas.microsoft.com/office/drawing/2014/main" id="{EB850356-5F2B-CE03-9034-56B96AE4CBA5}"/>
              </a:ext>
            </a:extLst>
          </p:cNvPr>
          <p:cNvSpPr>
            <a:spLocks noGrp="1"/>
          </p:cNvSpPr>
          <p:nvPr>
            <p:ph type="ftr" sz="quarter" idx="15"/>
          </p:nvPr>
        </p:nvSpPr>
        <p:spPr/>
        <p:txBody>
          <a:bodyPr/>
          <a:lstStyle/>
          <a:p>
            <a:r>
              <a:rPr lang="en-US"/>
              <a:t>Prepared for DASH 2023</a:t>
            </a:r>
            <a:endParaRPr lang="en-US" dirty="0"/>
          </a:p>
        </p:txBody>
      </p:sp>
      <p:sp>
        <p:nvSpPr>
          <p:cNvPr id="6" name="Slide Number Placeholder 5">
            <a:extLst>
              <a:ext uri="{FF2B5EF4-FFF2-40B4-BE49-F238E27FC236}">
                <a16:creationId xmlns:a16="http://schemas.microsoft.com/office/drawing/2014/main" id="{1929BA69-B3DD-D5D0-BB7D-34483DC1C930}"/>
              </a:ext>
            </a:extLst>
          </p:cNvPr>
          <p:cNvSpPr>
            <a:spLocks noGrp="1"/>
          </p:cNvSpPr>
          <p:nvPr>
            <p:ph type="sldNum" sz="quarter" idx="16"/>
          </p:nvPr>
        </p:nvSpPr>
        <p:spPr/>
        <p:txBody>
          <a:bodyPr/>
          <a:lstStyle/>
          <a:p>
            <a:fld id="{4EBCDCBD-78E1-0D41-A999-31B5EBF8E02C}" type="slidenum">
              <a:rPr lang="en-US" smtClean="0"/>
              <a:pPr/>
              <a:t>11</a:t>
            </a:fld>
            <a:endParaRPr lang="en-US" dirty="0"/>
          </a:p>
        </p:txBody>
      </p:sp>
      <p:graphicFrame>
        <p:nvGraphicFramePr>
          <p:cNvPr id="9" name="Table 8">
            <a:extLst>
              <a:ext uri="{FF2B5EF4-FFF2-40B4-BE49-F238E27FC236}">
                <a16:creationId xmlns:a16="http://schemas.microsoft.com/office/drawing/2014/main" id="{C20F9200-8DEC-E457-C3FE-716300D8B6E5}"/>
              </a:ext>
            </a:extLst>
          </p:cNvPr>
          <p:cNvGraphicFramePr>
            <a:graphicFrameLocks noGrp="1"/>
          </p:cNvGraphicFramePr>
          <p:nvPr>
            <p:extLst>
              <p:ext uri="{D42A27DB-BD31-4B8C-83A1-F6EECF244321}">
                <p14:modId xmlns:p14="http://schemas.microsoft.com/office/powerpoint/2010/main" val="4046850910"/>
              </p:ext>
            </p:extLst>
          </p:nvPr>
        </p:nvGraphicFramePr>
        <p:xfrm>
          <a:off x="5533140" y="2927480"/>
          <a:ext cx="6201660" cy="3282820"/>
        </p:xfrm>
        <a:graphic>
          <a:graphicData uri="http://schemas.openxmlformats.org/drawingml/2006/table">
            <a:tbl>
              <a:tblPr firstRow="1" bandRow="1">
                <a:tableStyleId>{5C22544A-7EE6-4342-B048-85BDC9FD1C3A}</a:tableStyleId>
              </a:tblPr>
              <a:tblGrid>
                <a:gridCol w="3100830">
                  <a:extLst>
                    <a:ext uri="{9D8B030D-6E8A-4147-A177-3AD203B41FA5}">
                      <a16:colId xmlns:a16="http://schemas.microsoft.com/office/drawing/2014/main" val="3318224530"/>
                    </a:ext>
                  </a:extLst>
                </a:gridCol>
                <a:gridCol w="3100830">
                  <a:extLst>
                    <a:ext uri="{9D8B030D-6E8A-4147-A177-3AD203B41FA5}">
                      <a16:colId xmlns:a16="http://schemas.microsoft.com/office/drawing/2014/main" val="4102917107"/>
                    </a:ext>
                  </a:extLst>
                </a:gridCol>
              </a:tblGrid>
              <a:tr h="0">
                <a:tc>
                  <a:txBody>
                    <a:bodyPr/>
                    <a:lstStyle/>
                    <a:p>
                      <a:r>
                        <a:rPr lang="en-US" sz="1200" dirty="0"/>
                        <a:t>Name</a:t>
                      </a:r>
                    </a:p>
                  </a:txBody>
                  <a:tcPr/>
                </a:tc>
                <a:tc>
                  <a:txBody>
                    <a:bodyPr/>
                    <a:lstStyle/>
                    <a:p>
                      <a:r>
                        <a:rPr lang="en-US" sz="1200" dirty="0"/>
                        <a:t>Organization</a:t>
                      </a:r>
                    </a:p>
                  </a:txBody>
                  <a:tcPr/>
                </a:tc>
                <a:extLst>
                  <a:ext uri="{0D108BD9-81ED-4DB2-BD59-A6C34878D82A}">
                    <a16:rowId xmlns:a16="http://schemas.microsoft.com/office/drawing/2014/main" val="2345287260"/>
                  </a:ext>
                </a:extLst>
              </a:tr>
              <a:tr h="300850">
                <a:tc>
                  <a:txBody>
                    <a:bodyPr/>
                    <a:lstStyle/>
                    <a:p>
                      <a:r>
                        <a:rPr lang="en-US" sz="1200" dirty="0"/>
                        <a:t>Dr. Brian A. Thomas, PhD</a:t>
                      </a:r>
                    </a:p>
                  </a:txBody>
                  <a:tcPr/>
                </a:tc>
                <a:tc>
                  <a:txBody>
                    <a:bodyPr/>
                    <a:lstStyle/>
                    <a:p>
                      <a:r>
                        <a:rPr lang="en-US" sz="1200" dirty="0"/>
                        <a:t>NASA GSFC</a:t>
                      </a:r>
                    </a:p>
                  </a:txBody>
                  <a:tcPr/>
                </a:tc>
                <a:extLst>
                  <a:ext uri="{0D108BD9-81ED-4DB2-BD59-A6C34878D82A}">
                    <a16:rowId xmlns:a16="http://schemas.microsoft.com/office/drawing/2014/main" val="4276668735"/>
                  </a:ext>
                </a:extLst>
              </a:tr>
              <a:tr h="300850">
                <a:tc>
                  <a:txBody>
                    <a:bodyPr/>
                    <a:lstStyle/>
                    <a:p>
                      <a:r>
                        <a:rPr lang="en-US" sz="1200" dirty="0"/>
                        <a:t>Dr. Jon </a:t>
                      </a:r>
                      <a:r>
                        <a:rPr lang="en-US" sz="1200" dirty="0" err="1"/>
                        <a:t>Vandegriff</a:t>
                      </a:r>
                      <a:endParaRPr lang="en-US" sz="1200" dirty="0"/>
                    </a:p>
                  </a:txBody>
                  <a:tcPr/>
                </a:tc>
                <a:tc>
                  <a:txBody>
                    <a:bodyPr/>
                    <a:lstStyle/>
                    <a:p>
                      <a:r>
                        <a:rPr lang="en-US" sz="1200" dirty="0"/>
                        <a:t>Johns Hopkins APL</a:t>
                      </a:r>
                    </a:p>
                  </a:txBody>
                  <a:tcPr/>
                </a:tc>
                <a:extLst>
                  <a:ext uri="{0D108BD9-81ED-4DB2-BD59-A6C34878D82A}">
                    <a16:rowId xmlns:a16="http://schemas.microsoft.com/office/drawing/2014/main" val="1084028987"/>
                  </a:ext>
                </a:extLst>
              </a:tr>
              <a:tr h="300850">
                <a:tc>
                  <a:txBody>
                    <a:bodyPr/>
                    <a:lstStyle/>
                    <a:p>
                      <a:r>
                        <a:rPr lang="en-US" sz="1200" dirty="0"/>
                        <a:t>Dr. Sandy Antunes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Johns Hopkins APL</a:t>
                      </a:r>
                    </a:p>
                  </a:txBody>
                  <a:tcPr/>
                </a:tc>
                <a:extLst>
                  <a:ext uri="{0D108BD9-81ED-4DB2-BD59-A6C34878D82A}">
                    <a16:rowId xmlns:a16="http://schemas.microsoft.com/office/drawing/2014/main" val="1361944358"/>
                  </a:ext>
                </a:extLst>
              </a:tr>
              <a:tr h="300850">
                <a:tc>
                  <a:txBody>
                    <a:bodyPr/>
                    <a:lstStyle/>
                    <a:p>
                      <a:r>
                        <a:rPr lang="en-US" sz="1200" dirty="0"/>
                        <a:t>Dr. </a:t>
                      </a:r>
                      <a:r>
                        <a:rPr lang="en-US" sz="1200" dirty="0" err="1"/>
                        <a:t>Wenli</a:t>
                      </a:r>
                      <a:r>
                        <a:rPr lang="en-US" sz="1200" dirty="0"/>
                        <a:t> Mo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Johns Hopkins APL</a:t>
                      </a:r>
                    </a:p>
                  </a:txBody>
                  <a:tcPr/>
                </a:tc>
                <a:extLst>
                  <a:ext uri="{0D108BD9-81ED-4DB2-BD59-A6C34878D82A}">
                    <a16:rowId xmlns:a16="http://schemas.microsoft.com/office/drawing/2014/main" val="997369750"/>
                  </a:ext>
                </a:extLst>
              </a:tr>
              <a:tr h="300850">
                <a:tc>
                  <a:txBody>
                    <a:bodyPr/>
                    <a:lstStyle/>
                    <a:p>
                      <a:r>
                        <a:rPr lang="en-US" sz="1200" dirty="0"/>
                        <a:t>Dr. Vicki Toy-</a:t>
                      </a:r>
                      <a:r>
                        <a:rPr lang="en-US" sz="1200" dirty="0" err="1"/>
                        <a:t>Edens</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Johns Hopkins APL</a:t>
                      </a:r>
                    </a:p>
                  </a:txBody>
                  <a:tcPr/>
                </a:tc>
                <a:extLst>
                  <a:ext uri="{0D108BD9-81ED-4DB2-BD59-A6C34878D82A}">
                    <a16:rowId xmlns:a16="http://schemas.microsoft.com/office/drawing/2014/main" val="1767600166"/>
                  </a:ext>
                </a:extLst>
              </a:tr>
              <a:tr h="300850">
                <a:tc>
                  <a:txBody>
                    <a:bodyPr/>
                    <a:lstStyle/>
                    <a:p>
                      <a:r>
                        <a:rPr lang="en-US" sz="1200" dirty="0"/>
                        <a:t>Mr. Jeffrey Bradford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ADNET Systems Inc</a:t>
                      </a:r>
                    </a:p>
                  </a:txBody>
                  <a:tcPr/>
                </a:tc>
                <a:extLst>
                  <a:ext uri="{0D108BD9-81ED-4DB2-BD59-A6C34878D82A}">
                    <a16:rowId xmlns:a16="http://schemas.microsoft.com/office/drawing/2014/main" val="23629267"/>
                  </a:ext>
                </a:extLst>
              </a:tr>
              <a:tr h="300850">
                <a:tc>
                  <a:txBody>
                    <a:bodyPr/>
                    <a:lstStyle/>
                    <a:p>
                      <a:r>
                        <a:rPr lang="en-US" sz="1200" dirty="0"/>
                        <a:t>Mr. Christopher Jeschke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Johns Hopkins APL</a:t>
                      </a:r>
                    </a:p>
                  </a:txBody>
                  <a:tcPr/>
                </a:tc>
                <a:extLst>
                  <a:ext uri="{0D108BD9-81ED-4DB2-BD59-A6C34878D82A}">
                    <a16:rowId xmlns:a16="http://schemas.microsoft.com/office/drawing/2014/main" val="2669392701"/>
                  </a:ext>
                </a:extLst>
              </a:tr>
              <a:tr h="300850">
                <a:tc>
                  <a:txBody>
                    <a:bodyPr/>
                    <a:lstStyle/>
                    <a:p>
                      <a:r>
                        <a:rPr lang="en-US" sz="1200" dirty="0"/>
                        <a:t>Mr. Nicholas </a:t>
                      </a:r>
                      <a:r>
                        <a:rPr lang="en-US" sz="1200" dirty="0" err="1"/>
                        <a:t>Lenzi</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Johns Hopkins APL</a:t>
                      </a:r>
                    </a:p>
                  </a:txBody>
                  <a:tcPr/>
                </a:tc>
                <a:extLst>
                  <a:ext uri="{0D108BD9-81ED-4DB2-BD59-A6C34878D82A}">
                    <a16:rowId xmlns:a16="http://schemas.microsoft.com/office/drawing/2014/main" val="3839568569"/>
                  </a:ext>
                </a:extLst>
              </a:tr>
              <a:tr h="300850">
                <a:tc>
                  <a:txBody>
                    <a:bodyPr/>
                    <a:lstStyle/>
                    <a:p>
                      <a:r>
                        <a:rPr lang="en-US" sz="1200" dirty="0"/>
                        <a:t>Ms. Sarah Rourke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NASA GSFC</a:t>
                      </a:r>
                    </a:p>
                  </a:txBody>
                  <a:tcPr/>
                </a:tc>
                <a:extLst>
                  <a:ext uri="{0D108BD9-81ED-4DB2-BD59-A6C34878D82A}">
                    <a16:rowId xmlns:a16="http://schemas.microsoft.com/office/drawing/2014/main" val="287276888"/>
                  </a:ext>
                </a:extLst>
              </a:tr>
              <a:tr h="300850">
                <a:tc>
                  <a:txBody>
                    <a:bodyPr/>
                    <a:lstStyle/>
                    <a:p>
                      <a:r>
                        <a:rPr lang="en-US" sz="1200" dirty="0"/>
                        <a:t>Mr. Peter Shumate</a:t>
                      </a:r>
                    </a:p>
                  </a:txBody>
                  <a:tcPr/>
                </a:tc>
                <a:tc>
                  <a:txBody>
                    <a:bodyPr/>
                    <a:lstStyle/>
                    <a:p>
                      <a:r>
                        <a:rPr lang="en-US" sz="1200" dirty="0"/>
                        <a:t>Johns Hopkins APL</a:t>
                      </a:r>
                    </a:p>
                  </a:txBody>
                  <a:tcPr/>
                </a:tc>
                <a:extLst>
                  <a:ext uri="{0D108BD9-81ED-4DB2-BD59-A6C34878D82A}">
                    <a16:rowId xmlns:a16="http://schemas.microsoft.com/office/drawing/2014/main" val="1202511019"/>
                  </a:ext>
                </a:extLst>
              </a:tr>
            </a:tbl>
          </a:graphicData>
        </a:graphic>
      </p:graphicFrame>
    </p:spTree>
    <p:extLst>
      <p:ext uri="{BB962C8B-B14F-4D97-AF65-F5344CB8AC3E}">
        <p14:creationId xmlns:p14="http://schemas.microsoft.com/office/powerpoint/2010/main" val="303633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sz="quarter" idx="13"/>
          </p:nvPr>
        </p:nvSpPr>
        <p:spPr>
          <a:xfrm>
            <a:off x="952500" y="1181100"/>
            <a:ext cx="9772472" cy="5029200"/>
          </a:xfrm>
        </p:spPr>
        <p:txBody>
          <a:bodyPr>
            <a:normAutofit/>
          </a:bodyPr>
          <a:lstStyle/>
          <a:p>
            <a:pPr marL="0" indent="0">
              <a:buNone/>
            </a:pPr>
            <a:r>
              <a:rPr lang="en-US" dirty="0"/>
              <a:t>Today we will present an overview of </a:t>
            </a:r>
            <a:r>
              <a:rPr lang="en-US" dirty="0" err="1"/>
              <a:t>HelioCloud</a:t>
            </a:r>
            <a:r>
              <a:rPr lang="en-US" dirty="0"/>
              <a:t> – a platform designed to offer an easy on-ramp for </a:t>
            </a:r>
            <a:r>
              <a:rPr lang="en-US" dirty="0" err="1"/>
              <a:t>heliophysics</a:t>
            </a:r>
            <a:r>
              <a:rPr lang="en-US" dirty="0"/>
              <a:t> researchers with interest in cloud computing - Amazon Web Services (AWS) specifically. </a:t>
            </a:r>
          </a:p>
          <a:p>
            <a:pPr marL="0" indent="0">
              <a:buNone/>
            </a:pPr>
            <a:r>
              <a:rPr lang="en-US" dirty="0"/>
              <a:t>The mission of the </a:t>
            </a:r>
            <a:r>
              <a:rPr lang="en-US" dirty="0" err="1"/>
              <a:t>HelioCloud</a:t>
            </a:r>
            <a:r>
              <a:rPr lang="en-US" dirty="0"/>
              <a:t> project is simple: Setup a scientist-friendly AWS environment supportive of </a:t>
            </a:r>
            <a:r>
              <a:rPr lang="en-US" dirty="0" err="1"/>
              <a:t>Heliophysics</a:t>
            </a:r>
            <a:r>
              <a:rPr lang="en-US" dirty="0"/>
              <a:t> research to enable:</a:t>
            </a:r>
          </a:p>
          <a:p>
            <a:pPr marL="0" indent="0">
              <a:buNone/>
            </a:pPr>
            <a:endParaRPr lang="en-US" dirty="0"/>
          </a:p>
          <a:p>
            <a:pPr marL="808038" lvl="1" indent="-342900">
              <a:buAutoNum type="arabicParenBoth"/>
            </a:pPr>
            <a:r>
              <a:rPr lang="en-US" dirty="0"/>
              <a:t>Increased exploration of  “big” data sets and/or advanced computing capabilities in </a:t>
            </a:r>
            <a:r>
              <a:rPr lang="en-US" dirty="0" err="1"/>
              <a:t>Heliophysics</a:t>
            </a:r>
            <a:r>
              <a:rPr lang="en-US" dirty="0"/>
              <a:t> research.  This is research that might otherwise be challenging or impossible in more confined environments (e.g. a laptop) where storage, </a:t>
            </a:r>
            <a:r>
              <a:rPr lang="en-US" dirty="0" err="1"/>
              <a:t>cpu</a:t>
            </a:r>
            <a:r>
              <a:rPr lang="en-US" dirty="0"/>
              <a:t> and memory are limited.</a:t>
            </a:r>
          </a:p>
          <a:p>
            <a:pPr marL="808038" lvl="1" indent="-342900">
              <a:buAutoNum type="arabicParenBoth"/>
            </a:pPr>
            <a:endParaRPr lang="en-US" dirty="0"/>
          </a:p>
          <a:p>
            <a:pPr marL="808038" lvl="1" indent="-342900">
              <a:buAutoNum type="arabicParenBoth"/>
            </a:pPr>
            <a:r>
              <a:rPr lang="en-US" dirty="0"/>
              <a:t>Simplifying data sharing and collaboration across the </a:t>
            </a:r>
            <a:r>
              <a:rPr lang="en-US" dirty="0" err="1"/>
              <a:t>Heliophysics</a:t>
            </a:r>
            <a:r>
              <a:rPr lang="en-US" dirty="0"/>
              <a:t> research community to foster the growth of open science.</a:t>
            </a:r>
          </a:p>
        </p:txBody>
      </p:sp>
      <p:sp>
        <p:nvSpPr>
          <p:cNvPr id="4" name="Date Placeholder 3"/>
          <p:cNvSpPr>
            <a:spLocks noGrp="1"/>
          </p:cNvSpPr>
          <p:nvPr>
            <p:ph type="dt" sz="half" idx="14"/>
          </p:nvPr>
        </p:nvSpPr>
        <p:spPr/>
        <p:txBody>
          <a:bodyPr/>
          <a:lstStyle/>
          <a:p>
            <a:fld id="{BCEF0557-557E-4E05-A15C-E44F5A05222A}" type="datetime3">
              <a:rPr lang="en-US" smtClean="0"/>
              <a:t>4 October 2023</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2</a:t>
            </a:fld>
            <a:endParaRPr lang="en-US" dirty="0"/>
          </a:p>
        </p:txBody>
      </p:sp>
      <p:pic>
        <p:nvPicPr>
          <p:cNvPr id="7" name="Picture 6">
            <a:extLst>
              <a:ext uri="{FF2B5EF4-FFF2-40B4-BE49-F238E27FC236}">
                <a16:creationId xmlns:a16="http://schemas.microsoft.com/office/drawing/2014/main" id="{9ABEC687-325B-E8EB-703B-6AD184F3739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33" b="93515" l="4838" r="95740">
                        <a14:foregroundMark x1="54874" y1="60460" x2="89964" y2="14226"/>
                        <a14:foregroundMark x1="61733" y1="45607" x2="74079" y2="13389"/>
                        <a14:foregroundMark x1="74079" y1="13389" x2="82960" y2="16318"/>
                        <a14:foregroundMark x1="63827" y1="34100" x2="71047" y2="17782"/>
                        <a14:foregroundMark x1="65776" y1="33054" x2="76823" y2="17782"/>
                        <a14:foregroundMark x1="66282" y1="30544" x2="74729" y2="18201"/>
                        <a14:foregroundMark x1="66643" y1="27824" x2="72924" y2="17155"/>
                        <a14:foregroundMark x1="62094" y1="27824" x2="75090" y2="8577"/>
                        <a14:foregroundMark x1="75090" y1="8577" x2="89675" y2="11715"/>
                        <a14:foregroundMark x1="89675" y1="11715" x2="91697" y2="16318"/>
                        <a14:foregroundMark x1="54007" y1="62971" x2="62094" y2="39121"/>
                        <a14:foregroundMark x1="53791" y1="64017" x2="58700" y2="58368"/>
                        <a14:foregroundMark x1="58556" y1="67573" x2="71913" y2="86820"/>
                        <a14:foregroundMark x1="71913" y1="86820" x2="85921" y2="71130"/>
                        <a14:foregroundMark x1="74729" y1="90377" x2="84332" y2="77615"/>
                        <a14:foregroundMark x1="80144" y1="91423" x2="88881" y2="66527"/>
                        <a14:foregroundMark x1="70686" y1="93515" x2="82599" y2="78243"/>
                        <a14:foregroundMark x1="74152" y1="83891" x2="87653" y2="66109"/>
                        <a14:foregroundMark x1="89097" y1="66109" x2="93502" y2="35983"/>
                        <a14:foregroundMark x1="91047" y1="33054" x2="94007" y2="69038"/>
                        <a14:foregroundMark x1="90830" y1="73222" x2="95090" y2="65481"/>
                        <a14:foregroundMark x1="92419" y1="59833" x2="95235" y2="65481"/>
                        <a14:foregroundMark x1="95235" y1="14226" x2="94874" y2="57322"/>
                        <a14:foregroundMark x1="94874" y1="57322" x2="94513" y2="60460"/>
                        <a14:foregroundMark x1="93646" y1="14226" x2="94007" y2="65481"/>
                        <a14:foregroundMark x1="94513" y1="16736" x2="95668" y2="59205"/>
                        <a14:foregroundMark x1="95668" y1="59205" x2="95379" y2="62971"/>
                        <a14:foregroundMark x1="55740" y1="78243" x2="66282" y2="91841"/>
                        <a14:foregroundMark x1="59783" y1="32427" x2="74874" y2="13180"/>
                        <a14:foregroundMark x1="74874" y1="13180" x2="86426" y2="14226"/>
                        <a14:foregroundMark x1="5343" y1="33473" x2="15379" y2="66946"/>
                        <a14:foregroundMark x1="15379" y1="66946" x2="45921" y2="61925"/>
                        <a14:foregroundMark x1="45921" y1="61925" x2="34946" y2="34310"/>
                        <a14:foregroundMark x1="34946" y1="34310" x2="5704" y2="34100"/>
                        <a14:foregroundMark x1="4838" y1="35983" x2="15451" y2="67364"/>
                        <a14:foregroundMark x1="15451" y1="67364" x2="17329" y2="65481"/>
                        <a14:foregroundMark x1="5704" y1="45188" x2="6426" y2="61925"/>
                        <a14:foregroundMark x1="12780" y1="41213" x2="27509" y2="41423"/>
                        <a14:foregroundMark x1="27509" y1="41423" x2="40650" y2="36611"/>
                        <a14:foregroundMark x1="21155" y1="42050" x2="41733" y2="37029"/>
                        <a14:foregroundMark x1="35235" y1="34937" x2="42383" y2="36611"/>
                        <a14:foregroundMark x1="41733" y1="39121" x2="47509" y2="50209"/>
                        <a14:foregroundMark x1="42744" y1="45188" x2="45415" y2="53766"/>
                        <a14:foregroundMark x1="15740" y1="69665" x2="32563" y2="66946"/>
                        <a14:foregroundMark x1="32563" y1="66946" x2="37834" y2="67573"/>
                        <a14:foregroundMark x1="37329" y1="68619" x2="39061" y2="65481"/>
                        <a14:foregroundMark x1="95379" y1="28870" x2="95740" y2="65063"/>
                        <a14:foregroundMark x1="94874" y1="30962" x2="95596" y2="66109"/>
                      </a14:backgroundRemoval>
                    </a14:imgEffect>
                  </a14:imgLayer>
                </a14:imgProps>
              </a:ext>
            </a:extLst>
          </a:blip>
          <a:stretch>
            <a:fillRect/>
          </a:stretch>
        </p:blipFill>
        <p:spPr>
          <a:xfrm>
            <a:off x="4200236" y="4955955"/>
            <a:ext cx="3277000" cy="1131796"/>
          </a:xfrm>
          <a:prstGeom prst="rect">
            <a:avLst/>
          </a:prstGeom>
        </p:spPr>
      </p:pic>
    </p:spTree>
    <p:extLst>
      <p:ext uri="{BB962C8B-B14F-4D97-AF65-F5344CB8AC3E}">
        <p14:creationId xmlns:p14="http://schemas.microsoft.com/office/powerpoint/2010/main" val="51640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61D4D-6194-7145-8CA5-09F5FA73395C}"/>
              </a:ext>
            </a:extLst>
          </p:cNvPr>
          <p:cNvSpPr>
            <a:spLocks noGrp="1"/>
          </p:cNvSpPr>
          <p:nvPr>
            <p:ph type="title"/>
          </p:nvPr>
        </p:nvSpPr>
        <p:spPr/>
        <p:txBody>
          <a:bodyPr/>
          <a:lstStyle/>
          <a:p>
            <a:r>
              <a:rPr lang="en-US" dirty="0"/>
              <a:t>Science Problem</a:t>
            </a:r>
          </a:p>
        </p:txBody>
      </p:sp>
      <p:sp>
        <p:nvSpPr>
          <p:cNvPr id="3" name="Content Placeholder 2">
            <a:extLst>
              <a:ext uri="{FF2B5EF4-FFF2-40B4-BE49-F238E27FC236}">
                <a16:creationId xmlns:a16="http://schemas.microsoft.com/office/drawing/2014/main" id="{20AC86E3-69A8-3725-3E6E-759E61042844}"/>
              </a:ext>
            </a:extLst>
          </p:cNvPr>
          <p:cNvSpPr>
            <a:spLocks noGrp="1"/>
          </p:cNvSpPr>
          <p:nvPr>
            <p:ph sz="quarter" idx="13"/>
          </p:nvPr>
        </p:nvSpPr>
        <p:spPr/>
        <p:txBody>
          <a:bodyPr/>
          <a:lstStyle/>
          <a:p>
            <a:pPr marL="0" indent="0">
              <a:buNone/>
            </a:pPr>
            <a:r>
              <a:rPr lang="en-US" dirty="0"/>
              <a:t>The computing capabilities offered by cloud computing service providers – AWS,  Azure, Google, </a:t>
            </a:r>
            <a:r>
              <a:rPr lang="en-US" dirty="0" err="1"/>
              <a:t>etc</a:t>
            </a:r>
            <a:r>
              <a:rPr lang="en-US" dirty="0"/>
              <a:t> – are vast and powerful, but with a substantial learning curve.  Unfortunately, learning to leverage them for scientific research requires an investment of time and capital most </a:t>
            </a:r>
            <a:r>
              <a:rPr lang="en-US" dirty="0" err="1"/>
              <a:t>Heliophysics</a:t>
            </a:r>
            <a:r>
              <a:rPr lang="en-US" dirty="0"/>
              <a:t> researchers never have.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Consequently, researchers may not be exploring cloud computing capabilities to their fullest extent.  What more could individual researchers be accomplishing if it were simply </a:t>
            </a:r>
            <a:r>
              <a:rPr lang="en-US" i="1" dirty="0"/>
              <a:t>easier</a:t>
            </a:r>
            <a:r>
              <a:rPr lang="en-US" dirty="0"/>
              <a:t> to get up and going on a service like AWS? </a:t>
            </a:r>
          </a:p>
        </p:txBody>
      </p:sp>
      <p:sp>
        <p:nvSpPr>
          <p:cNvPr id="4" name="Date Placeholder 3">
            <a:extLst>
              <a:ext uri="{FF2B5EF4-FFF2-40B4-BE49-F238E27FC236}">
                <a16:creationId xmlns:a16="http://schemas.microsoft.com/office/drawing/2014/main" id="{6F3BC779-A787-E1A5-17AA-6CA2738AC427}"/>
              </a:ext>
            </a:extLst>
          </p:cNvPr>
          <p:cNvSpPr>
            <a:spLocks noGrp="1"/>
          </p:cNvSpPr>
          <p:nvPr>
            <p:ph type="dt" sz="half" idx="14"/>
          </p:nvPr>
        </p:nvSpPr>
        <p:spPr/>
        <p:txBody>
          <a:bodyPr/>
          <a:lstStyle/>
          <a:p>
            <a:fld id="{23C2CCE9-65D5-4615-9B27-785F94F466C1}" type="datetime3">
              <a:rPr lang="en-US" smtClean="0"/>
              <a:t>4 October 2023</a:t>
            </a:fld>
            <a:endParaRPr lang="en-US" dirty="0"/>
          </a:p>
        </p:txBody>
      </p:sp>
      <p:sp>
        <p:nvSpPr>
          <p:cNvPr id="5" name="Footer Placeholder 4">
            <a:extLst>
              <a:ext uri="{FF2B5EF4-FFF2-40B4-BE49-F238E27FC236}">
                <a16:creationId xmlns:a16="http://schemas.microsoft.com/office/drawing/2014/main" id="{40AFB77C-E65F-7336-ECF0-F9F5675765D2}"/>
              </a:ext>
            </a:extLst>
          </p:cNvPr>
          <p:cNvSpPr>
            <a:spLocks noGrp="1"/>
          </p:cNvSpPr>
          <p:nvPr>
            <p:ph type="ftr" sz="quarter" idx="15"/>
          </p:nvPr>
        </p:nvSpPr>
        <p:spPr/>
        <p:txBody>
          <a:bodyPr/>
          <a:lstStyle/>
          <a:p>
            <a:r>
              <a:rPr lang="en-US"/>
              <a:t>Prepared for DASH 2023</a:t>
            </a:r>
            <a:endParaRPr lang="en-US" dirty="0"/>
          </a:p>
        </p:txBody>
      </p:sp>
      <p:sp>
        <p:nvSpPr>
          <p:cNvPr id="6" name="Slide Number Placeholder 5">
            <a:extLst>
              <a:ext uri="{FF2B5EF4-FFF2-40B4-BE49-F238E27FC236}">
                <a16:creationId xmlns:a16="http://schemas.microsoft.com/office/drawing/2014/main" id="{559DC42F-74AE-E7C3-01AB-4ACB404C6A8C}"/>
              </a:ext>
            </a:extLst>
          </p:cNvPr>
          <p:cNvSpPr>
            <a:spLocks noGrp="1"/>
          </p:cNvSpPr>
          <p:nvPr>
            <p:ph type="sldNum" sz="quarter" idx="16"/>
          </p:nvPr>
        </p:nvSpPr>
        <p:spPr/>
        <p:txBody>
          <a:bodyPr/>
          <a:lstStyle/>
          <a:p>
            <a:fld id="{4EBCDCBD-78E1-0D41-A999-31B5EBF8E02C}" type="slidenum">
              <a:rPr lang="en-US" smtClean="0"/>
              <a:pPr/>
              <a:t>3</a:t>
            </a:fld>
            <a:endParaRPr lang="en-US" dirty="0"/>
          </a:p>
        </p:txBody>
      </p:sp>
      <p:pic>
        <p:nvPicPr>
          <p:cNvPr id="9220" name="Picture 4" descr="A Practical Guide To Deploying A Complex, Production Level, Three-tier  Architecture On AWS - DEV Community">
            <a:extLst>
              <a:ext uri="{FF2B5EF4-FFF2-40B4-BE49-F238E27FC236}">
                <a16:creationId xmlns:a16="http://schemas.microsoft.com/office/drawing/2014/main" id="{9E4EF2ED-7FBA-F355-AD84-7AE25B847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477" y="2701090"/>
            <a:ext cx="3595045" cy="2022213"/>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E5987AF1-4B5D-9C63-C2D7-307AE8A52496}"/>
              </a:ext>
            </a:extLst>
          </p:cNvPr>
          <p:cNvSpPr/>
          <p:nvPr/>
        </p:nvSpPr>
        <p:spPr>
          <a:xfrm>
            <a:off x="7260650" y="2951408"/>
            <a:ext cx="2817667" cy="955183"/>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77500" lnSpcReduction="20000"/>
          </a:bodyPr>
          <a:lstStyle/>
          <a:p>
            <a:pPr algn="ctr"/>
            <a:r>
              <a:rPr lang="en-US" sz="2000" dirty="0"/>
              <a:t>A complicated AWS architecture ?!</a:t>
            </a:r>
          </a:p>
        </p:txBody>
      </p:sp>
    </p:spTree>
    <p:extLst>
      <p:ext uri="{BB962C8B-B14F-4D97-AF65-F5344CB8AC3E}">
        <p14:creationId xmlns:p14="http://schemas.microsoft.com/office/powerpoint/2010/main" val="691990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6B810-CAD4-BF69-D409-9958BB16D3E9}"/>
              </a:ext>
            </a:extLst>
          </p:cNvPr>
          <p:cNvSpPr>
            <a:spLocks noGrp="1"/>
          </p:cNvSpPr>
          <p:nvPr>
            <p:ph type="title"/>
          </p:nvPr>
        </p:nvSpPr>
        <p:spPr/>
        <p:txBody>
          <a:bodyPr/>
          <a:lstStyle/>
          <a:p>
            <a:r>
              <a:rPr lang="en-US" dirty="0" err="1"/>
              <a:t>HelioCloud</a:t>
            </a:r>
            <a:endParaRPr lang="en-US" dirty="0"/>
          </a:p>
        </p:txBody>
      </p:sp>
      <p:sp>
        <p:nvSpPr>
          <p:cNvPr id="4" name="Date Placeholder 3">
            <a:extLst>
              <a:ext uri="{FF2B5EF4-FFF2-40B4-BE49-F238E27FC236}">
                <a16:creationId xmlns:a16="http://schemas.microsoft.com/office/drawing/2014/main" id="{052E0ECC-2306-822C-2582-7C7CE64832CF}"/>
              </a:ext>
            </a:extLst>
          </p:cNvPr>
          <p:cNvSpPr>
            <a:spLocks noGrp="1"/>
          </p:cNvSpPr>
          <p:nvPr>
            <p:ph type="dt" sz="half" idx="14"/>
          </p:nvPr>
        </p:nvSpPr>
        <p:spPr/>
        <p:txBody>
          <a:bodyPr/>
          <a:lstStyle/>
          <a:p>
            <a:fld id="{23C2CCE9-65D5-4615-9B27-785F94F466C1}" type="datetime3">
              <a:rPr lang="en-US" smtClean="0"/>
              <a:t>5 October 2023</a:t>
            </a:fld>
            <a:endParaRPr lang="en-US" dirty="0"/>
          </a:p>
        </p:txBody>
      </p:sp>
      <p:sp>
        <p:nvSpPr>
          <p:cNvPr id="5" name="Footer Placeholder 4">
            <a:extLst>
              <a:ext uri="{FF2B5EF4-FFF2-40B4-BE49-F238E27FC236}">
                <a16:creationId xmlns:a16="http://schemas.microsoft.com/office/drawing/2014/main" id="{F44D77AB-7EC7-C9BC-09E6-68EDDBEE67E3}"/>
              </a:ext>
            </a:extLst>
          </p:cNvPr>
          <p:cNvSpPr>
            <a:spLocks noGrp="1"/>
          </p:cNvSpPr>
          <p:nvPr>
            <p:ph type="ftr" sz="quarter" idx="15"/>
          </p:nvPr>
        </p:nvSpPr>
        <p:spPr/>
        <p:txBody>
          <a:bodyPr/>
          <a:lstStyle/>
          <a:p>
            <a:r>
              <a:rPr lang="en-US"/>
              <a:t>Prepared for DASH 2023</a:t>
            </a:r>
            <a:endParaRPr lang="en-US" dirty="0"/>
          </a:p>
        </p:txBody>
      </p:sp>
      <p:sp>
        <p:nvSpPr>
          <p:cNvPr id="6" name="Slide Number Placeholder 5">
            <a:extLst>
              <a:ext uri="{FF2B5EF4-FFF2-40B4-BE49-F238E27FC236}">
                <a16:creationId xmlns:a16="http://schemas.microsoft.com/office/drawing/2014/main" id="{45D65D3E-FFA2-8E53-786F-5F9252F01294}"/>
              </a:ext>
            </a:extLst>
          </p:cNvPr>
          <p:cNvSpPr>
            <a:spLocks noGrp="1"/>
          </p:cNvSpPr>
          <p:nvPr>
            <p:ph type="sldNum" sz="quarter" idx="16"/>
          </p:nvPr>
        </p:nvSpPr>
        <p:spPr/>
        <p:txBody>
          <a:bodyPr/>
          <a:lstStyle/>
          <a:p>
            <a:fld id="{4EBCDCBD-78E1-0D41-A999-31B5EBF8E02C}" type="slidenum">
              <a:rPr lang="en-US" smtClean="0"/>
              <a:pPr/>
              <a:t>4</a:t>
            </a:fld>
            <a:endParaRPr lang="en-US" dirty="0"/>
          </a:p>
        </p:txBody>
      </p:sp>
      <p:grpSp>
        <p:nvGrpSpPr>
          <p:cNvPr id="72" name="Group 71">
            <a:extLst>
              <a:ext uri="{FF2B5EF4-FFF2-40B4-BE49-F238E27FC236}">
                <a16:creationId xmlns:a16="http://schemas.microsoft.com/office/drawing/2014/main" id="{7C736186-58E8-B88C-1538-FEE2100099B1}"/>
              </a:ext>
            </a:extLst>
          </p:cNvPr>
          <p:cNvGrpSpPr/>
          <p:nvPr/>
        </p:nvGrpSpPr>
        <p:grpSpPr>
          <a:xfrm>
            <a:off x="247048" y="2368559"/>
            <a:ext cx="4492925" cy="1785457"/>
            <a:chOff x="6746575" y="800100"/>
            <a:chExt cx="4492925" cy="1785457"/>
          </a:xfrm>
        </p:grpSpPr>
        <p:pic>
          <p:nvPicPr>
            <p:cNvPr id="9" name="Picture 8">
              <a:extLst>
                <a:ext uri="{FF2B5EF4-FFF2-40B4-BE49-F238E27FC236}">
                  <a16:creationId xmlns:a16="http://schemas.microsoft.com/office/drawing/2014/main" id="{01C6C32D-2C20-1864-53A0-1D99C01A9642}"/>
                </a:ext>
              </a:extLst>
            </p:cNvPr>
            <p:cNvPicPr>
              <a:picLocks noChangeAspect="1"/>
            </p:cNvPicPr>
            <p:nvPr/>
          </p:nvPicPr>
          <p:blipFill>
            <a:blip r:embed="rId3"/>
            <a:stretch>
              <a:fillRect/>
            </a:stretch>
          </p:blipFill>
          <p:spPr>
            <a:xfrm>
              <a:off x="6746575" y="800100"/>
              <a:ext cx="2244430" cy="1785457"/>
            </a:xfrm>
            <a:prstGeom prst="rect">
              <a:avLst/>
            </a:prstGeom>
          </p:spPr>
        </p:pic>
        <p:pic>
          <p:nvPicPr>
            <p:cNvPr id="11" name="Picture 10">
              <a:extLst>
                <a:ext uri="{FF2B5EF4-FFF2-40B4-BE49-F238E27FC236}">
                  <a16:creationId xmlns:a16="http://schemas.microsoft.com/office/drawing/2014/main" id="{1E6CC521-5F59-4D3E-8E98-3F268D157BD8}"/>
                </a:ext>
              </a:extLst>
            </p:cNvPr>
            <p:cNvPicPr>
              <a:picLocks noChangeAspect="1"/>
            </p:cNvPicPr>
            <p:nvPr/>
          </p:nvPicPr>
          <p:blipFill>
            <a:blip r:embed="rId4"/>
            <a:stretch>
              <a:fillRect/>
            </a:stretch>
          </p:blipFill>
          <p:spPr>
            <a:xfrm>
              <a:off x="8927830" y="946122"/>
              <a:ext cx="2311670" cy="1450942"/>
            </a:xfrm>
            <a:prstGeom prst="rect">
              <a:avLst/>
            </a:prstGeom>
          </p:spPr>
        </p:pic>
      </p:grpSp>
      <p:pic>
        <p:nvPicPr>
          <p:cNvPr id="12" name="Picture 11">
            <a:extLst>
              <a:ext uri="{FF2B5EF4-FFF2-40B4-BE49-F238E27FC236}">
                <a16:creationId xmlns:a16="http://schemas.microsoft.com/office/drawing/2014/main" id="{9C420536-A55E-71B0-8C6D-A34842D8B3B0}"/>
              </a:ext>
            </a:extLst>
          </p:cNvPr>
          <p:cNvPicPr>
            <a:picLocks noChangeAspect="1"/>
          </p:cNvPicPr>
          <p:nvPr/>
        </p:nvPicPr>
        <p:blipFill>
          <a:blip r:embed="rId5"/>
          <a:stretch>
            <a:fillRect/>
          </a:stretch>
        </p:blipFill>
        <p:spPr>
          <a:xfrm>
            <a:off x="5312012" y="2489212"/>
            <a:ext cx="1878525" cy="1978503"/>
          </a:xfrm>
          <a:prstGeom prst="rect">
            <a:avLst/>
          </a:prstGeom>
        </p:spPr>
      </p:pic>
      <p:grpSp>
        <p:nvGrpSpPr>
          <p:cNvPr id="71" name="Group 70">
            <a:extLst>
              <a:ext uri="{FF2B5EF4-FFF2-40B4-BE49-F238E27FC236}">
                <a16:creationId xmlns:a16="http://schemas.microsoft.com/office/drawing/2014/main" id="{FEE1E264-9242-038D-0AB1-9494DE336CA3}"/>
              </a:ext>
            </a:extLst>
          </p:cNvPr>
          <p:cNvGrpSpPr/>
          <p:nvPr/>
        </p:nvGrpSpPr>
        <p:grpSpPr>
          <a:xfrm>
            <a:off x="7868790" y="2585557"/>
            <a:ext cx="3691175" cy="1351462"/>
            <a:chOff x="7162307" y="5045353"/>
            <a:chExt cx="3691175" cy="1351462"/>
          </a:xfrm>
        </p:grpSpPr>
        <p:grpSp>
          <p:nvGrpSpPr>
            <p:cNvPr id="44" name="Group 43">
              <a:extLst>
                <a:ext uri="{FF2B5EF4-FFF2-40B4-BE49-F238E27FC236}">
                  <a16:creationId xmlns:a16="http://schemas.microsoft.com/office/drawing/2014/main" id="{FCCF5BD3-CADB-89E6-C88B-B1893CD4B03D}"/>
                </a:ext>
              </a:extLst>
            </p:cNvPr>
            <p:cNvGrpSpPr/>
            <p:nvPr/>
          </p:nvGrpSpPr>
          <p:grpSpPr>
            <a:xfrm>
              <a:off x="10036810" y="5467527"/>
              <a:ext cx="816672" cy="742773"/>
              <a:chOff x="6505525" y="4070617"/>
              <a:chExt cx="816672" cy="742773"/>
            </a:xfrm>
          </p:grpSpPr>
          <p:grpSp>
            <p:nvGrpSpPr>
              <p:cNvPr id="45" name="Group 44">
                <a:extLst>
                  <a:ext uri="{FF2B5EF4-FFF2-40B4-BE49-F238E27FC236}">
                    <a16:creationId xmlns:a16="http://schemas.microsoft.com/office/drawing/2014/main" id="{893724CA-52EE-311E-3EE8-465501D86B84}"/>
                  </a:ext>
                </a:extLst>
              </p:cNvPr>
              <p:cNvGrpSpPr/>
              <p:nvPr/>
            </p:nvGrpSpPr>
            <p:grpSpPr>
              <a:xfrm>
                <a:off x="6551083" y="4070617"/>
                <a:ext cx="725557" cy="476457"/>
                <a:chOff x="7255565" y="3558830"/>
                <a:chExt cx="725557" cy="476457"/>
              </a:xfrm>
              <a:solidFill>
                <a:schemeClr val="accent6">
                  <a:lumMod val="20000"/>
                  <a:lumOff val="80000"/>
                </a:schemeClr>
              </a:solidFill>
            </p:grpSpPr>
            <p:sp>
              <p:nvSpPr>
                <p:cNvPr id="47" name="Rounded Rectangle 46">
                  <a:extLst>
                    <a:ext uri="{FF2B5EF4-FFF2-40B4-BE49-F238E27FC236}">
                      <a16:creationId xmlns:a16="http://schemas.microsoft.com/office/drawing/2014/main" id="{67150EB0-6D01-4487-4BE1-CF7515E4FC37}"/>
                    </a:ext>
                  </a:extLst>
                </p:cNvPr>
                <p:cNvSpPr/>
                <p:nvPr/>
              </p:nvSpPr>
              <p:spPr>
                <a:xfrm>
                  <a:off x="7255565" y="3558830"/>
                  <a:ext cx="725557" cy="47645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a:p>
              </p:txBody>
            </p:sp>
            <p:pic>
              <p:nvPicPr>
                <p:cNvPr id="48" name="Picture 14">
                  <a:extLst>
                    <a:ext uri="{FF2B5EF4-FFF2-40B4-BE49-F238E27FC236}">
                      <a16:creationId xmlns:a16="http://schemas.microsoft.com/office/drawing/2014/main" id="{FA2912E8-11AA-0303-F835-74317724AFC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924" b="89695" l="4252" r="92126">
                              <a14:foregroundMark x1="12441" y1="45992" x2="29606" y2="39885"/>
                              <a14:foregroundMark x1="4409" y1="58206" x2="24567" y2="43702"/>
                              <a14:foregroundMark x1="11496" y1="50954" x2="14488" y2="44847"/>
                              <a14:foregroundMark x1="11496" y1="49809" x2="23622" y2="42366"/>
                              <a14:foregroundMark x1="33701" y1="87595" x2="79055" y2="68130"/>
                              <a14:foregroundMark x1="78110" y1="70420" x2="84094" y2="32634"/>
                              <a14:foregroundMark x1="86142" y1="65649" x2="86142" y2="35115"/>
                              <a14:foregroundMark x1="52913" y1="80344" x2="68031" y2="72901"/>
                              <a14:foregroundMark x1="88189" y1="17939" x2="91181" y2="27672"/>
                              <a14:foregroundMark x1="90236" y1="17939" x2="92126" y2="30153"/>
                              <a14:foregroundMark x1="85197" y1="45992" x2="86142" y2="36260"/>
                              <a14:backgroundMark x1="82047" y1="29008" x2="82047" y2="29008"/>
                              <a14:backgroundMark x1="79055" y1="26527" x2="79055" y2="26527"/>
                            </a14:backgroundRemoval>
                          </a14:imgEffect>
                        </a14:imgLayer>
                      </a14:imgProps>
                    </a:ext>
                    <a:ext uri="{28A0092B-C50C-407E-A947-70E740481C1C}">
                      <a14:useLocalDpi xmlns:a14="http://schemas.microsoft.com/office/drawing/2010/main" val="0"/>
                    </a:ext>
                  </a:extLst>
                </a:blip>
                <a:srcRect/>
                <a:stretch>
                  <a:fillRect/>
                </a:stretch>
              </p:blipFill>
              <p:spPr bwMode="auto">
                <a:xfrm>
                  <a:off x="7333283" y="3558830"/>
                  <a:ext cx="570120" cy="470461"/>
                </a:xfrm>
                <a:prstGeom prst="rect">
                  <a:avLst/>
                </a:prstGeom>
                <a:grpFill/>
                <a:ln>
                  <a:noFill/>
                </a:ln>
                <a:extLst>
                  <a:ext uri="{909E8E84-426E-40DD-AFC4-6F175D3DCCD1}">
                    <a14:hiddenFill xmlns:a14="http://schemas.microsoft.com/office/drawing/2010/main">
                      <a:solidFill>
                        <a:srgbClr val="FFFFFF"/>
                      </a:solidFill>
                    </a14:hiddenFill>
                  </a:ext>
                </a:extLst>
              </p:spPr>
            </p:pic>
          </p:grpSp>
          <p:sp>
            <p:nvSpPr>
              <p:cNvPr id="46" name="TextBox 45">
                <a:extLst>
                  <a:ext uri="{FF2B5EF4-FFF2-40B4-BE49-F238E27FC236}">
                    <a16:creationId xmlns:a16="http://schemas.microsoft.com/office/drawing/2014/main" id="{B6F86478-A685-E598-79A5-091CA4FF6F20}"/>
                  </a:ext>
                </a:extLst>
              </p:cNvPr>
              <p:cNvSpPr txBox="1"/>
              <p:nvPr/>
            </p:nvSpPr>
            <p:spPr>
              <a:xfrm>
                <a:off x="6505525" y="4597946"/>
                <a:ext cx="816672" cy="215444"/>
              </a:xfrm>
              <a:prstGeom prst="rect">
                <a:avLst/>
              </a:prstGeom>
              <a:noFill/>
              <a:ln w="19050">
                <a:noFill/>
              </a:ln>
            </p:spPr>
            <p:txBody>
              <a:bodyPr wrap="square" rtlCol="0">
                <a:spAutoFit/>
              </a:bodyPr>
              <a:lstStyle/>
              <a:p>
                <a:r>
                  <a:rPr lang="en-US" sz="800" dirty="0" err="1">
                    <a:solidFill>
                      <a:schemeClr val="tx2">
                        <a:lumMod val="75000"/>
                      </a:schemeClr>
                    </a:solidFill>
                  </a:rPr>
                  <a:t>HelioCloud</a:t>
                </a:r>
                <a:endParaRPr lang="en-US" sz="800" dirty="0">
                  <a:solidFill>
                    <a:schemeClr val="tx2">
                      <a:lumMod val="75000"/>
                    </a:schemeClr>
                  </a:solidFill>
                </a:endParaRPr>
              </a:p>
            </p:txBody>
          </p:sp>
        </p:grpSp>
        <p:pic>
          <p:nvPicPr>
            <p:cNvPr id="49" name="Picture 48">
              <a:extLst>
                <a:ext uri="{FF2B5EF4-FFF2-40B4-BE49-F238E27FC236}">
                  <a16:creationId xmlns:a16="http://schemas.microsoft.com/office/drawing/2014/main" id="{2DC50A1D-2430-ADB9-41C5-7EF048BC3250}"/>
                </a:ext>
              </a:extLst>
            </p:cNvPr>
            <p:cNvPicPr>
              <a:picLocks noChangeAspect="1"/>
            </p:cNvPicPr>
            <p:nvPr/>
          </p:nvPicPr>
          <p:blipFill>
            <a:blip r:embed="rId8"/>
            <a:stretch>
              <a:fillRect/>
            </a:stretch>
          </p:blipFill>
          <p:spPr>
            <a:xfrm>
              <a:off x="7162307" y="5045353"/>
              <a:ext cx="2275657" cy="1351462"/>
            </a:xfrm>
            <a:prstGeom prst="rect">
              <a:avLst/>
            </a:prstGeom>
          </p:spPr>
        </p:pic>
        <p:grpSp>
          <p:nvGrpSpPr>
            <p:cNvPr id="54" name="Group 53">
              <a:extLst>
                <a:ext uri="{FF2B5EF4-FFF2-40B4-BE49-F238E27FC236}">
                  <a16:creationId xmlns:a16="http://schemas.microsoft.com/office/drawing/2014/main" id="{CF451DAB-8877-BD1A-C5F5-C44553CB853B}"/>
                </a:ext>
              </a:extLst>
            </p:cNvPr>
            <p:cNvGrpSpPr/>
            <p:nvPr/>
          </p:nvGrpSpPr>
          <p:grpSpPr>
            <a:xfrm>
              <a:off x="9877656" y="5441566"/>
              <a:ext cx="318307" cy="522382"/>
              <a:chOff x="9815958" y="5473532"/>
              <a:chExt cx="318307" cy="522382"/>
            </a:xfrm>
          </p:grpSpPr>
          <p:sp>
            <p:nvSpPr>
              <p:cNvPr id="51" name="Cube 50">
                <a:extLst>
                  <a:ext uri="{FF2B5EF4-FFF2-40B4-BE49-F238E27FC236}">
                    <a16:creationId xmlns:a16="http://schemas.microsoft.com/office/drawing/2014/main" id="{99E69641-7283-C1F6-5BA1-180E2EFA9E4D}"/>
                  </a:ext>
                </a:extLst>
              </p:cNvPr>
              <p:cNvSpPr/>
              <p:nvPr/>
            </p:nvSpPr>
            <p:spPr>
              <a:xfrm>
                <a:off x="9815958" y="5473532"/>
                <a:ext cx="305269" cy="150848"/>
              </a:xfrm>
              <a:prstGeom prst="cube">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25000" lnSpcReduction="20000"/>
              </a:bodyPr>
              <a:lstStyle/>
              <a:p>
                <a:pPr algn="ctr"/>
                <a:endParaRPr lang="en-US" sz="2000" dirty="0" err="1"/>
              </a:p>
            </p:txBody>
          </p:sp>
          <p:sp>
            <p:nvSpPr>
              <p:cNvPr id="52" name="Cube 51">
                <a:extLst>
                  <a:ext uri="{FF2B5EF4-FFF2-40B4-BE49-F238E27FC236}">
                    <a16:creationId xmlns:a16="http://schemas.microsoft.com/office/drawing/2014/main" id="{75CDEC1B-4AAA-58B2-E192-616A64D995B5}"/>
                  </a:ext>
                </a:extLst>
              </p:cNvPr>
              <p:cNvSpPr/>
              <p:nvPr/>
            </p:nvSpPr>
            <p:spPr>
              <a:xfrm>
                <a:off x="9815958" y="5658770"/>
                <a:ext cx="305269" cy="150848"/>
              </a:xfrm>
              <a:prstGeom prst="cube">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25000" lnSpcReduction="20000"/>
              </a:bodyPr>
              <a:lstStyle/>
              <a:p>
                <a:pPr algn="ctr"/>
                <a:endParaRPr lang="en-US" sz="2000" dirty="0" err="1"/>
              </a:p>
            </p:txBody>
          </p:sp>
          <p:sp>
            <p:nvSpPr>
              <p:cNvPr id="53" name="Cube 52">
                <a:extLst>
                  <a:ext uri="{FF2B5EF4-FFF2-40B4-BE49-F238E27FC236}">
                    <a16:creationId xmlns:a16="http://schemas.microsoft.com/office/drawing/2014/main" id="{6D559464-9FA1-46D8-2068-A31898466E6A}"/>
                  </a:ext>
                </a:extLst>
              </p:cNvPr>
              <p:cNvSpPr/>
              <p:nvPr/>
            </p:nvSpPr>
            <p:spPr>
              <a:xfrm>
                <a:off x="9815958" y="5844008"/>
                <a:ext cx="318307" cy="151906"/>
              </a:xfrm>
              <a:prstGeom prst="cube">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25000" lnSpcReduction="20000"/>
              </a:bodyPr>
              <a:lstStyle/>
              <a:p>
                <a:pPr algn="ctr"/>
                <a:endParaRPr lang="en-US" sz="2000" dirty="0" err="1"/>
              </a:p>
            </p:txBody>
          </p:sp>
        </p:grpSp>
        <p:cxnSp>
          <p:nvCxnSpPr>
            <p:cNvPr id="55" name="Straight Connector 54">
              <a:extLst>
                <a:ext uri="{FF2B5EF4-FFF2-40B4-BE49-F238E27FC236}">
                  <a16:creationId xmlns:a16="http://schemas.microsoft.com/office/drawing/2014/main" id="{C48C40CE-C428-D1C4-8969-BA2BB5F733D2}"/>
                </a:ext>
              </a:extLst>
            </p:cNvPr>
            <p:cNvCxnSpPr>
              <a:cxnSpLocks/>
              <a:stCxn id="49" idx="3"/>
              <a:endCxn id="52" idx="2"/>
            </p:cNvCxnSpPr>
            <p:nvPr/>
          </p:nvCxnSpPr>
          <p:spPr>
            <a:xfrm>
              <a:off x="9437964" y="5721084"/>
              <a:ext cx="439692" cy="0"/>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08DC3B2-CA78-34BD-44ED-C0C36EEAA79C}"/>
                </a:ext>
              </a:extLst>
            </p:cNvPr>
            <p:cNvCxnSpPr>
              <a:cxnSpLocks/>
              <a:stCxn id="49" idx="3"/>
              <a:endCxn id="51" idx="2"/>
            </p:cNvCxnSpPr>
            <p:nvPr/>
          </p:nvCxnSpPr>
          <p:spPr>
            <a:xfrm flipV="1">
              <a:off x="9437964" y="5535846"/>
              <a:ext cx="439692" cy="185238"/>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A967425-6A0A-40AF-7C78-2B571884A440}"/>
                </a:ext>
              </a:extLst>
            </p:cNvPr>
            <p:cNvCxnSpPr>
              <a:cxnSpLocks/>
              <a:stCxn id="49" idx="3"/>
              <a:endCxn id="53" idx="2"/>
            </p:cNvCxnSpPr>
            <p:nvPr/>
          </p:nvCxnSpPr>
          <p:spPr>
            <a:xfrm>
              <a:off x="9437964" y="5721084"/>
              <a:ext cx="439692" cy="185899"/>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A3577A6B-1A88-F185-C03F-205D1D48D474}"/>
                </a:ext>
              </a:extLst>
            </p:cNvPr>
            <p:cNvSpPr txBox="1"/>
            <p:nvPr/>
          </p:nvSpPr>
          <p:spPr>
            <a:xfrm>
              <a:off x="9661678" y="5158518"/>
              <a:ext cx="750262" cy="246221"/>
            </a:xfrm>
            <a:prstGeom prst="rect">
              <a:avLst/>
            </a:prstGeom>
            <a:noFill/>
            <a:ln w="19050">
              <a:noFill/>
            </a:ln>
          </p:spPr>
          <p:txBody>
            <a:bodyPr wrap="square" rtlCol="0">
              <a:spAutoFit/>
            </a:bodyPr>
            <a:lstStyle/>
            <a:p>
              <a:r>
                <a:rPr lang="en-US" sz="1000" dirty="0">
                  <a:solidFill>
                    <a:schemeClr val="tx2">
                      <a:lumMod val="75000"/>
                    </a:schemeClr>
                  </a:solidFill>
                </a:rPr>
                <a:t>Datasets</a:t>
              </a:r>
            </a:p>
          </p:txBody>
        </p:sp>
      </p:grpSp>
      <p:sp>
        <p:nvSpPr>
          <p:cNvPr id="73" name="Content Placeholder 2">
            <a:extLst>
              <a:ext uri="{FF2B5EF4-FFF2-40B4-BE49-F238E27FC236}">
                <a16:creationId xmlns:a16="http://schemas.microsoft.com/office/drawing/2014/main" id="{A0A4F05E-A03C-CF92-57D2-B6A1444B542F}"/>
              </a:ext>
            </a:extLst>
          </p:cNvPr>
          <p:cNvSpPr txBox="1">
            <a:spLocks/>
          </p:cNvSpPr>
          <p:nvPr/>
        </p:nvSpPr>
        <p:spPr>
          <a:xfrm>
            <a:off x="1104900" y="1331914"/>
            <a:ext cx="10086288" cy="762000"/>
          </a:xfrm>
          <a:prstGeom prst="rect">
            <a:avLst/>
          </a:prstGeom>
        </p:spPr>
        <p:txBody>
          <a:bodyPr vert="horz" lIns="0" tIns="0" rIns="0" bIns="0" rtlCol="0">
            <a:normAutofit fontScale="77500" lnSpcReduction="20000"/>
          </a:bodyPr>
          <a:lstStyle>
            <a:lvl1pPr marL="228600" indent="-228600" algn="l" defTabSz="914400" rtl="0" eaLnBrk="1" latinLnBrk="0" hangingPunct="1">
              <a:lnSpc>
                <a:spcPct val="100000"/>
              </a:lnSpc>
              <a:spcBef>
                <a:spcPts val="1000"/>
              </a:spcBef>
              <a:buFont typeface="Arial"/>
              <a:buChar char="•"/>
              <a:defRPr sz="2000" kern="1200">
                <a:solidFill>
                  <a:schemeClr val="tx2">
                    <a:lumMod val="75000"/>
                  </a:schemeClr>
                </a:solidFill>
                <a:latin typeface="+mn-lt"/>
                <a:ea typeface="+mn-ea"/>
                <a:cs typeface="+mn-cs"/>
              </a:defRPr>
            </a:lvl1pPr>
            <a:lvl2pPr marL="693738" indent="-246063" algn="l" defTabSz="914400" rtl="0" eaLnBrk="1" latinLnBrk="0" hangingPunct="1">
              <a:lnSpc>
                <a:spcPct val="100000"/>
              </a:lnSpc>
              <a:spcBef>
                <a:spcPts val="400"/>
              </a:spcBef>
              <a:buFont typeface=".AppleSystemUIFont" charset="-120"/>
              <a:buChar char="-"/>
              <a:tabLst/>
              <a:defRPr sz="1600" kern="1200">
                <a:solidFill>
                  <a:schemeClr val="tx2">
                    <a:lumMod val="75000"/>
                  </a:schemeClr>
                </a:solidFill>
                <a:latin typeface="+mn-lt"/>
                <a:ea typeface="+mn-ea"/>
                <a:cs typeface="+mn-cs"/>
              </a:defRPr>
            </a:lvl2pPr>
            <a:lvl3pPr marL="1150938" indent="-228600" algn="l" defTabSz="914400" rtl="0" eaLnBrk="1" latinLnBrk="0" hangingPunct="1">
              <a:lnSpc>
                <a:spcPct val="100000"/>
              </a:lnSpc>
              <a:spcBef>
                <a:spcPts val="400"/>
              </a:spcBef>
              <a:buSzPct val="80000"/>
              <a:buFont typeface="Wingdings" charset="2"/>
              <a:buChar char="§"/>
              <a:tabLst/>
              <a:defRPr sz="1600" kern="1200">
                <a:solidFill>
                  <a:schemeClr val="tx2">
                    <a:lumMod val="75000"/>
                  </a:schemeClr>
                </a:solidFill>
                <a:latin typeface="+mn-lt"/>
                <a:ea typeface="+mn-ea"/>
                <a:cs typeface="+mn-cs"/>
              </a:defRPr>
            </a:lvl3pPr>
            <a:lvl4pPr marL="1606550" indent="-227013" algn="l" defTabSz="914400" rtl="0" eaLnBrk="1" latinLnBrk="0" hangingPunct="1">
              <a:lnSpc>
                <a:spcPct val="100000"/>
              </a:lnSpc>
              <a:spcBef>
                <a:spcPts val="400"/>
              </a:spcBef>
              <a:buSzPct val="80000"/>
              <a:buFont typeface="Courier New" charset="0"/>
              <a:buChar char="o"/>
              <a:tabLst/>
              <a:defRPr sz="1600" kern="1200">
                <a:solidFill>
                  <a:schemeClr val="tx2">
                    <a:lumMod val="75000"/>
                  </a:schemeClr>
                </a:solidFill>
                <a:latin typeface="+mn-lt"/>
                <a:ea typeface="+mn-ea"/>
                <a:cs typeface="+mn-cs"/>
              </a:defRPr>
            </a:lvl4pPr>
            <a:lvl5pPr marL="2063750" indent="-228600" algn="l" defTabSz="914400" rtl="0" eaLnBrk="1" latinLnBrk="0" hangingPunct="1">
              <a:lnSpc>
                <a:spcPct val="100000"/>
              </a:lnSpc>
              <a:spcBef>
                <a:spcPts val="400"/>
              </a:spcBef>
              <a:buFont typeface="Arial"/>
              <a:buChar char="•"/>
              <a:tabLst/>
              <a:defRPr sz="1600" kern="1200" baseline="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err="1"/>
              <a:t>HelioCloud</a:t>
            </a:r>
            <a:r>
              <a:rPr lang="en-US" dirty="0"/>
              <a:t> is our answer to this problem: a </a:t>
            </a:r>
            <a:r>
              <a:rPr lang="en-US" dirty="0" err="1"/>
              <a:t>heliophysics</a:t>
            </a:r>
            <a:r>
              <a:rPr lang="en-US" dirty="0"/>
              <a:t> workbench for AWS, containing capabilities every researcher can make use of. You have the option to get up and going fast (</a:t>
            </a:r>
            <a:r>
              <a:rPr lang="en-US" dirty="0" err="1"/>
              <a:t>Daskhub</a:t>
            </a:r>
            <a:r>
              <a:rPr lang="en-US" dirty="0"/>
              <a:t>), create a customized research compute environment (Dashboard) and/or store and share your </a:t>
            </a:r>
            <a:r>
              <a:rPr lang="en-US" dirty="0" err="1"/>
              <a:t>heliophysics</a:t>
            </a:r>
            <a:r>
              <a:rPr lang="en-US" dirty="0"/>
              <a:t> data sets (Registry).</a:t>
            </a:r>
          </a:p>
        </p:txBody>
      </p:sp>
      <p:sp>
        <p:nvSpPr>
          <p:cNvPr id="75" name="Content Placeholder 2">
            <a:extLst>
              <a:ext uri="{FF2B5EF4-FFF2-40B4-BE49-F238E27FC236}">
                <a16:creationId xmlns:a16="http://schemas.microsoft.com/office/drawing/2014/main" id="{594CCBC0-9502-B609-EC75-B3D67C81FE15}"/>
              </a:ext>
            </a:extLst>
          </p:cNvPr>
          <p:cNvSpPr txBox="1">
            <a:spLocks/>
          </p:cNvSpPr>
          <p:nvPr/>
        </p:nvSpPr>
        <p:spPr>
          <a:xfrm>
            <a:off x="7886187" y="4606798"/>
            <a:ext cx="2857105" cy="1575988"/>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Font typeface="Arial"/>
              <a:buChar char="•"/>
              <a:defRPr sz="2000" kern="1200">
                <a:solidFill>
                  <a:schemeClr val="tx2">
                    <a:lumMod val="75000"/>
                  </a:schemeClr>
                </a:solidFill>
                <a:latin typeface="+mn-lt"/>
                <a:ea typeface="+mn-ea"/>
                <a:cs typeface="+mn-cs"/>
              </a:defRPr>
            </a:lvl1pPr>
            <a:lvl2pPr marL="693738" indent="-246063" algn="l" defTabSz="914400" rtl="0" eaLnBrk="1" latinLnBrk="0" hangingPunct="1">
              <a:lnSpc>
                <a:spcPct val="100000"/>
              </a:lnSpc>
              <a:spcBef>
                <a:spcPts val="400"/>
              </a:spcBef>
              <a:buFont typeface=".AppleSystemUIFont" charset="-120"/>
              <a:buChar char="-"/>
              <a:tabLst/>
              <a:defRPr sz="1600" kern="1200">
                <a:solidFill>
                  <a:schemeClr val="tx2">
                    <a:lumMod val="75000"/>
                  </a:schemeClr>
                </a:solidFill>
                <a:latin typeface="+mn-lt"/>
                <a:ea typeface="+mn-ea"/>
                <a:cs typeface="+mn-cs"/>
              </a:defRPr>
            </a:lvl2pPr>
            <a:lvl3pPr marL="1150938" indent="-228600" algn="l" defTabSz="914400" rtl="0" eaLnBrk="1" latinLnBrk="0" hangingPunct="1">
              <a:lnSpc>
                <a:spcPct val="100000"/>
              </a:lnSpc>
              <a:spcBef>
                <a:spcPts val="400"/>
              </a:spcBef>
              <a:buSzPct val="80000"/>
              <a:buFont typeface="Wingdings" charset="2"/>
              <a:buChar char="§"/>
              <a:tabLst/>
              <a:defRPr sz="1600" kern="1200">
                <a:solidFill>
                  <a:schemeClr val="tx2">
                    <a:lumMod val="75000"/>
                  </a:schemeClr>
                </a:solidFill>
                <a:latin typeface="+mn-lt"/>
                <a:ea typeface="+mn-ea"/>
                <a:cs typeface="+mn-cs"/>
              </a:defRPr>
            </a:lvl3pPr>
            <a:lvl4pPr marL="1606550" indent="-227013" algn="l" defTabSz="914400" rtl="0" eaLnBrk="1" latinLnBrk="0" hangingPunct="1">
              <a:lnSpc>
                <a:spcPct val="100000"/>
              </a:lnSpc>
              <a:spcBef>
                <a:spcPts val="400"/>
              </a:spcBef>
              <a:buSzPct val="80000"/>
              <a:buFont typeface="Courier New" charset="0"/>
              <a:buChar char="o"/>
              <a:tabLst/>
              <a:defRPr sz="1600" kern="1200">
                <a:solidFill>
                  <a:schemeClr val="tx2">
                    <a:lumMod val="75000"/>
                  </a:schemeClr>
                </a:solidFill>
                <a:latin typeface="+mn-lt"/>
                <a:ea typeface="+mn-ea"/>
                <a:cs typeface="+mn-cs"/>
              </a:defRPr>
            </a:lvl4pPr>
            <a:lvl5pPr marL="2063750" indent="-228600" algn="l" defTabSz="914400" rtl="0" eaLnBrk="1" latinLnBrk="0" hangingPunct="1">
              <a:lnSpc>
                <a:spcPct val="100000"/>
              </a:lnSpc>
              <a:spcBef>
                <a:spcPts val="400"/>
              </a:spcBef>
              <a:buFont typeface="Arial"/>
              <a:buChar char="•"/>
              <a:tabLst/>
              <a:defRPr sz="1600" kern="1200" baseline="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1300" b="1" dirty="0">
                <a:solidFill>
                  <a:schemeClr val="accent1"/>
                </a:solidFill>
              </a:rPr>
              <a:t>Registry</a:t>
            </a:r>
          </a:p>
          <a:p>
            <a:pPr marL="0" indent="0" algn="ctr">
              <a:buFont typeface="Arial"/>
              <a:buNone/>
            </a:pPr>
            <a:r>
              <a:rPr lang="en-US" sz="1100" dirty="0"/>
              <a:t>Store, catalog, share and retrieve </a:t>
            </a:r>
            <a:r>
              <a:rPr lang="en-US" sz="1100" dirty="0" err="1"/>
              <a:t>heliophysics</a:t>
            </a:r>
            <a:r>
              <a:rPr lang="en-US" sz="1100" dirty="0"/>
              <a:t> research datasets within your own </a:t>
            </a:r>
            <a:r>
              <a:rPr lang="en-US" sz="1100" dirty="0" err="1"/>
              <a:t>Heliocloud</a:t>
            </a:r>
            <a:r>
              <a:rPr lang="en-US" sz="1100" dirty="0"/>
              <a:t> and across </a:t>
            </a:r>
            <a:r>
              <a:rPr lang="en-US" sz="1100" dirty="0" err="1"/>
              <a:t>Heliocloud</a:t>
            </a:r>
            <a:r>
              <a:rPr lang="en-US" sz="1100" dirty="0"/>
              <a:t> instances.</a:t>
            </a:r>
          </a:p>
        </p:txBody>
      </p:sp>
      <p:sp>
        <p:nvSpPr>
          <p:cNvPr id="78" name="Content Placeholder 2">
            <a:extLst>
              <a:ext uri="{FF2B5EF4-FFF2-40B4-BE49-F238E27FC236}">
                <a16:creationId xmlns:a16="http://schemas.microsoft.com/office/drawing/2014/main" id="{5C77BD37-DE70-48C9-CB22-9DE824D09D4A}"/>
              </a:ext>
            </a:extLst>
          </p:cNvPr>
          <p:cNvSpPr txBox="1">
            <a:spLocks/>
          </p:cNvSpPr>
          <p:nvPr/>
        </p:nvSpPr>
        <p:spPr>
          <a:xfrm>
            <a:off x="1082717" y="4574682"/>
            <a:ext cx="2857105" cy="1640221"/>
          </a:xfrm>
          <a:prstGeom prst="rect">
            <a:avLst/>
          </a:prstGeom>
        </p:spPr>
        <p:txBody>
          <a:bodyPr vert="horz" lIns="0" tIns="0" rIns="0" bIns="0" rtlCol="0">
            <a:normAutofit fontScale="55000" lnSpcReduction="20000"/>
          </a:bodyPr>
          <a:lstStyle>
            <a:lvl1pPr marL="228600" indent="-228600" algn="l" defTabSz="914400" rtl="0" eaLnBrk="1" latinLnBrk="0" hangingPunct="1">
              <a:lnSpc>
                <a:spcPct val="100000"/>
              </a:lnSpc>
              <a:spcBef>
                <a:spcPts val="1000"/>
              </a:spcBef>
              <a:buFont typeface="Arial"/>
              <a:buChar char="•"/>
              <a:defRPr sz="2000" kern="1200">
                <a:solidFill>
                  <a:schemeClr val="tx2">
                    <a:lumMod val="75000"/>
                  </a:schemeClr>
                </a:solidFill>
                <a:latin typeface="+mn-lt"/>
                <a:ea typeface="+mn-ea"/>
                <a:cs typeface="+mn-cs"/>
              </a:defRPr>
            </a:lvl1pPr>
            <a:lvl2pPr marL="693738" indent="-246063" algn="l" defTabSz="914400" rtl="0" eaLnBrk="1" latinLnBrk="0" hangingPunct="1">
              <a:lnSpc>
                <a:spcPct val="100000"/>
              </a:lnSpc>
              <a:spcBef>
                <a:spcPts val="400"/>
              </a:spcBef>
              <a:buFont typeface=".AppleSystemUIFont" charset="-120"/>
              <a:buChar char="-"/>
              <a:tabLst/>
              <a:defRPr sz="1600" kern="1200">
                <a:solidFill>
                  <a:schemeClr val="tx2">
                    <a:lumMod val="75000"/>
                  </a:schemeClr>
                </a:solidFill>
                <a:latin typeface="+mn-lt"/>
                <a:ea typeface="+mn-ea"/>
                <a:cs typeface="+mn-cs"/>
              </a:defRPr>
            </a:lvl2pPr>
            <a:lvl3pPr marL="1150938" indent="-228600" algn="l" defTabSz="914400" rtl="0" eaLnBrk="1" latinLnBrk="0" hangingPunct="1">
              <a:lnSpc>
                <a:spcPct val="100000"/>
              </a:lnSpc>
              <a:spcBef>
                <a:spcPts val="400"/>
              </a:spcBef>
              <a:buSzPct val="80000"/>
              <a:buFont typeface="Wingdings" charset="2"/>
              <a:buChar char="§"/>
              <a:tabLst/>
              <a:defRPr sz="1600" kern="1200">
                <a:solidFill>
                  <a:schemeClr val="tx2">
                    <a:lumMod val="75000"/>
                  </a:schemeClr>
                </a:solidFill>
                <a:latin typeface="+mn-lt"/>
                <a:ea typeface="+mn-ea"/>
                <a:cs typeface="+mn-cs"/>
              </a:defRPr>
            </a:lvl3pPr>
            <a:lvl4pPr marL="1606550" indent="-227013" algn="l" defTabSz="914400" rtl="0" eaLnBrk="1" latinLnBrk="0" hangingPunct="1">
              <a:lnSpc>
                <a:spcPct val="100000"/>
              </a:lnSpc>
              <a:spcBef>
                <a:spcPts val="400"/>
              </a:spcBef>
              <a:buSzPct val="80000"/>
              <a:buFont typeface="Courier New" charset="0"/>
              <a:buChar char="o"/>
              <a:tabLst/>
              <a:defRPr sz="1600" kern="1200">
                <a:solidFill>
                  <a:schemeClr val="tx2">
                    <a:lumMod val="75000"/>
                  </a:schemeClr>
                </a:solidFill>
                <a:latin typeface="+mn-lt"/>
                <a:ea typeface="+mn-ea"/>
                <a:cs typeface="+mn-cs"/>
              </a:defRPr>
            </a:lvl4pPr>
            <a:lvl5pPr marL="2063750" indent="-228600" algn="l" defTabSz="914400" rtl="0" eaLnBrk="1" latinLnBrk="0" hangingPunct="1">
              <a:lnSpc>
                <a:spcPct val="100000"/>
              </a:lnSpc>
              <a:spcBef>
                <a:spcPts val="400"/>
              </a:spcBef>
              <a:buFont typeface="Arial"/>
              <a:buChar char="•"/>
              <a:tabLst/>
              <a:defRPr sz="1600" kern="1200" baseline="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400" b="1" dirty="0" err="1">
                <a:solidFill>
                  <a:schemeClr val="accent1"/>
                </a:solidFill>
              </a:rPr>
              <a:t>Daskhub</a:t>
            </a:r>
            <a:endParaRPr lang="en-US" sz="2400" b="1" dirty="0">
              <a:solidFill>
                <a:schemeClr val="accent1"/>
              </a:solidFill>
            </a:endParaRPr>
          </a:p>
          <a:p>
            <a:pPr marL="0" indent="0">
              <a:buFont typeface="Arial"/>
              <a:buNone/>
            </a:pPr>
            <a:r>
              <a:rPr lang="en-US" dirty="0" err="1"/>
              <a:t>Jupyterhub</a:t>
            </a:r>
            <a:r>
              <a:rPr lang="en-US" dirty="0"/>
              <a:t> on Kubernetes with w/ multiple </a:t>
            </a:r>
            <a:r>
              <a:rPr lang="en-US" dirty="0" err="1"/>
              <a:t>Heliophysics</a:t>
            </a:r>
            <a:r>
              <a:rPr lang="en-US" dirty="0"/>
              <a:t> ready server images available (Python libs from </a:t>
            </a:r>
            <a:r>
              <a:rPr lang="en-US" dirty="0" err="1"/>
              <a:t>PyHC</a:t>
            </a:r>
            <a:r>
              <a:rPr lang="en-US" dirty="0"/>
              <a:t> &amp; </a:t>
            </a:r>
            <a:r>
              <a:rPr lang="en-US" dirty="0" err="1"/>
              <a:t>Dask</a:t>
            </a:r>
            <a:r>
              <a:rPr lang="en-US" dirty="0"/>
              <a:t> , IDL, </a:t>
            </a:r>
            <a:r>
              <a:rPr lang="en-US" dirty="0" err="1"/>
              <a:t>Matlab</a:t>
            </a:r>
            <a:r>
              <a:rPr lang="en-US" dirty="0"/>
              <a:t>, Fortran) along with multi-user shared storage.</a:t>
            </a:r>
          </a:p>
          <a:p>
            <a:pPr marL="0" indent="0">
              <a:buFont typeface="Arial"/>
              <a:buNone/>
            </a:pPr>
            <a:r>
              <a:rPr lang="en-US" dirty="0"/>
              <a:t>Drops a researcher right into a familiar Python notebook environment. Great option for getting up and going on research, while also scalable to larger analysis using </a:t>
            </a:r>
            <a:r>
              <a:rPr lang="en-US" dirty="0" err="1"/>
              <a:t>Dask</a:t>
            </a:r>
            <a:r>
              <a:rPr lang="en-US" dirty="0"/>
              <a:t> for parallelism.</a:t>
            </a:r>
          </a:p>
        </p:txBody>
      </p:sp>
      <p:sp>
        <p:nvSpPr>
          <p:cNvPr id="79" name="Content Placeholder 2">
            <a:extLst>
              <a:ext uri="{FF2B5EF4-FFF2-40B4-BE49-F238E27FC236}">
                <a16:creationId xmlns:a16="http://schemas.microsoft.com/office/drawing/2014/main" id="{352DD557-5EE9-D3A2-51B0-D20EBDEF55BE}"/>
              </a:ext>
            </a:extLst>
          </p:cNvPr>
          <p:cNvSpPr txBox="1">
            <a:spLocks/>
          </p:cNvSpPr>
          <p:nvPr/>
        </p:nvSpPr>
        <p:spPr>
          <a:xfrm>
            <a:off x="4822721" y="4669836"/>
            <a:ext cx="2857105" cy="1545068"/>
          </a:xfrm>
          <a:prstGeom prst="rect">
            <a:avLst/>
          </a:prstGeom>
        </p:spPr>
        <p:txBody>
          <a:bodyPr vert="horz" lIns="0" tIns="0" rIns="0" bIns="0" rtlCol="0">
            <a:normAutofit fontScale="62500" lnSpcReduction="20000"/>
          </a:bodyPr>
          <a:lstStyle>
            <a:lvl1pPr marL="228600" indent="-228600" algn="l" defTabSz="914400" rtl="0" eaLnBrk="1" latinLnBrk="0" hangingPunct="1">
              <a:lnSpc>
                <a:spcPct val="100000"/>
              </a:lnSpc>
              <a:spcBef>
                <a:spcPts val="1000"/>
              </a:spcBef>
              <a:buFont typeface="Arial"/>
              <a:buChar char="•"/>
              <a:defRPr sz="2000" kern="1200">
                <a:solidFill>
                  <a:schemeClr val="tx2">
                    <a:lumMod val="75000"/>
                  </a:schemeClr>
                </a:solidFill>
                <a:latin typeface="+mn-lt"/>
                <a:ea typeface="+mn-ea"/>
                <a:cs typeface="+mn-cs"/>
              </a:defRPr>
            </a:lvl1pPr>
            <a:lvl2pPr marL="693738" indent="-246063" algn="l" defTabSz="914400" rtl="0" eaLnBrk="1" latinLnBrk="0" hangingPunct="1">
              <a:lnSpc>
                <a:spcPct val="100000"/>
              </a:lnSpc>
              <a:spcBef>
                <a:spcPts val="400"/>
              </a:spcBef>
              <a:buFont typeface=".AppleSystemUIFont" charset="-120"/>
              <a:buChar char="-"/>
              <a:tabLst/>
              <a:defRPr sz="1600" kern="1200">
                <a:solidFill>
                  <a:schemeClr val="tx2">
                    <a:lumMod val="75000"/>
                  </a:schemeClr>
                </a:solidFill>
                <a:latin typeface="+mn-lt"/>
                <a:ea typeface="+mn-ea"/>
                <a:cs typeface="+mn-cs"/>
              </a:defRPr>
            </a:lvl2pPr>
            <a:lvl3pPr marL="1150938" indent="-228600" algn="l" defTabSz="914400" rtl="0" eaLnBrk="1" latinLnBrk="0" hangingPunct="1">
              <a:lnSpc>
                <a:spcPct val="100000"/>
              </a:lnSpc>
              <a:spcBef>
                <a:spcPts val="400"/>
              </a:spcBef>
              <a:buSzPct val="80000"/>
              <a:buFont typeface="Wingdings" charset="2"/>
              <a:buChar char="§"/>
              <a:tabLst/>
              <a:defRPr sz="1600" kern="1200">
                <a:solidFill>
                  <a:schemeClr val="tx2">
                    <a:lumMod val="75000"/>
                  </a:schemeClr>
                </a:solidFill>
                <a:latin typeface="+mn-lt"/>
                <a:ea typeface="+mn-ea"/>
                <a:cs typeface="+mn-cs"/>
              </a:defRPr>
            </a:lvl3pPr>
            <a:lvl4pPr marL="1606550" indent="-227013" algn="l" defTabSz="914400" rtl="0" eaLnBrk="1" latinLnBrk="0" hangingPunct="1">
              <a:lnSpc>
                <a:spcPct val="100000"/>
              </a:lnSpc>
              <a:spcBef>
                <a:spcPts val="400"/>
              </a:spcBef>
              <a:buSzPct val="80000"/>
              <a:buFont typeface="Courier New" charset="0"/>
              <a:buChar char="o"/>
              <a:tabLst/>
              <a:defRPr sz="1600" kern="1200">
                <a:solidFill>
                  <a:schemeClr val="tx2">
                    <a:lumMod val="75000"/>
                  </a:schemeClr>
                </a:solidFill>
                <a:latin typeface="+mn-lt"/>
                <a:ea typeface="+mn-ea"/>
                <a:cs typeface="+mn-cs"/>
              </a:defRPr>
            </a:lvl4pPr>
            <a:lvl5pPr marL="2063750" indent="-228600" algn="l" defTabSz="914400" rtl="0" eaLnBrk="1" latinLnBrk="0" hangingPunct="1">
              <a:lnSpc>
                <a:spcPct val="100000"/>
              </a:lnSpc>
              <a:spcBef>
                <a:spcPts val="400"/>
              </a:spcBef>
              <a:buFont typeface="Arial"/>
              <a:buChar char="•"/>
              <a:tabLst/>
              <a:defRPr sz="1600" kern="1200" baseline="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b="1" dirty="0">
                <a:solidFill>
                  <a:schemeClr val="accent1"/>
                </a:solidFill>
              </a:rPr>
              <a:t>Dashboard</a:t>
            </a:r>
          </a:p>
          <a:p>
            <a:pPr marL="0" indent="0" algn="ctr">
              <a:buFont typeface="Arial"/>
              <a:buNone/>
            </a:pPr>
            <a:r>
              <a:rPr lang="en-US" sz="1800" dirty="0">
                <a:solidFill>
                  <a:schemeClr val="tx1"/>
                </a:solidFill>
              </a:rPr>
              <a:t>Start your own EC2 instance by selecting from a curated set of </a:t>
            </a:r>
            <a:r>
              <a:rPr lang="en-US" sz="1800" dirty="0" err="1">
                <a:solidFill>
                  <a:schemeClr val="tx1"/>
                </a:solidFill>
              </a:rPr>
              <a:t>heliophysics</a:t>
            </a:r>
            <a:r>
              <a:rPr lang="en-US" sz="1800" dirty="0">
                <a:solidFill>
                  <a:schemeClr val="tx1"/>
                </a:solidFill>
              </a:rPr>
              <a:t> ready Amazon Machine Images. </a:t>
            </a:r>
          </a:p>
          <a:p>
            <a:pPr marL="0" indent="0" algn="ctr">
              <a:buFont typeface="Arial"/>
              <a:buNone/>
            </a:pPr>
            <a:r>
              <a:rPr lang="en-US" sz="1800" dirty="0">
                <a:solidFill>
                  <a:schemeClr val="tx1"/>
                </a:solidFill>
              </a:rPr>
              <a:t>Simplifies EC2 host creation with appropriate cost guardrails. Researcher can then remote into the instance and customize it to their liking. </a:t>
            </a:r>
          </a:p>
        </p:txBody>
      </p:sp>
    </p:spTree>
    <p:extLst>
      <p:ext uri="{BB962C8B-B14F-4D97-AF65-F5344CB8AC3E}">
        <p14:creationId xmlns:p14="http://schemas.microsoft.com/office/powerpoint/2010/main" val="4173747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12E29-6C4B-0549-F1F5-608BC27FEB19}"/>
              </a:ext>
            </a:extLst>
          </p:cNvPr>
          <p:cNvSpPr>
            <a:spLocks noGrp="1"/>
          </p:cNvSpPr>
          <p:nvPr>
            <p:ph type="title"/>
          </p:nvPr>
        </p:nvSpPr>
        <p:spPr/>
        <p:txBody>
          <a:bodyPr/>
          <a:lstStyle/>
          <a:p>
            <a:r>
              <a:rPr lang="en-US" dirty="0" err="1"/>
              <a:t>HelioCloud</a:t>
            </a:r>
            <a:r>
              <a:rPr lang="en-US" dirty="0"/>
              <a:t>:  Architecture</a:t>
            </a:r>
          </a:p>
        </p:txBody>
      </p:sp>
      <p:sp>
        <p:nvSpPr>
          <p:cNvPr id="3" name="Content Placeholder 2">
            <a:extLst>
              <a:ext uri="{FF2B5EF4-FFF2-40B4-BE49-F238E27FC236}">
                <a16:creationId xmlns:a16="http://schemas.microsoft.com/office/drawing/2014/main" id="{8D527576-2BDA-14DB-9C05-E3705FFCDFD0}"/>
              </a:ext>
            </a:extLst>
          </p:cNvPr>
          <p:cNvSpPr>
            <a:spLocks noGrp="1"/>
          </p:cNvSpPr>
          <p:nvPr>
            <p:ph sz="quarter" idx="13"/>
          </p:nvPr>
        </p:nvSpPr>
        <p:spPr>
          <a:xfrm>
            <a:off x="952500" y="1179514"/>
            <a:ext cx="5391739" cy="5030786"/>
          </a:xfrm>
        </p:spPr>
        <p:txBody>
          <a:bodyPr>
            <a:normAutofit fontScale="92500" lnSpcReduction="20000"/>
          </a:bodyPr>
          <a:lstStyle/>
          <a:p>
            <a:pPr marL="0" indent="0">
              <a:buNone/>
            </a:pPr>
            <a:r>
              <a:rPr lang="en-US" dirty="0" err="1"/>
              <a:t>HelioCloud</a:t>
            </a:r>
            <a:r>
              <a:rPr lang="en-US" dirty="0"/>
              <a:t> is deployed into a single region within your AWS Account. It is comprised of a number of AWS services &amp; Python apps:</a:t>
            </a:r>
          </a:p>
          <a:p>
            <a:r>
              <a:rPr lang="en-US" sz="1300" dirty="0"/>
              <a:t>A</a:t>
            </a:r>
            <a:r>
              <a:rPr lang="en-US" sz="1500" dirty="0"/>
              <a:t> Virtual Private Cloud (VPC) is created as the networking ‘container’ for the </a:t>
            </a:r>
            <a:r>
              <a:rPr lang="en-US" sz="1500" dirty="0" err="1"/>
              <a:t>HelioCloud</a:t>
            </a:r>
            <a:r>
              <a:rPr lang="en-US" sz="1500" dirty="0"/>
              <a:t> instance. </a:t>
            </a:r>
          </a:p>
          <a:p>
            <a:r>
              <a:rPr lang="en-US" sz="1500" dirty="0"/>
              <a:t>The Dashboard is a Python Flask app deployed in a Docker container to AWS </a:t>
            </a:r>
            <a:r>
              <a:rPr lang="en-US" sz="1500" dirty="0" err="1"/>
              <a:t>Fargate</a:t>
            </a:r>
            <a:r>
              <a:rPr lang="en-US" sz="1500" dirty="0"/>
              <a:t>.</a:t>
            </a:r>
          </a:p>
          <a:p>
            <a:r>
              <a:rPr lang="en-US" sz="1500" dirty="0"/>
              <a:t>The </a:t>
            </a:r>
            <a:r>
              <a:rPr lang="en-US" sz="1500" dirty="0" err="1"/>
              <a:t>Daskhub</a:t>
            </a:r>
            <a:r>
              <a:rPr lang="en-US" sz="1500" dirty="0"/>
              <a:t> is composed of a Kubernetes cluster deployed atop AWS EC2, with Docker images containing </a:t>
            </a:r>
            <a:r>
              <a:rPr lang="en-US" sz="1500" dirty="0" err="1"/>
              <a:t>Jupyterhub</a:t>
            </a:r>
            <a:r>
              <a:rPr lang="en-US" sz="1500" dirty="0"/>
              <a:t>, </a:t>
            </a:r>
            <a:r>
              <a:rPr lang="en-US" sz="1500" dirty="0" err="1"/>
              <a:t>PyHC</a:t>
            </a:r>
            <a:r>
              <a:rPr lang="en-US" sz="1500" dirty="0"/>
              <a:t> libraries, etc.  An AWS EFS share is created for user data storage.</a:t>
            </a:r>
          </a:p>
          <a:p>
            <a:r>
              <a:rPr lang="en-US" sz="1500" dirty="0"/>
              <a:t>AWS Route 53 is configured to provide the external DNS entries needed to reach </a:t>
            </a:r>
            <a:r>
              <a:rPr lang="en-US" sz="1500" dirty="0" err="1"/>
              <a:t>Daskhub</a:t>
            </a:r>
            <a:r>
              <a:rPr lang="en-US" sz="1500" dirty="0"/>
              <a:t> &amp; Dashboard (e.g. </a:t>
            </a:r>
            <a:r>
              <a:rPr lang="en-US" sz="1500" dirty="0" err="1"/>
              <a:t>daskhub.myheliocloud.org</a:t>
            </a:r>
            <a:r>
              <a:rPr lang="en-US" sz="1500" dirty="0"/>
              <a:t>).</a:t>
            </a:r>
          </a:p>
          <a:p>
            <a:r>
              <a:rPr lang="en-US" sz="1500" dirty="0"/>
              <a:t>A combination of AWS Lambda functions, S3 buckets and </a:t>
            </a:r>
            <a:r>
              <a:rPr lang="en-US" sz="1500" dirty="0" err="1"/>
              <a:t>DocumentDB</a:t>
            </a:r>
            <a:r>
              <a:rPr lang="en-US" sz="1500" dirty="0"/>
              <a:t> comprise the Registry implementation</a:t>
            </a:r>
            <a:r>
              <a:rPr lang="en-US" dirty="0"/>
              <a:t>.</a:t>
            </a:r>
          </a:p>
          <a:p>
            <a:pPr marL="0" indent="0">
              <a:buNone/>
            </a:pPr>
            <a:r>
              <a:rPr lang="en-US" dirty="0"/>
              <a:t>All of these are provisioned and configured via a single AWS Cloud Development Kit “app” we have written, simply called “</a:t>
            </a:r>
            <a:r>
              <a:rPr lang="en-US" dirty="0" err="1"/>
              <a:t>HelioCloud</a:t>
            </a:r>
            <a:r>
              <a:rPr lang="en-US" dirty="0"/>
              <a:t> Platform”. It does the magic of building a </a:t>
            </a:r>
            <a:r>
              <a:rPr lang="en-US" dirty="0" err="1"/>
              <a:t>HelioCloud</a:t>
            </a:r>
            <a:r>
              <a:rPr lang="en-US" dirty="0"/>
              <a:t> instance.</a:t>
            </a:r>
          </a:p>
          <a:p>
            <a:endParaRPr lang="en-US" dirty="0"/>
          </a:p>
        </p:txBody>
      </p:sp>
      <p:sp>
        <p:nvSpPr>
          <p:cNvPr id="4" name="Date Placeholder 3">
            <a:extLst>
              <a:ext uri="{FF2B5EF4-FFF2-40B4-BE49-F238E27FC236}">
                <a16:creationId xmlns:a16="http://schemas.microsoft.com/office/drawing/2014/main" id="{68EFD610-E8BB-7D8B-9BAD-B34A54451FAF}"/>
              </a:ext>
            </a:extLst>
          </p:cNvPr>
          <p:cNvSpPr>
            <a:spLocks noGrp="1"/>
          </p:cNvSpPr>
          <p:nvPr>
            <p:ph type="dt" sz="half" idx="14"/>
          </p:nvPr>
        </p:nvSpPr>
        <p:spPr/>
        <p:txBody>
          <a:bodyPr/>
          <a:lstStyle/>
          <a:p>
            <a:fld id="{23C2CCE9-65D5-4615-9B27-785F94F466C1}" type="datetime3">
              <a:rPr lang="en-US" smtClean="0"/>
              <a:t>4 October 2023</a:t>
            </a:fld>
            <a:endParaRPr lang="en-US" dirty="0"/>
          </a:p>
        </p:txBody>
      </p:sp>
      <p:sp>
        <p:nvSpPr>
          <p:cNvPr id="5" name="Footer Placeholder 4">
            <a:extLst>
              <a:ext uri="{FF2B5EF4-FFF2-40B4-BE49-F238E27FC236}">
                <a16:creationId xmlns:a16="http://schemas.microsoft.com/office/drawing/2014/main" id="{442E260A-82E3-CB45-DA23-0A7F04E047F4}"/>
              </a:ext>
            </a:extLst>
          </p:cNvPr>
          <p:cNvSpPr>
            <a:spLocks noGrp="1"/>
          </p:cNvSpPr>
          <p:nvPr>
            <p:ph type="ftr" sz="quarter" idx="15"/>
          </p:nvPr>
        </p:nvSpPr>
        <p:spPr/>
        <p:txBody>
          <a:bodyPr/>
          <a:lstStyle/>
          <a:p>
            <a:r>
              <a:rPr lang="en-US"/>
              <a:t>Prepared for DASH 2023</a:t>
            </a:r>
            <a:endParaRPr lang="en-US" dirty="0"/>
          </a:p>
        </p:txBody>
      </p:sp>
      <p:sp>
        <p:nvSpPr>
          <p:cNvPr id="6" name="Slide Number Placeholder 5">
            <a:extLst>
              <a:ext uri="{FF2B5EF4-FFF2-40B4-BE49-F238E27FC236}">
                <a16:creationId xmlns:a16="http://schemas.microsoft.com/office/drawing/2014/main" id="{136CEF5B-923C-CE9B-3308-116ED1F18267}"/>
              </a:ext>
            </a:extLst>
          </p:cNvPr>
          <p:cNvSpPr>
            <a:spLocks noGrp="1"/>
          </p:cNvSpPr>
          <p:nvPr>
            <p:ph type="sldNum" sz="quarter" idx="16"/>
          </p:nvPr>
        </p:nvSpPr>
        <p:spPr/>
        <p:txBody>
          <a:bodyPr/>
          <a:lstStyle/>
          <a:p>
            <a:fld id="{4EBCDCBD-78E1-0D41-A999-31B5EBF8E02C}" type="slidenum">
              <a:rPr lang="en-US" smtClean="0"/>
              <a:pPr/>
              <a:t>5</a:t>
            </a:fld>
            <a:endParaRPr lang="en-US" dirty="0"/>
          </a:p>
        </p:txBody>
      </p:sp>
      <p:pic>
        <p:nvPicPr>
          <p:cNvPr id="15" name="Picture 14">
            <a:extLst>
              <a:ext uri="{FF2B5EF4-FFF2-40B4-BE49-F238E27FC236}">
                <a16:creationId xmlns:a16="http://schemas.microsoft.com/office/drawing/2014/main" id="{B557D93A-FAE9-43B6-2991-B5CCDFD3123C}"/>
              </a:ext>
            </a:extLst>
          </p:cNvPr>
          <p:cNvPicPr>
            <a:picLocks noChangeAspect="1"/>
          </p:cNvPicPr>
          <p:nvPr/>
        </p:nvPicPr>
        <p:blipFill>
          <a:blip r:embed="rId2"/>
          <a:stretch>
            <a:fillRect/>
          </a:stretch>
        </p:blipFill>
        <p:spPr>
          <a:xfrm>
            <a:off x="6344239" y="1444823"/>
            <a:ext cx="5642728" cy="3466868"/>
          </a:xfrm>
          <a:prstGeom prst="rect">
            <a:avLst/>
          </a:prstGeom>
        </p:spPr>
      </p:pic>
      <p:pic>
        <p:nvPicPr>
          <p:cNvPr id="6150" name="Picture 6">
            <a:extLst>
              <a:ext uri="{FF2B5EF4-FFF2-40B4-BE49-F238E27FC236}">
                <a16:creationId xmlns:a16="http://schemas.microsoft.com/office/drawing/2014/main" id="{862EF40F-C818-2A02-8780-06332AF58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9539" y="4608495"/>
            <a:ext cx="635000" cy="63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90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12E29-6C4B-0549-F1F5-608BC27FEB19}"/>
              </a:ext>
            </a:extLst>
          </p:cNvPr>
          <p:cNvSpPr>
            <a:spLocks noGrp="1"/>
          </p:cNvSpPr>
          <p:nvPr>
            <p:ph type="title"/>
          </p:nvPr>
        </p:nvSpPr>
        <p:spPr/>
        <p:txBody>
          <a:bodyPr/>
          <a:lstStyle/>
          <a:p>
            <a:r>
              <a:rPr lang="en-US" dirty="0"/>
              <a:t>Challenge:  Creating a push-button deployment</a:t>
            </a:r>
          </a:p>
        </p:txBody>
      </p:sp>
      <p:sp>
        <p:nvSpPr>
          <p:cNvPr id="3" name="Content Placeholder 2">
            <a:extLst>
              <a:ext uri="{FF2B5EF4-FFF2-40B4-BE49-F238E27FC236}">
                <a16:creationId xmlns:a16="http://schemas.microsoft.com/office/drawing/2014/main" id="{8D527576-2BDA-14DB-9C05-E3705FFCDFD0}"/>
              </a:ext>
            </a:extLst>
          </p:cNvPr>
          <p:cNvSpPr>
            <a:spLocks noGrp="1"/>
          </p:cNvSpPr>
          <p:nvPr>
            <p:ph sz="quarter" idx="13"/>
          </p:nvPr>
        </p:nvSpPr>
        <p:spPr>
          <a:xfrm>
            <a:off x="952500" y="1179514"/>
            <a:ext cx="10287000" cy="3188743"/>
          </a:xfrm>
        </p:spPr>
        <p:txBody>
          <a:bodyPr>
            <a:normAutofit/>
          </a:bodyPr>
          <a:lstStyle/>
          <a:p>
            <a:pPr marL="0" indent="0">
              <a:buNone/>
            </a:pPr>
            <a:r>
              <a:rPr lang="en-US" dirty="0"/>
              <a:t>One of the most important issues to address was making a </a:t>
            </a:r>
            <a:r>
              <a:rPr lang="en-US" dirty="0" err="1"/>
              <a:t>HelioCloud</a:t>
            </a:r>
            <a:r>
              <a:rPr lang="en-US" dirty="0"/>
              <a:t> deployment </a:t>
            </a:r>
            <a:r>
              <a:rPr lang="en-US" b="1" dirty="0"/>
              <a:t>simple</a:t>
            </a:r>
            <a:r>
              <a:rPr lang="en-US" dirty="0"/>
              <a:t>.  We had a vision of a single, deployable solution, but had built our first </a:t>
            </a:r>
            <a:r>
              <a:rPr lang="en-US" dirty="0" err="1"/>
              <a:t>HelioCloud</a:t>
            </a:r>
            <a:r>
              <a:rPr lang="en-US" dirty="0"/>
              <a:t> instance by developing and setting up each of the modules (Dashboard, </a:t>
            </a:r>
            <a:r>
              <a:rPr lang="en-US" dirty="0" err="1"/>
              <a:t>Daskhub</a:t>
            </a:r>
            <a:r>
              <a:rPr lang="en-US" dirty="0"/>
              <a:t> and Registry) separately while building out their capabilities. This would be very difficult to reproduce as it involved uniquely configuring more than 12 different instances of AWS services.</a:t>
            </a:r>
          </a:p>
          <a:p>
            <a:pPr marL="0" indent="0">
              <a:buNone/>
            </a:pPr>
            <a:endParaRPr lang="en-US" dirty="0"/>
          </a:p>
          <a:p>
            <a:pPr marL="0" indent="0">
              <a:buNone/>
            </a:pPr>
            <a:r>
              <a:rPr lang="en-US" dirty="0"/>
              <a:t>The solution was to adopt an </a:t>
            </a:r>
            <a:r>
              <a:rPr lang="en-US" b="1" dirty="0">
                <a:hlinkClick r:id="rId2"/>
              </a:rPr>
              <a:t>Infrastructure-as-Code (IaC) </a:t>
            </a:r>
            <a:r>
              <a:rPr lang="en-US" dirty="0"/>
              <a:t>approach like those being leveraged in the cloud </a:t>
            </a:r>
            <a:r>
              <a:rPr lang="en-US" dirty="0" err="1"/>
              <a:t>devops</a:t>
            </a:r>
            <a:r>
              <a:rPr lang="en-US" dirty="0"/>
              <a:t> community for automatically building and maintaining complex cloud environment setups.  We had a number of tools to chose from:</a:t>
            </a:r>
          </a:p>
          <a:p>
            <a:pPr marL="0" indent="0">
              <a:buNone/>
            </a:pPr>
            <a:endParaRPr lang="en-US" dirty="0"/>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68EFD610-E8BB-7D8B-9BAD-B34A54451FAF}"/>
              </a:ext>
            </a:extLst>
          </p:cNvPr>
          <p:cNvSpPr>
            <a:spLocks noGrp="1"/>
          </p:cNvSpPr>
          <p:nvPr>
            <p:ph type="dt" sz="half" idx="14"/>
          </p:nvPr>
        </p:nvSpPr>
        <p:spPr/>
        <p:txBody>
          <a:bodyPr/>
          <a:lstStyle/>
          <a:p>
            <a:fld id="{23C2CCE9-65D5-4615-9B27-785F94F466C1}" type="datetime3">
              <a:rPr lang="en-US" smtClean="0"/>
              <a:t>5 October 2023</a:t>
            </a:fld>
            <a:endParaRPr lang="en-US" dirty="0"/>
          </a:p>
        </p:txBody>
      </p:sp>
      <p:sp>
        <p:nvSpPr>
          <p:cNvPr id="5" name="Footer Placeholder 4">
            <a:extLst>
              <a:ext uri="{FF2B5EF4-FFF2-40B4-BE49-F238E27FC236}">
                <a16:creationId xmlns:a16="http://schemas.microsoft.com/office/drawing/2014/main" id="{442E260A-82E3-CB45-DA23-0A7F04E047F4}"/>
              </a:ext>
            </a:extLst>
          </p:cNvPr>
          <p:cNvSpPr>
            <a:spLocks noGrp="1"/>
          </p:cNvSpPr>
          <p:nvPr>
            <p:ph type="ftr" sz="quarter" idx="15"/>
          </p:nvPr>
        </p:nvSpPr>
        <p:spPr/>
        <p:txBody>
          <a:bodyPr/>
          <a:lstStyle/>
          <a:p>
            <a:r>
              <a:rPr lang="en-US"/>
              <a:t>Prepared for DASH 2023</a:t>
            </a:r>
            <a:endParaRPr lang="en-US" dirty="0"/>
          </a:p>
        </p:txBody>
      </p:sp>
      <p:sp>
        <p:nvSpPr>
          <p:cNvPr id="6" name="Slide Number Placeholder 5">
            <a:extLst>
              <a:ext uri="{FF2B5EF4-FFF2-40B4-BE49-F238E27FC236}">
                <a16:creationId xmlns:a16="http://schemas.microsoft.com/office/drawing/2014/main" id="{136CEF5B-923C-CE9B-3308-116ED1F18267}"/>
              </a:ext>
            </a:extLst>
          </p:cNvPr>
          <p:cNvSpPr>
            <a:spLocks noGrp="1"/>
          </p:cNvSpPr>
          <p:nvPr>
            <p:ph type="sldNum" sz="quarter" idx="16"/>
          </p:nvPr>
        </p:nvSpPr>
        <p:spPr/>
        <p:txBody>
          <a:bodyPr/>
          <a:lstStyle/>
          <a:p>
            <a:fld id="{4EBCDCBD-78E1-0D41-A999-31B5EBF8E02C}" type="slidenum">
              <a:rPr lang="en-US" smtClean="0"/>
              <a:pPr/>
              <a:t>6</a:t>
            </a:fld>
            <a:endParaRPr lang="en-US" dirty="0"/>
          </a:p>
        </p:txBody>
      </p:sp>
      <p:pic>
        <p:nvPicPr>
          <p:cNvPr id="7172" name="Picture 4" descr="Terraform SVG Vector Logos - Vector Logo Zone">
            <a:extLst>
              <a:ext uri="{FF2B5EF4-FFF2-40B4-BE49-F238E27FC236}">
                <a16:creationId xmlns:a16="http://schemas.microsoft.com/office/drawing/2014/main" id="{44749BB9-16AD-894A-82DF-9511FF059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959" y="4519126"/>
            <a:ext cx="1523999" cy="762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0DC27A01-DEDA-1BBA-41D9-30C2D640BB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9822" y="4519126"/>
            <a:ext cx="619126" cy="76200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ow AWS CloudFormation Works - AWS CloudFormation Tutorial - Part 5 -  FoxuTech">
            <a:extLst>
              <a:ext uri="{FF2B5EF4-FFF2-40B4-BE49-F238E27FC236}">
                <a16:creationId xmlns:a16="http://schemas.microsoft.com/office/drawing/2014/main" id="{FDDF9494-9433-5E50-368A-2C3A1B192F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1106" y="4368257"/>
            <a:ext cx="1860093" cy="1063741"/>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AWS CDK Samples. AWS Cloud Development Kit (CDK), is a… | by Rajith  Delantha | Medium">
            <a:extLst>
              <a:ext uri="{FF2B5EF4-FFF2-40B4-BE49-F238E27FC236}">
                <a16:creationId xmlns:a16="http://schemas.microsoft.com/office/drawing/2014/main" id="{3C32F62E-07C3-8E10-915A-52AAAEEE5F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09042" y="4300937"/>
            <a:ext cx="2130458" cy="119838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a:extLst>
              <a:ext uri="{FF2B5EF4-FFF2-40B4-BE49-F238E27FC236}">
                <a16:creationId xmlns:a16="http://schemas.microsoft.com/office/drawing/2014/main" id="{240D3F25-228A-60A6-9D9F-A9223A467C60}"/>
              </a:ext>
            </a:extLst>
          </p:cNvPr>
          <p:cNvSpPr/>
          <p:nvPr/>
        </p:nvSpPr>
        <p:spPr>
          <a:xfrm>
            <a:off x="9002598" y="4368257"/>
            <a:ext cx="2236902" cy="1131063"/>
          </a:xfrm>
          <a:prstGeom prst="roundRect">
            <a:avLst/>
          </a:prstGeom>
          <a:solidFill>
            <a:schemeClr val="accent2">
              <a:alpha val="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a:p>
        </p:txBody>
      </p:sp>
      <p:sp>
        <p:nvSpPr>
          <p:cNvPr id="8" name="Content Placeholder 2">
            <a:extLst>
              <a:ext uri="{FF2B5EF4-FFF2-40B4-BE49-F238E27FC236}">
                <a16:creationId xmlns:a16="http://schemas.microsoft.com/office/drawing/2014/main" id="{03D6E421-C942-9011-67B1-6A4AAAAB6696}"/>
              </a:ext>
            </a:extLst>
          </p:cNvPr>
          <p:cNvSpPr txBox="1">
            <a:spLocks/>
          </p:cNvSpPr>
          <p:nvPr/>
        </p:nvSpPr>
        <p:spPr>
          <a:xfrm>
            <a:off x="952500" y="5262042"/>
            <a:ext cx="10287000" cy="940795"/>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Font typeface="Arial"/>
              <a:buChar char="•"/>
              <a:defRPr sz="2000" kern="1200">
                <a:solidFill>
                  <a:schemeClr val="tx2">
                    <a:lumMod val="75000"/>
                  </a:schemeClr>
                </a:solidFill>
                <a:latin typeface="+mn-lt"/>
                <a:ea typeface="+mn-ea"/>
                <a:cs typeface="+mn-cs"/>
              </a:defRPr>
            </a:lvl1pPr>
            <a:lvl2pPr marL="693738" indent="-246063" algn="l" defTabSz="914400" rtl="0" eaLnBrk="1" latinLnBrk="0" hangingPunct="1">
              <a:lnSpc>
                <a:spcPct val="100000"/>
              </a:lnSpc>
              <a:spcBef>
                <a:spcPts val="400"/>
              </a:spcBef>
              <a:buFont typeface=".AppleSystemUIFont" charset="-120"/>
              <a:buChar char="-"/>
              <a:tabLst/>
              <a:defRPr sz="1600" kern="1200">
                <a:solidFill>
                  <a:schemeClr val="tx2">
                    <a:lumMod val="75000"/>
                  </a:schemeClr>
                </a:solidFill>
                <a:latin typeface="+mn-lt"/>
                <a:ea typeface="+mn-ea"/>
                <a:cs typeface="+mn-cs"/>
              </a:defRPr>
            </a:lvl2pPr>
            <a:lvl3pPr marL="1150938" indent="-228600" algn="l" defTabSz="914400" rtl="0" eaLnBrk="1" latinLnBrk="0" hangingPunct="1">
              <a:lnSpc>
                <a:spcPct val="100000"/>
              </a:lnSpc>
              <a:spcBef>
                <a:spcPts val="400"/>
              </a:spcBef>
              <a:buSzPct val="80000"/>
              <a:buFont typeface="Wingdings" charset="2"/>
              <a:buChar char="§"/>
              <a:tabLst/>
              <a:defRPr sz="1600" kern="1200">
                <a:solidFill>
                  <a:schemeClr val="tx2">
                    <a:lumMod val="75000"/>
                  </a:schemeClr>
                </a:solidFill>
                <a:latin typeface="+mn-lt"/>
                <a:ea typeface="+mn-ea"/>
                <a:cs typeface="+mn-cs"/>
              </a:defRPr>
            </a:lvl3pPr>
            <a:lvl4pPr marL="1606550" indent="-227013" algn="l" defTabSz="914400" rtl="0" eaLnBrk="1" latinLnBrk="0" hangingPunct="1">
              <a:lnSpc>
                <a:spcPct val="100000"/>
              </a:lnSpc>
              <a:spcBef>
                <a:spcPts val="400"/>
              </a:spcBef>
              <a:buSzPct val="80000"/>
              <a:buFont typeface="Courier New" charset="0"/>
              <a:buChar char="o"/>
              <a:tabLst/>
              <a:defRPr sz="1600" kern="1200">
                <a:solidFill>
                  <a:schemeClr val="tx2">
                    <a:lumMod val="75000"/>
                  </a:schemeClr>
                </a:solidFill>
                <a:latin typeface="+mn-lt"/>
                <a:ea typeface="+mn-ea"/>
                <a:cs typeface="+mn-cs"/>
              </a:defRPr>
            </a:lvl4pPr>
            <a:lvl5pPr marL="2063750" indent="-228600" algn="l" defTabSz="914400" rtl="0" eaLnBrk="1" latinLnBrk="0" hangingPunct="1">
              <a:lnSpc>
                <a:spcPct val="100000"/>
              </a:lnSpc>
              <a:spcBef>
                <a:spcPts val="400"/>
              </a:spcBef>
              <a:buFont typeface="Arial"/>
              <a:buChar char="•"/>
              <a:tabLst/>
              <a:defRPr sz="1600" kern="1200" baseline="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dirty="0"/>
          </a:p>
          <a:p>
            <a:pPr marL="0" indent="0">
              <a:buFont typeface="Arial"/>
              <a:buNone/>
            </a:pPr>
            <a:endParaRPr lang="en-US" dirty="0"/>
          </a:p>
        </p:txBody>
      </p:sp>
      <p:sp>
        <p:nvSpPr>
          <p:cNvPr id="10" name="Content Placeholder 2">
            <a:extLst>
              <a:ext uri="{FF2B5EF4-FFF2-40B4-BE49-F238E27FC236}">
                <a16:creationId xmlns:a16="http://schemas.microsoft.com/office/drawing/2014/main" id="{A6416093-E482-6D3F-073D-DAFA1CF40094}"/>
              </a:ext>
            </a:extLst>
          </p:cNvPr>
          <p:cNvSpPr txBox="1">
            <a:spLocks/>
          </p:cNvSpPr>
          <p:nvPr/>
        </p:nvSpPr>
        <p:spPr>
          <a:xfrm>
            <a:off x="952500" y="5566969"/>
            <a:ext cx="10287000" cy="796376"/>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Font typeface="Arial"/>
              <a:buChar char="•"/>
              <a:defRPr sz="2000" kern="1200">
                <a:solidFill>
                  <a:schemeClr val="tx2">
                    <a:lumMod val="75000"/>
                  </a:schemeClr>
                </a:solidFill>
                <a:latin typeface="+mn-lt"/>
                <a:ea typeface="+mn-ea"/>
                <a:cs typeface="+mn-cs"/>
              </a:defRPr>
            </a:lvl1pPr>
            <a:lvl2pPr marL="693738" indent="-246063" algn="l" defTabSz="914400" rtl="0" eaLnBrk="1" latinLnBrk="0" hangingPunct="1">
              <a:lnSpc>
                <a:spcPct val="100000"/>
              </a:lnSpc>
              <a:spcBef>
                <a:spcPts val="400"/>
              </a:spcBef>
              <a:buFont typeface=".AppleSystemUIFont" charset="-120"/>
              <a:buChar char="-"/>
              <a:tabLst/>
              <a:defRPr sz="1600" kern="1200">
                <a:solidFill>
                  <a:schemeClr val="tx2">
                    <a:lumMod val="75000"/>
                  </a:schemeClr>
                </a:solidFill>
                <a:latin typeface="+mn-lt"/>
                <a:ea typeface="+mn-ea"/>
                <a:cs typeface="+mn-cs"/>
              </a:defRPr>
            </a:lvl2pPr>
            <a:lvl3pPr marL="1150938" indent="-228600" algn="l" defTabSz="914400" rtl="0" eaLnBrk="1" latinLnBrk="0" hangingPunct="1">
              <a:lnSpc>
                <a:spcPct val="100000"/>
              </a:lnSpc>
              <a:spcBef>
                <a:spcPts val="400"/>
              </a:spcBef>
              <a:buSzPct val="80000"/>
              <a:buFont typeface="Wingdings" charset="2"/>
              <a:buChar char="§"/>
              <a:tabLst/>
              <a:defRPr sz="1600" kern="1200">
                <a:solidFill>
                  <a:schemeClr val="tx2">
                    <a:lumMod val="75000"/>
                  </a:schemeClr>
                </a:solidFill>
                <a:latin typeface="+mn-lt"/>
                <a:ea typeface="+mn-ea"/>
                <a:cs typeface="+mn-cs"/>
              </a:defRPr>
            </a:lvl3pPr>
            <a:lvl4pPr marL="1606550" indent="-227013" algn="l" defTabSz="914400" rtl="0" eaLnBrk="1" latinLnBrk="0" hangingPunct="1">
              <a:lnSpc>
                <a:spcPct val="100000"/>
              </a:lnSpc>
              <a:spcBef>
                <a:spcPts val="400"/>
              </a:spcBef>
              <a:buSzPct val="80000"/>
              <a:buFont typeface="Courier New" charset="0"/>
              <a:buChar char="o"/>
              <a:tabLst/>
              <a:defRPr sz="1600" kern="1200">
                <a:solidFill>
                  <a:schemeClr val="tx2">
                    <a:lumMod val="75000"/>
                  </a:schemeClr>
                </a:solidFill>
                <a:latin typeface="+mn-lt"/>
                <a:ea typeface="+mn-ea"/>
                <a:cs typeface="+mn-cs"/>
              </a:defRPr>
            </a:lvl4pPr>
            <a:lvl5pPr marL="2063750" indent="-228600" algn="l" defTabSz="914400" rtl="0" eaLnBrk="1" latinLnBrk="0" hangingPunct="1">
              <a:lnSpc>
                <a:spcPct val="100000"/>
              </a:lnSpc>
              <a:spcBef>
                <a:spcPts val="400"/>
              </a:spcBef>
              <a:buFont typeface="Arial"/>
              <a:buChar char="•"/>
              <a:tabLst/>
              <a:defRPr sz="1600" kern="1200" baseline="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The </a:t>
            </a:r>
            <a:r>
              <a:rPr lang="en-US" dirty="0">
                <a:hlinkClick r:id="rId7"/>
              </a:rPr>
              <a:t>AWS Cloud Development Kit (CDK) </a:t>
            </a:r>
            <a:r>
              <a:rPr lang="en-US" dirty="0"/>
              <a:t>proved easy to pick up and use, primarily because it supported Python natively – a language the team had significant depth in.</a:t>
            </a:r>
          </a:p>
        </p:txBody>
      </p:sp>
    </p:spTree>
    <p:extLst>
      <p:ext uri="{BB962C8B-B14F-4D97-AF65-F5344CB8AC3E}">
        <p14:creationId xmlns:p14="http://schemas.microsoft.com/office/powerpoint/2010/main" val="3339176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3A12-50A5-663F-5DE2-94A298E932BC}"/>
              </a:ext>
            </a:extLst>
          </p:cNvPr>
          <p:cNvSpPr>
            <a:spLocks noGrp="1"/>
          </p:cNvSpPr>
          <p:nvPr>
            <p:ph type="title"/>
          </p:nvPr>
        </p:nvSpPr>
        <p:spPr/>
        <p:txBody>
          <a:bodyPr/>
          <a:lstStyle/>
          <a:p>
            <a:r>
              <a:rPr lang="en-US" dirty="0"/>
              <a:t>Challenge:  How to share data amongst clouds</a:t>
            </a:r>
          </a:p>
        </p:txBody>
      </p:sp>
      <p:sp>
        <p:nvSpPr>
          <p:cNvPr id="3" name="Content Placeholder 2">
            <a:extLst>
              <a:ext uri="{FF2B5EF4-FFF2-40B4-BE49-F238E27FC236}">
                <a16:creationId xmlns:a16="http://schemas.microsoft.com/office/drawing/2014/main" id="{C8FACA5A-D6D6-CA0C-C5EF-EDB55B5B565F}"/>
              </a:ext>
            </a:extLst>
          </p:cNvPr>
          <p:cNvSpPr>
            <a:spLocks noGrp="1"/>
          </p:cNvSpPr>
          <p:nvPr>
            <p:ph sz="quarter" idx="13"/>
          </p:nvPr>
        </p:nvSpPr>
        <p:spPr>
          <a:xfrm>
            <a:off x="952500" y="1179514"/>
            <a:ext cx="4197881" cy="5030786"/>
          </a:xfrm>
        </p:spPr>
        <p:txBody>
          <a:bodyPr>
            <a:normAutofit fontScale="92500" lnSpcReduction="20000"/>
          </a:bodyPr>
          <a:lstStyle/>
          <a:p>
            <a:pPr marL="0" indent="0">
              <a:buNone/>
            </a:pPr>
            <a:r>
              <a:rPr lang="en-US" dirty="0"/>
              <a:t>Another problem we faced was how to enable </a:t>
            </a:r>
            <a:r>
              <a:rPr lang="en-US" dirty="0" err="1"/>
              <a:t>HelioCloud</a:t>
            </a:r>
            <a:r>
              <a:rPr lang="en-US" dirty="0"/>
              <a:t> instances to share data amongst one another.  We wanted </a:t>
            </a:r>
            <a:r>
              <a:rPr lang="en-US" b="1" i="1" dirty="0"/>
              <a:t>any</a:t>
            </a:r>
            <a:r>
              <a:rPr lang="en-US" dirty="0"/>
              <a:t> </a:t>
            </a:r>
            <a:r>
              <a:rPr lang="en-US" dirty="0" err="1"/>
              <a:t>HelioCloud</a:t>
            </a:r>
            <a:r>
              <a:rPr lang="en-US" dirty="0"/>
              <a:t> instance to be able to pull published data from any </a:t>
            </a:r>
            <a:r>
              <a:rPr lang="en-US" b="1" i="1" dirty="0"/>
              <a:t>other</a:t>
            </a:r>
            <a:r>
              <a:rPr lang="en-US" dirty="0"/>
              <a:t> </a:t>
            </a:r>
            <a:r>
              <a:rPr lang="en-US" dirty="0" err="1"/>
              <a:t>HelioCloud</a:t>
            </a:r>
            <a:r>
              <a:rPr lang="en-US" dirty="0"/>
              <a:t> instance – preferably in a way that could be incorporated directly into research code.</a:t>
            </a:r>
          </a:p>
          <a:p>
            <a:pPr marL="0" indent="0">
              <a:buNone/>
            </a:pPr>
            <a:endParaRPr lang="en-US" dirty="0"/>
          </a:p>
          <a:p>
            <a:pPr marL="0" indent="0">
              <a:buNone/>
            </a:pPr>
            <a:r>
              <a:rPr lang="en-US" dirty="0"/>
              <a:t>Along the came the idea for a global </a:t>
            </a:r>
            <a:r>
              <a:rPr lang="en-US" dirty="0" err="1"/>
              <a:t>HelioCloud</a:t>
            </a:r>
            <a:r>
              <a:rPr lang="en-US" dirty="0"/>
              <a:t> catalog and API – the </a:t>
            </a:r>
            <a:r>
              <a:rPr lang="en-US" b="1" dirty="0"/>
              <a:t>Shared Cloud Registry </a:t>
            </a:r>
            <a:r>
              <a:rPr lang="en-US" i="1" dirty="0"/>
              <a:t>(pip install </a:t>
            </a:r>
            <a:r>
              <a:rPr lang="en-US" i="1" dirty="0" err="1"/>
              <a:t>scregistry</a:t>
            </a:r>
            <a:r>
              <a:rPr lang="en-US" i="1" dirty="0"/>
              <a:t>). </a:t>
            </a:r>
            <a:r>
              <a:rPr lang="en-US" dirty="0"/>
              <a:t>Individual </a:t>
            </a:r>
            <a:r>
              <a:rPr lang="en-US" dirty="0" err="1"/>
              <a:t>HelioCloud</a:t>
            </a:r>
            <a:r>
              <a:rPr lang="en-US" dirty="0"/>
              <a:t> instances can register with the global catalog to publish the data stored in their individual Registries.</a:t>
            </a:r>
          </a:p>
          <a:p>
            <a:pPr marL="0" indent="0">
              <a:buNone/>
            </a:pPr>
            <a:r>
              <a:rPr lang="en-US" i="1" dirty="0"/>
              <a:t>(Note:  We are still working how to enforce the Requester Pays option for AWS S3 buckets.)</a:t>
            </a:r>
          </a:p>
        </p:txBody>
      </p:sp>
      <p:sp>
        <p:nvSpPr>
          <p:cNvPr id="4" name="Date Placeholder 3">
            <a:extLst>
              <a:ext uri="{FF2B5EF4-FFF2-40B4-BE49-F238E27FC236}">
                <a16:creationId xmlns:a16="http://schemas.microsoft.com/office/drawing/2014/main" id="{DBBB7DA5-9614-8F46-6D72-A057760824DA}"/>
              </a:ext>
            </a:extLst>
          </p:cNvPr>
          <p:cNvSpPr>
            <a:spLocks noGrp="1"/>
          </p:cNvSpPr>
          <p:nvPr>
            <p:ph type="dt" sz="half" idx="14"/>
          </p:nvPr>
        </p:nvSpPr>
        <p:spPr/>
        <p:txBody>
          <a:bodyPr/>
          <a:lstStyle/>
          <a:p>
            <a:fld id="{23C2CCE9-65D5-4615-9B27-785F94F466C1}" type="datetime3">
              <a:rPr lang="en-US" smtClean="0"/>
              <a:t>5 October 2023</a:t>
            </a:fld>
            <a:endParaRPr lang="en-US" dirty="0"/>
          </a:p>
        </p:txBody>
      </p:sp>
      <p:sp>
        <p:nvSpPr>
          <p:cNvPr id="5" name="Footer Placeholder 4">
            <a:extLst>
              <a:ext uri="{FF2B5EF4-FFF2-40B4-BE49-F238E27FC236}">
                <a16:creationId xmlns:a16="http://schemas.microsoft.com/office/drawing/2014/main" id="{133D9654-AC19-324D-D6ED-EF78E1069CB1}"/>
              </a:ext>
            </a:extLst>
          </p:cNvPr>
          <p:cNvSpPr>
            <a:spLocks noGrp="1"/>
          </p:cNvSpPr>
          <p:nvPr>
            <p:ph type="ftr" sz="quarter" idx="15"/>
          </p:nvPr>
        </p:nvSpPr>
        <p:spPr/>
        <p:txBody>
          <a:bodyPr/>
          <a:lstStyle/>
          <a:p>
            <a:r>
              <a:rPr lang="en-US"/>
              <a:t>Prepared for DASH 2023</a:t>
            </a:r>
            <a:endParaRPr lang="en-US" dirty="0"/>
          </a:p>
        </p:txBody>
      </p:sp>
      <p:sp>
        <p:nvSpPr>
          <p:cNvPr id="6" name="Slide Number Placeholder 5">
            <a:extLst>
              <a:ext uri="{FF2B5EF4-FFF2-40B4-BE49-F238E27FC236}">
                <a16:creationId xmlns:a16="http://schemas.microsoft.com/office/drawing/2014/main" id="{13709A8B-D906-05B7-218A-D44F39781FDC}"/>
              </a:ext>
            </a:extLst>
          </p:cNvPr>
          <p:cNvSpPr>
            <a:spLocks noGrp="1"/>
          </p:cNvSpPr>
          <p:nvPr>
            <p:ph type="sldNum" sz="quarter" idx="16"/>
          </p:nvPr>
        </p:nvSpPr>
        <p:spPr/>
        <p:txBody>
          <a:bodyPr/>
          <a:lstStyle/>
          <a:p>
            <a:fld id="{4EBCDCBD-78E1-0D41-A999-31B5EBF8E02C}" type="slidenum">
              <a:rPr lang="en-US" smtClean="0"/>
              <a:pPr/>
              <a:t>7</a:t>
            </a:fld>
            <a:endParaRPr lang="en-US" dirty="0"/>
          </a:p>
        </p:txBody>
      </p:sp>
      <p:grpSp>
        <p:nvGrpSpPr>
          <p:cNvPr id="8" name="Group 7">
            <a:extLst>
              <a:ext uri="{FF2B5EF4-FFF2-40B4-BE49-F238E27FC236}">
                <a16:creationId xmlns:a16="http://schemas.microsoft.com/office/drawing/2014/main" id="{21536C8C-860C-F553-DCC4-140B3C000462}"/>
              </a:ext>
            </a:extLst>
          </p:cNvPr>
          <p:cNvGrpSpPr/>
          <p:nvPr/>
        </p:nvGrpSpPr>
        <p:grpSpPr>
          <a:xfrm>
            <a:off x="7507035" y="1179514"/>
            <a:ext cx="3616332" cy="2298236"/>
            <a:chOff x="7459901" y="3250076"/>
            <a:chExt cx="3616332" cy="2298236"/>
          </a:xfrm>
        </p:grpSpPr>
        <p:sp>
          <p:nvSpPr>
            <p:cNvPr id="9" name="Cloud 8">
              <a:extLst>
                <a:ext uri="{FF2B5EF4-FFF2-40B4-BE49-F238E27FC236}">
                  <a16:creationId xmlns:a16="http://schemas.microsoft.com/office/drawing/2014/main" id="{6332BB32-DD5C-644F-1718-4445052E446C}"/>
                </a:ext>
              </a:extLst>
            </p:cNvPr>
            <p:cNvSpPr/>
            <p:nvPr/>
          </p:nvSpPr>
          <p:spPr>
            <a:xfrm>
              <a:off x="7459901" y="3250076"/>
              <a:ext cx="3616332" cy="2298236"/>
            </a:xfrm>
            <a:prstGeom prst="clou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a:p>
          </p:txBody>
        </p:sp>
        <p:grpSp>
          <p:nvGrpSpPr>
            <p:cNvPr id="10" name="Group 9">
              <a:extLst>
                <a:ext uri="{FF2B5EF4-FFF2-40B4-BE49-F238E27FC236}">
                  <a16:creationId xmlns:a16="http://schemas.microsoft.com/office/drawing/2014/main" id="{E8C80BD9-8346-C972-B7E0-3C2A04E8BE90}"/>
                </a:ext>
              </a:extLst>
            </p:cNvPr>
            <p:cNvGrpSpPr/>
            <p:nvPr/>
          </p:nvGrpSpPr>
          <p:grpSpPr>
            <a:xfrm>
              <a:off x="7959490" y="3589933"/>
              <a:ext cx="2642737" cy="1636726"/>
              <a:chOff x="7959490" y="3589933"/>
              <a:chExt cx="2642737" cy="1636726"/>
            </a:xfrm>
          </p:grpSpPr>
          <p:grpSp>
            <p:nvGrpSpPr>
              <p:cNvPr id="11" name="Group 10">
                <a:extLst>
                  <a:ext uri="{FF2B5EF4-FFF2-40B4-BE49-F238E27FC236}">
                    <a16:creationId xmlns:a16="http://schemas.microsoft.com/office/drawing/2014/main" id="{24EFD70F-526B-5EDF-9620-0E8AE4997EAF}"/>
                  </a:ext>
                </a:extLst>
              </p:cNvPr>
              <p:cNvGrpSpPr/>
              <p:nvPr/>
            </p:nvGrpSpPr>
            <p:grpSpPr>
              <a:xfrm>
                <a:off x="7959490" y="3601101"/>
                <a:ext cx="725557" cy="691901"/>
                <a:chOff x="6926292" y="3548321"/>
                <a:chExt cx="725557" cy="691901"/>
              </a:xfrm>
            </p:grpSpPr>
            <p:grpSp>
              <p:nvGrpSpPr>
                <p:cNvPr id="38" name="Group 37">
                  <a:extLst>
                    <a:ext uri="{FF2B5EF4-FFF2-40B4-BE49-F238E27FC236}">
                      <a16:creationId xmlns:a16="http://schemas.microsoft.com/office/drawing/2014/main" id="{2CC16E3F-26DB-AA60-7E12-91B60AF2B14D}"/>
                    </a:ext>
                  </a:extLst>
                </p:cNvPr>
                <p:cNvGrpSpPr/>
                <p:nvPr/>
              </p:nvGrpSpPr>
              <p:grpSpPr>
                <a:xfrm>
                  <a:off x="6926292" y="3548321"/>
                  <a:ext cx="725557" cy="476457"/>
                  <a:chOff x="5470748" y="3186331"/>
                  <a:chExt cx="725557" cy="476457"/>
                </a:xfrm>
                <a:solidFill>
                  <a:schemeClr val="accent2">
                    <a:lumMod val="20000"/>
                    <a:lumOff val="80000"/>
                  </a:schemeClr>
                </a:solidFill>
              </p:grpSpPr>
              <p:sp>
                <p:nvSpPr>
                  <p:cNvPr id="40" name="Rounded Rectangle 39">
                    <a:extLst>
                      <a:ext uri="{FF2B5EF4-FFF2-40B4-BE49-F238E27FC236}">
                        <a16:creationId xmlns:a16="http://schemas.microsoft.com/office/drawing/2014/main" id="{3268D460-E3FF-789F-9412-3AE1FB33B327}"/>
                      </a:ext>
                    </a:extLst>
                  </p:cNvPr>
                  <p:cNvSpPr/>
                  <p:nvPr/>
                </p:nvSpPr>
                <p:spPr>
                  <a:xfrm>
                    <a:off x="5470748" y="3186331"/>
                    <a:ext cx="725557" cy="47645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a:p>
                </p:txBody>
              </p:sp>
              <p:pic>
                <p:nvPicPr>
                  <p:cNvPr id="41" name="Picture 14">
                    <a:extLst>
                      <a:ext uri="{FF2B5EF4-FFF2-40B4-BE49-F238E27FC236}">
                        <a16:creationId xmlns:a16="http://schemas.microsoft.com/office/drawing/2014/main" id="{5638E101-16C7-18DC-D3EF-7786F0F0752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24" b="89695" l="4252" r="92126">
                                <a14:foregroundMark x1="12441" y1="45992" x2="29606" y2="39885"/>
                                <a14:foregroundMark x1="4409" y1="58206" x2="24567" y2="43702"/>
                                <a14:foregroundMark x1="11496" y1="50954" x2="14488" y2="44847"/>
                                <a14:foregroundMark x1="11496" y1="49809" x2="23622" y2="42366"/>
                                <a14:foregroundMark x1="33701" y1="87595" x2="79055" y2="68130"/>
                                <a14:foregroundMark x1="78110" y1="70420" x2="84094" y2="32634"/>
                                <a14:foregroundMark x1="86142" y1="65649" x2="86142" y2="35115"/>
                                <a14:foregroundMark x1="52913" y1="80344" x2="68031" y2="72901"/>
                                <a14:foregroundMark x1="88189" y1="17939" x2="91181" y2="27672"/>
                                <a14:foregroundMark x1="90236" y1="17939" x2="92126" y2="30153"/>
                                <a14:foregroundMark x1="85197" y1="45992" x2="86142" y2="36260"/>
                                <a14:backgroundMark x1="82047" y1="29008" x2="82047" y2="29008"/>
                                <a14:backgroundMark x1="79055" y1="26527" x2="79055" y2="26527"/>
                              </a14:backgroundRemoval>
                            </a14:imgEffect>
                          </a14:imgLayer>
                        </a14:imgProps>
                      </a:ext>
                      <a:ext uri="{28A0092B-C50C-407E-A947-70E740481C1C}">
                        <a14:useLocalDpi xmlns:a14="http://schemas.microsoft.com/office/drawing/2010/main" val="0"/>
                      </a:ext>
                    </a:extLst>
                  </a:blip>
                  <a:srcRect/>
                  <a:stretch>
                    <a:fillRect/>
                  </a:stretch>
                </p:blipFill>
                <p:spPr bwMode="auto">
                  <a:xfrm>
                    <a:off x="5541659" y="3186331"/>
                    <a:ext cx="570120" cy="470461"/>
                  </a:xfrm>
                  <a:prstGeom prst="rect">
                    <a:avLst/>
                  </a:prstGeom>
                  <a:grpFill/>
                  <a:ln>
                    <a:noFill/>
                  </a:ln>
                  <a:extLst>
                    <a:ext uri="{909E8E84-426E-40DD-AFC4-6F175D3DCCD1}">
                      <a14:hiddenFill xmlns:a14="http://schemas.microsoft.com/office/drawing/2010/main">
                        <a:solidFill>
                          <a:srgbClr val="FFFFFF"/>
                        </a:solidFill>
                      </a14:hiddenFill>
                    </a:ext>
                  </a:extLst>
                </p:spPr>
              </p:pic>
            </p:grpSp>
            <p:sp>
              <p:nvSpPr>
                <p:cNvPr id="39" name="TextBox 38">
                  <a:extLst>
                    <a:ext uri="{FF2B5EF4-FFF2-40B4-BE49-F238E27FC236}">
                      <a16:creationId xmlns:a16="http://schemas.microsoft.com/office/drawing/2014/main" id="{07D137DC-2CB7-FF64-837A-0FCA5D876776}"/>
                    </a:ext>
                  </a:extLst>
                </p:cNvPr>
                <p:cNvSpPr txBox="1"/>
                <p:nvPr/>
              </p:nvSpPr>
              <p:spPr>
                <a:xfrm>
                  <a:off x="6975012" y="4024778"/>
                  <a:ext cx="628116" cy="215444"/>
                </a:xfrm>
                <a:prstGeom prst="rect">
                  <a:avLst/>
                </a:prstGeom>
                <a:noFill/>
                <a:ln w="19050">
                  <a:noFill/>
                </a:ln>
              </p:spPr>
              <p:txBody>
                <a:bodyPr wrap="square" rtlCol="0">
                  <a:spAutoFit/>
                </a:bodyPr>
                <a:lstStyle/>
                <a:p>
                  <a:r>
                    <a:rPr lang="en-US" sz="800" dirty="0">
                      <a:solidFill>
                        <a:schemeClr val="tx2">
                          <a:lumMod val="75000"/>
                        </a:schemeClr>
                      </a:solidFill>
                    </a:rPr>
                    <a:t>JHUAPL</a:t>
                  </a:r>
                </a:p>
              </p:txBody>
            </p:sp>
          </p:grpSp>
          <p:grpSp>
            <p:nvGrpSpPr>
              <p:cNvPr id="12" name="Group 11">
                <a:extLst>
                  <a:ext uri="{FF2B5EF4-FFF2-40B4-BE49-F238E27FC236}">
                    <a16:creationId xmlns:a16="http://schemas.microsoft.com/office/drawing/2014/main" id="{3710C7E0-72D4-EEC0-4003-0BD231CB737F}"/>
                  </a:ext>
                </a:extLst>
              </p:cNvPr>
              <p:cNvGrpSpPr/>
              <p:nvPr/>
            </p:nvGrpSpPr>
            <p:grpSpPr>
              <a:xfrm>
                <a:off x="9472963" y="4481055"/>
                <a:ext cx="816672" cy="742773"/>
                <a:chOff x="6505525" y="4070617"/>
                <a:chExt cx="816672" cy="742773"/>
              </a:xfrm>
            </p:grpSpPr>
            <p:grpSp>
              <p:nvGrpSpPr>
                <p:cNvPr id="34" name="Group 33">
                  <a:extLst>
                    <a:ext uri="{FF2B5EF4-FFF2-40B4-BE49-F238E27FC236}">
                      <a16:creationId xmlns:a16="http://schemas.microsoft.com/office/drawing/2014/main" id="{6C2104E2-209D-07A3-FC79-3F3E912A0868}"/>
                    </a:ext>
                  </a:extLst>
                </p:cNvPr>
                <p:cNvGrpSpPr/>
                <p:nvPr/>
              </p:nvGrpSpPr>
              <p:grpSpPr>
                <a:xfrm>
                  <a:off x="6551083" y="4070617"/>
                  <a:ext cx="725557" cy="476457"/>
                  <a:chOff x="7255565" y="3558830"/>
                  <a:chExt cx="725557" cy="476457"/>
                </a:xfrm>
                <a:solidFill>
                  <a:schemeClr val="accent6">
                    <a:lumMod val="20000"/>
                    <a:lumOff val="80000"/>
                  </a:schemeClr>
                </a:solidFill>
              </p:grpSpPr>
              <p:sp>
                <p:nvSpPr>
                  <p:cNvPr id="36" name="Rounded Rectangle 35">
                    <a:extLst>
                      <a:ext uri="{FF2B5EF4-FFF2-40B4-BE49-F238E27FC236}">
                        <a16:creationId xmlns:a16="http://schemas.microsoft.com/office/drawing/2014/main" id="{4E4A0270-338C-2263-2D70-D6F1C97CEA2C}"/>
                      </a:ext>
                    </a:extLst>
                  </p:cNvPr>
                  <p:cNvSpPr/>
                  <p:nvPr/>
                </p:nvSpPr>
                <p:spPr>
                  <a:xfrm>
                    <a:off x="7255565" y="3558830"/>
                    <a:ext cx="725557" cy="47645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a:p>
                </p:txBody>
              </p:sp>
              <p:pic>
                <p:nvPicPr>
                  <p:cNvPr id="37" name="Picture 14">
                    <a:extLst>
                      <a:ext uri="{FF2B5EF4-FFF2-40B4-BE49-F238E27FC236}">
                        <a16:creationId xmlns:a16="http://schemas.microsoft.com/office/drawing/2014/main" id="{CEBAD1DD-E956-D924-21D1-F3FF6DE366E2}"/>
                      </a:ext>
                    </a:extLst>
                  </p:cNvPr>
                  <p:cNvPicPr>
                    <a:picLocks noChangeAspect="1" noChangeArrowheads="1"/>
                  </p:cNvPicPr>
                  <p:nvPr/>
                </p:nvPicPr>
                <p:blipFill>
                  <a:blip r:embed="rId2">
                    <a:extLst>
                      <a:ext uri="{BEBA8EAE-BF5A-486C-A8C5-ECC9F3942E4B}">
                        <a14:imgProps xmlns:a14="http://schemas.microsoft.com/office/drawing/2010/main">
                          <a14:imgLayer r:embed="rId4">
                            <a14:imgEffect>
                              <a14:backgroundRemoval t="9924" b="89695" l="4252" r="92126">
                                <a14:foregroundMark x1="12441" y1="45992" x2="29606" y2="39885"/>
                                <a14:foregroundMark x1="4409" y1="58206" x2="24567" y2="43702"/>
                                <a14:foregroundMark x1="11496" y1="50954" x2="14488" y2="44847"/>
                                <a14:foregroundMark x1="11496" y1="49809" x2="23622" y2="42366"/>
                                <a14:foregroundMark x1="33701" y1="87595" x2="79055" y2="68130"/>
                                <a14:foregroundMark x1="78110" y1="70420" x2="84094" y2="32634"/>
                                <a14:foregroundMark x1="86142" y1="65649" x2="86142" y2="35115"/>
                                <a14:foregroundMark x1="52913" y1="80344" x2="68031" y2="72901"/>
                                <a14:foregroundMark x1="88189" y1="17939" x2="91181" y2="27672"/>
                                <a14:foregroundMark x1="90236" y1="17939" x2="92126" y2="30153"/>
                                <a14:foregroundMark x1="85197" y1="45992" x2="86142" y2="36260"/>
                                <a14:backgroundMark x1="82047" y1="29008" x2="82047" y2="29008"/>
                                <a14:backgroundMark x1="79055" y1="26527" x2="79055" y2="26527"/>
                              </a14:backgroundRemoval>
                            </a14:imgEffect>
                          </a14:imgLayer>
                        </a14:imgProps>
                      </a:ext>
                      <a:ext uri="{28A0092B-C50C-407E-A947-70E740481C1C}">
                        <a14:useLocalDpi xmlns:a14="http://schemas.microsoft.com/office/drawing/2010/main" val="0"/>
                      </a:ext>
                    </a:extLst>
                  </a:blip>
                  <a:srcRect/>
                  <a:stretch>
                    <a:fillRect/>
                  </a:stretch>
                </p:blipFill>
                <p:spPr bwMode="auto">
                  <a:xfrm>
                    <a:off x="7333283" y="3558830"/>
                    <a:ext cx="570120" cy="470461"/>
                  </a:xfrm>
                  <a:prstGeom prst="rect">
                    <a:avLst/>
                  </a:prstGeom>
                  <a:grpFill/>
                  <a:ln>
                    <a:noFill/>
                  </a:ln>
                  <a:extLst>
                    <a:ext uri="{909E8E84-426E-40DD-AFC4-6F175D3DCCD1}">
                      <a14:hiddenFill xmlns:a14="http://schemas.microsoft.com/office/drawing/2010/main">
                        <a:solidFill>
                          <a:srgbClr val="FFFFFF"/>
                        </a:solidFill>
                      </a14:hiddenFill>
                    </a:ext>
                  </a:extLst>
                </p:spPr>
              </p:pic>
            </p:grpSp>
            <p:sp>
              <p:nvSpPr>
                <p:cNvPr id="35" name="TextBox 34">
                  <a:extLst>
                    <a:ext uri="{FF2B5EF4-FFF2-40B4-BE49-F238E27FC236}">
                      <a16:creationId xmlns:a16="http://schemas.microsoft.com/office/drawing/2014/main" id="{63D5D3AE-A934-BF6E-08C2-CA6C8ABBA849}"/>
                    </a:ext>
                  </a:extLst>
                </p:cNvPr>
                <p:cNvSpPr txBox="1"/>
                <p:nvPr/>
              </p:nvSpPr>
              <p:spPr>
                <a:xfrm>
                  <a:off x="6505525" y="4597946"/>
                  <a:ext cx="816672" cy="215444"/>
                </a:xfrm>
                <a:prstGeom prst="rect">
                  <a:avLst/>
                </a:prstGeom>
                <a:noFill/>
                <a:ln w="19050">
                  <a:noFill/>
                </a:ln>
              </p:spPr>
              <p:txBody>
                <a:bodyPr wrap="square" rtlCol="0">
                  <a:spAutoFit/>
                </a:bodyPr>
                <a:lstStyle/>
                <a:p>
                  <a:r>
                    <a:rPr lang="en-US" sz="800" dirty="0">
                      <a:solidFill>
                        <a:schemeClr val="tx2">
                          <a:lumMod val="75000"/>
                        </a:schemeClr>
                      </a:solidFill>
                    </a:rPr>
                    <a:t>GSFC/NASA</a:t>
                  </a:r>
                </a:p>
              </p:txBody>
            </p:sp>
          </p:grpSp>
          <p:grpSp>
            <p:nvGrpSpPr>
              <p:cNvPr id="13" name="Group 12">
                <a:extLst>
                  <a:ext uri="{FF2B5EF4-FFF2-40B4-BE49-F238E27FC236}">
                    <a16:creationId xmlns:a16="http://schemas.microsoft.com/office/drawing/2014/main" id="{D04BCAE3-1DC1-586B-4565-483F105A0B0C}"/>
                  </a:ext>
                </a:extLst>
              </p:cNvPr>
              <p:cNvGrpSpPr/>
              <p:nvPr/>
            </p:nvGrpSpPr>
            <p:grpSpPr>
              <a:xfrm>
                <a:off x="7996120" y="4545988"/>
                <a:ext cx="725557" cy="680671"/>
                <a:chOff x="6615003" y="4492875"/>
                <a:chExt cx="725557" cy="680671"/>
              </a:xfrm>
            </p:grpSpPr>
            <p:grpSp>
              <p:nvGrpSpPr>
                <p:cNvPr id="30" name="Group 29">
                  <a:extLst>
                    <a:ext uri="{FF2B5EF4-FFF2-40B4-BE49-F238E27FC236}">
                      <a16:creationId xmlns:a16="http://schemas.microsoft.com/office/drawing/2014/main" id="{EAFF9E16-3F2B-1BD8-DA39-D006A6F6FC5A}"/>
                    </a:ext>
                  </a:extLst>
                </p:cNvPr>
                <p:cNvGrpSpPr/>
                <p:nvPr/>
              </p:nvGrpSpPr>
              <p:grpSpPr>
                <a:xfrm>
                  <a:off x="6615003" y="4492875"/>
                  <a:ext cx="725557" cy="476457"/>
                  <a:chOff x="7255565" y="3558830"/>
                  <a:chExt cx="725557" cy="476457"/>
                </a:xfrm>
              </p:grpSpPr>
              <p:sp>
                <p:nvSpPr>
                  <p:cNvPr id="32" name="Rounded Rectangle 31">
                    <a:extLst>
                      <a:ext uri="{FF2B5EF4-FFF2-40B4-BE49-F238E27FC236}">
                        <a16:creationId xmlns:a16="http://schemas.microsoft.com/office/drawing/2014/main" id="{6808272B-7DC8-5C43-905D-DEABD4521AF0}"/>
                      </a:ext>
                    </a:extLst>
                  </p:cNvPr>
                  <p:cNvSpPr/>
                  <p:nvPr/>
                </p:nvSpPr>
                <p:spPr>
                  <a:xfrm>
                    <a:off x="7255565" y="3558830"/>
                    <a:ext cx="725557" cy="476457"/>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a:p>
                </p:txBody>
              </p:sp>
              <p:pic>
                <p:nvPicPr>
                  <p:cNvPr id="33" name="Picture 14">
                    <a:extLst>
                      <a:ext uri="{FF2B5EF4-FFF2-40B4-BE49-F238E27FC236}">
                        <a16:creationId xmlns:a16="http://schemas.microsoft.com/office/drawing/2014/main" id="{926EC5E6-160C-7E9B-E72A-B09EB26794F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24" b="89695" l="4252" r="92126">
                                <a14:foregroundMark x1="12441" y1="45992" x2="29606" y2="39885"/>
                                <a14:foregroundMark x1="4409" y1="58206" x2="24567" y2="43702"/>
                                <a14:foregroundMark x1="11496" y1="50954" x2="14488" y2="44847"/>
                                <a14:foregroundMark x1="11496" y1="49809" x2="23622" y2="42366"/>
                                <a14:foregroundMark x1="33701" y1="87595" x2="79055" y2="68130"/>
                                <a14:foregroundMark x1="78110" y1="70420" x2="84094" y2="32634"/>
                                <a14:foregroundMark x1="86142" y1="65649" x2="86142" y2="35115"/>
                                <a14:foregroundMark x1="52913" y1="80344" x2="68031" y2="72901"/>
                                <a14:foregroundMark x1="88189" y1="17939" x2="91181" y2="27672"/>
                                <a14:foregroundMark x1="90236" y1="17939" x2="92126" y2="30153"/>
                                <a14:foregroundMark x1="85197" y1="45992" x2="86142" y2="36260"/>
                                <a14:backgroundMark x1="82047" y1="29008" x2="82047" y2="29008"/>
                                <a14:backgroundMark x1="79055" y1="26527" x2="79055" y2="26527"/>
                              </a14:backgroundRemoval>
                            </a14:imgEffect>
                          </a14:imgLayer>
                        </a14:imgProps>
                      </a:ext>
                      <a:ext uri="{28A0092B-C50C-407E-A947-70E740481C1C}">
                        <a14:useLocalDpi xmlns:a14="http://schemas.microsoft.com/office/drawing/2010/main" val="0"/>
                      </a:ext>
                    </a:extLst>
                  </a:blip>
                  <a:srcRect/>
                  <a:stretch>
                    <a:fillRect/>
                  </a:stretch>
                </p:blipFill>
                <p:spPr bwMode="auto">
                  <a:xfrm>
                    <a:off x="7333283" y="3558830"/>
                    <a:ext cx="570120" cy="470461"/>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31" name="TextBox 30">
                  <a:extLst>
                    <a:ext uri="{FF2B5EF4-FFF2-40B4-BE49-F238E27FC236}">
                      <a16:creationId xmlns:a16="http://schemas.microsoft.com/office/drawing/2014/main" id="{F99D9883-6A99-EFB6-3969-CCA6CE530296}"/>
                    </a:ext>
                  </a:extLst>
                </p:cNvPr>
                <p:cNvSpPr txBox="1"/>
                <p:nvPr/>
              </p:nvSpPr>
              <p:spPr>
                <a:xfrm>
                  <a:off x="6617100" y="4958102"/>
                  <a:ext cx="721362" cy="215444"/>
                </a:xfrm>
                <a:prstGeom prst="rect">
                  <a:avLst/>
                </a:prstGeom>
                <a:noFill/>
                <a:ln w="19050">
                  <a:noFill/>
                </a:ln>
              </p:spPr>
              <p:txBody>
                <a:bodyPr wrap="square" rtlCol="0">
                  <a:spAutoFit/>
                </a:bodyPr>
                <a:lstStyle/>
                <a:p>
                  <a:r>
                    <a:rPr lang="en-US" sz="800" dirty="0">
                      <a:solidFill>
                        <a:schemeClr val="tx2">
                          <a:lumMod val="75000"/>
                        </a:schemeClr>
                      </a:solidFill>
                    </a:rPr>
                    <a:t>Institution A</a:t>
                  </a:r>
                </a:p>
              </p:txBody>
            </p:sp>
          </p:grpSp>
          <p:grpSp>
            <p:nvGrpSpPr>
              <p:cNvPr id="14" name="Group 13">
                <a:extLst>
                  <a:ext uri="{FF2B5EF4-FFF2-40B4-BE49-F238E27FC236}">
                    <a16:creationId xmlns:a16="http://schemas.microsoft.com/office/drawing/2014/main" id="{8256533D-5C01-C4C7-3874-38E45798BC4D}"/>
                  </a:ext>
                </a:extLst>
              </p:cNvPr>
              <p:cNvGrpSpPr/>
              <p:nvPr/>
            </p:nvGrpSpPr>
            <p:grpSpPr>
              <a:xfrm>
                <a:off x="9876670" y="3589933"/>
                <a:ext cx="725557" cy="685905"/>
                <a:chOff x="7173727" y="3900018"/>
                <a:chExt cx="725557" cy="685905"/>
              </a:xfrm>
            </p:grpSpPr>
            <p:grpSp>
              <p:nvGrpSpPr>
                <p:cNvPr id="26" name="Group 25">
                  <a:extLst>
                    <a:ext uri="{FF2B5EF4-FFF2-40B4-BE49-F238E27FC236}">
                      <a16:creationId xmlns:a16="http://schemas.microsoft.com/office/drawing/2014/main" id="{E1846836-874E-6255-3E68-965B8FA62A36}"/>
                    </a:ext>
                  </a:extLst>
                </p:cNvPr>
                <p:cNvGrpSpPr/>
                <p:nvPr/>
              </p:nvGrpSpPr>
              <p:grpSpPr>
                <a:xfrm>
                  <a:off x="7173727" y="3900018"/>
                  <a:ext cx="725557" cy="476457"/>
                  <a:chOff x="7255565" y="3558830"/>
                  <a:chExt cx="725557" cy="476457"/>
                </a:xfrm>
                <a:solidFill>
                  <a:schemeClr val="accent5">
                    <a:lumMod val="20000"/>
                    <a:lumOff val="80000"/>
                  </a:schemeClr>
                </a:solidFill>
              </p:grpSpPr>
              <p:sp>
                <p:nvSpPr>
                  <p:cNvPr id="28" name="Rounded Rectangle 27">
                    <a:extLst>
                      <a:ext uri="{FF2B5EF4-FFF2-40B4-BE49-F238E27FC236}">
                        <a16:creationId xmlns:a16="http://schemas.microsoft.com/office/drawing/2014/main" id="{EA1544D5-42D2-4D4F-7483-E4B9C1307740}"/>
                      </a:ext>
                    </a:extLst>
                  </p:cNvPr>
                  <p:cNvSpPr/>
                  <p:nvPr/>
                </p:nvSpPr>
                <p:spPr>
                  <a:xfrm>
                    <a:off x="7255565" y="3558830"/>
                    <a:ext cx="725557" cy="47645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a:p>
                </p:txBody>
              </p:sp>
              <p:pic>
                <p:nvPicPr>
                  <p:cNvPr id="29" name="Picture 14">
                    <a:extLst>
                      <a:ext uri="{FF2B5EF4-FFF2-40B4-BE49-F238E27FC236}">
                        <a16:creationId xmlns:a16="http://schemas.microsoft.com/office/drawing/2014/main" id="{68AD2DA5-FC16-4AB6-D517-245C2F98F24F}"/>
                      </a:ext>
                    </a:extLst>
                  </p:cNvPr>
                  <p:cNvPicPr>
                    <a:picLocks noChangeAspect="1" noChangeArrowheads="1"/>
                  </p:cNvPicPr>
                  <p:nvPr/>
                </p:nvPicPr>
                <p:blipFill>
                  <a:blip r:embed="rId2">
                    <a:extLst>
                      <a:ext uri="{BEBA8EAE-BF5A-486C-A8C5-ECC9F3942E4B}">
                        <a14:imgProps xmlns:a14="http://schemas.microsoft.com/office/drawing/2010/main">
                          <a14:imgLayer r:embed="rId4">
                            <a14:imgEffect>
                              <a14:backgroundRemoval t="9924" b="89695" l="4252" r="92126">
                                <a14:foregroundMark x1="12441" y1="45992" x2="29606" y2="39885"/>
                                <a14:foregroundMark x1="4409" y1="58206" x2="24567" y2="43702"/>
                                <a14:foregroundMark x1="11496" y1="50954" x2="14488" y2="44847"/>
                                <a14:foregroundMark x1="11496" y1="49809" x2="23622" y2="42366"/>
                                <a14:foregroundMark x1="33701" y1="87595" x2="79055" y2="68130"/>
                                <a14:foregroundMark x1="78110" y1="70420" x2="84094" y2="32634"/>
                                <a14:foregroundMark x1="86142" y1="65649" x2="86142" y2="35115"/>
                                <a14:foregroundMark x1="52913" y1="80344" x2="68031" y2="72901"/>
                                <a14:foregroundMark x1="88189" y1="17939" x2="91181" y2="27672"/>
                                <a14:foregroundMark x1="90236" y1="17939" x2="92126" y2="30153"/>
                                <a14:foregroundMark x1="85197" y1="45992" x2="86142" y2="36260"/>
                                <a14:backgroundMark x1="82047" y1="29008" x2="82047" y2="29008"/>
                                <a14:backgroundMark x1="79055" y1="26527" x2="79055" y2="26527"/>
                              </a14:backgroundRemoval>
                            </a14:imgEffect>
                          </a14:imgLayer>
                        </a14:imgProps>
                      </a:ext>
                      <a:ext uri="{28A0092B-C50C-407E-A947-70E740481C1C}">
                        <a14:useLocalDpi xmlns:a14="http://schemas.microsoft.com/office/drawing/2010/main" val="0"/>
                      </a:ext>
                    </a:extLst>
                  </a:blip>
                  <a:srcRect/>
                  <a:stretch>
                    <a:fillRect/>
                  </a:stretch>
                </p:blipFill>
                <p:spPr bwMode="auto">
                  <a:xfrm>
                    <a:off x="7333283" y="3558830"/>
                    <a:ext cx="570120" cy="470461"/>
                  </a:xfrm>
                  <a:prstGeom prst="rect">
                    <a:avLst/>
                  </a:prstGeom>
                  <a:grpFill/>
                  <a:ln>
                    <a:noFill/>
                  </a:ln>
                  <a:extLst>
                    <a:ext uri="{909E8E84-426E-40DD-AFC4-6F175D3DCCD1}">
                      <a14:hiddenFill xmlns:a14="http://schemas.microsoft.com/office/drawing/2010/main">
                        <a:solidFill>
                          <a:srgbClr val="FFFFFF"/>
                        </a:solidFill>
                      </a14:hiddenFill>
                    </a:ext>
                  </a:extLst>
                </p:spPr>
              </p:pic>
            </p:grpSp>
            <p:sp>
              <p:nvSpPr>
                <p:cNvPr id="27" name="TextBox 26">
                  <a:extLst>
                    <a:ext uri="{FF2B5EF4-FFF2-40B4-BE49-F238E27FC236}">
                      <a16:creationId xmlns:a16="http://schemas.microsoft.com/office/drawing/2014/main" id="{46ADF38C-48DD-0653-7603-35973CA8675A}"/>
                    </a:ext>
                  </a:extLst>
                </p:cNvPr>
                <p:cNvSpPr txBox="1"/>
                <p:nvPr/>
              </p:nvSpPr>
              <p:spPr>
                <a:xfrm>
                  <a:off x="7173727" y="4370479"/>
                  <a:ext cx="721362" cy="215444"/>
                </a:xfrm>
                <a:prstGeom prst="rect">
                  <a:avLst/>
                </a:prstGeom>
                <a:noFill/>
                <a:ln w="19050">
                  <a:noFill/>
                </a:ln>
              </p:spPr>
              <p:txBody>
                <a:bodyPr wrap="square" rtlCol="0">
                  <a:spAutoFit/>
                </a:bodyPr>
                <a:lstStyle/>
                <a:p>
                  <a:r>
                    <a:rPr lang="en-US" sz="800" dirty="0">
                      <a:solidFill>
                        <a:schemeClr val="tx2">
                          <a:lumMod val="75000"/>
                        </a:schemeClr>
                      </a:solidFill>
                    </a:rPr>
                    <a:t>Institution B</a:t>
                  </a:r>
                </a:p>
              </p:txBody>
            </p:sp>
          </p:grpSp>
          <p:grpSp>
            <p:nvGrpSpPr>
              <p:cNvPr id="15" name="Group 14">
                <a:extLst>
                  <a:ext uri="{FF2B5EF4-FFF2-40B4-BE49-F238E27FC236}">
                    <a16:creationId xmlns:a16="http://schemas.microsoft.com/office/drawing/2014/main" id="{ED30FD95-F2F1-A7B5-3C84-01E0BA5BF6BC}"/>
                  </a:ext>
                </a:extLst>
              </p:cNvPr>
              <p:cNvGrpSpPr/>
              <p:nvPr/>
            </p:nvGrpSpPr>
            <p:grpSpPr>
              <a:xfrm>
                <a:off x="8809126" y="4012192"/>
                <a:ext cx="898905" cy="510462"/>
                <a:chOff x="8739676" y="3934751"/>
                <a:chExt cx="875024" cy="478839"/>
              </a:xfrm>
            </p:grpSpPr>
            <p:pic>
              <p:nvPicPr>
                <p:cNvPr id="24" name="Picture 23">
                  <a:extLst>
                    <a:ext uri="{FF2B5EF4-FFF2-40B4-BE49-F238E27FC236}">
                      <a16:creationId xmlns:a16="http://schemas.microsoft.com/office/drawing/2014/main" id="{AA676CE5-0D52-E306-EAB1-0E225405A773}"/>
                    </a:ext>
                  </a:extLst>
                </p:cNvPr>
                <p:cNvPicPr>
                  <a:picLocks noChangeAspect="1"/>
                </p:cNvPicPr>
                <p:nvPr/>
              </p:nvPicPr>
              <p:blipFill>
                <a:blip r:embed="rId5"/>
                <a:stretch>
                  <a:fillRect/>
                </a:stretch>
              </p:blipFill>
              <p:spPr>
                <a:xfrm>
                  <a:off x="9040377" y="3934751"/>
                  <a:ext cx="273622" cy="273622"/>
                </a:xfrm>
                <a:prstGeom prst="rect">
                  <a:avLst/>
                </a:prstGeom>
              </p:spPr>
            </p:pic>
            <p:sp>
              <p:nvSpPr>
                <p:cNvPr id="25" name="TextBox 24">
                  <a:extLst>
                    <a:ext uri="{FF2B5EF4-FFF2-40B4-BE49-F238E27FC236}">
                      <a16:creationId xmlns:a16="http://schemas.microsoft.com/office/drawing/2014/main" id="{B978DC2E-68B5-425C-72B9-073A3B1F9A18}"/>
                    </a:ext>
                  </a:extLst>
                </p:cNvPr>
                <p:cNvSpPr txBox="1"/>
                <p:nvPr/>
              </p:nvSpPr>
              <p:spPr>
                <a:xfrm>
                  <a:off x="8739676" y="4198146"/>
                  <a:ext cx="875024" cy="215444"/>
                </a:xfrm>
                <a:prstGeom prst="rect">
                  <a:avLst/>
                </a:prstGeom>
                <a:noFill/>
                <a:ln w="19050">
                  <a:noFill/>
                </a:ln>
              </p:spPr>
              <p:txBody>
                <a:bodyPr wrap="square" rtlCol="0">
                  <a:spAutoFit/>
                </a:bodyPr>
                <a:lstStyle/>
                <a:p>
                  <a:r>
                    <a:rPr lang="en-US" sz="800" dirty="0">
                      <a:solidFill>
                        <a:schemeClr val="tx2">
                          <a:lumMod val="75000"/>
                        </a:schemeClr>
                      </a:solidFill>
                      <a:latin typeface="+mj-lt"/>
                    </a:rPr>
                    <a:t>Global Catalog</a:t>
                  </a:r>
                </a:p>
              </p:txBody>
            </p:sp>
          </p:grpSp>
          <p:cxnSp>
            <p:nvCxnSpPr>
              <p:cNvPr id="16" name="Straight Connector 15">
                <a:extLst>
                  <a:ext uri="{FF2B5EF4-FFF2-40B4-BE49-F238E27FC236}">
                    <a16:creationId xmlns:a16="http://schemas.microsoft.com/office/drawing/2014/main" id="{16A81188-FED0-C896-4C4B-1280727DBF40}"/>
                  </a:ext>
                </a:extLst>
              </p:cNvPr>
              <p:cNvCxnSpPr>
                <a:cxnSpLocks/>
                <a:stCxn id="24" idx="1"/>
                <a:endCxn id="41" idx="3"/>
              </p:cNvCxnSpPr>
              <p:nvPr/>
            </p:nvCxnSpPr>
            <p:spPr>
              <a:xfrm flipH="1" flipV="1">
                <a:off x="8600521" y="3836332"/>
                <a:ext cx="517513" cy="321706"/>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9F86D0-3CB8-5504-45CD-82B7BAEE085D}"/>
                  </a:ext>
                </a:extLst>
              </p:cNvPr>
              <p:cNvCxnSpPr>
                <a:cxnSpLocks/>
                <a:stCxn id="24" idx="3"/>
                <a:endCxn id="29" idx="1"/>
              </p:cNvCxnSpPr>
              <p:nvPr/>
            </p:nvCxnSpPr>
            <p:spPr>
              <a:xfrm flipV="1">
                <a:off x="9399124" y="3825164"/>
                <a:ext cx="555264" cy="332874"/>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8ED00FC-ED74-AA6F-BC5F-B343B9449EEA}"/>
                  </a:ext>
                </a:extLst>
              </p:cNvPr>
              <p:cNvCxnSpPr>
                <a:cxnSpLocks/>
                <a:stCxn id="24" idx="3"/>
                <a:endCxn id="37" idx="0"/>
              </p:cNvCxnSpPr>
              <p:nvPr/>
            </p:nvCxnSpPr>
            <p:spPr>
              <a:xfrm>
                <a:off x="9399124" y="4158038"/>
                <a:ext cx="482175" cy="323017"/>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EAB22A-0669-1A67-1434-31765EE980BC}"/>
                  </a:ext>
                </a:extLst>
              </p:cNvPr>
              <p:cNvCxnSpPr>
                <a:cxnSpLocks/>
                <a:stCxn id="33" idx="0"/>
                <a:endCxn id="24" idx="1"/>
              </p:cNvCxnSpPr>
              <p:nvPr/>
            </p:nvCxnSpPr>
            <p:spPr>
              <a:xfrm flipV="1">
                <a:off x="8358898" y="4158038"/>
                <a:ext cx="759136" cy="387950"/>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D03D78B-3BDD-91C4-D00A-D1FC9521B95E}"/>
                  </a:ext>
                </a:extLst>
              </p:cNvPr>
              <p:cNvCxnSpPr>
                <a:cxnSpLocks/>
                <a:stCxn id="41" idx="3"/>
                <a:endCxn id="29" idx="1"/>
              </p:cNvCxnSpPr>
              <p:nvPr/>
            </p:nvCxnSpPr>
            <p:spPr>
              <a:xfrm flipV="1">
                <a:off x="8600521" y="3825164"/>
                <a:ext cx="1353867" cy="11168"/>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848B49-DF17-331B-1FF4-70A2D31DAB5C}"/>
                  </a:ext>
                </a:extLst>
              </p:cNvPr>
              <p:cNvCxnSpPr>
                <a:cxnSpLocks/>
                <a:stCxn id="37" idx="0"/>
                <a:endCxn id="29" idx="1"/>
              </p:cNvCxnSpPr>
              <p:nvPr/>
            </p:nvCxnSpPr>
            <p:spPr>
              <a:xfrm flipV="1">
                <a:off x="9881299" y="3825164"/>
                <a:ext cx="73089" cy="655891"/>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3957B2-E55B-A511-3A93-1B76A4692B7D}"/>
                  </a:ext>
                </a:extLst>
              </p:cNvPr>
              <p:cNvCxnSpPr>
                <a:cxnSpLocks/>
                <a:stCxn id="37" idx="0"/>
                <a:endCxn id="33" idx="0"/>
              </p:cNvCxnSpPr>
              <p:nvPr/>
            </p:nvCxnSpPr>
            <p:spPr>
              <a:xfrm flipH="1">
                <a:off x="8358898" y="4481055"/>
                <a:ext cx="1522401" cy="64933"/>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D038DAD-38D0-8B90-B1B6-D75DCF2E0098}"/>
                  </a:ext>
                </a:extLst>
              </p:cNvPr>
              <p:cNvCxnSpPr>
                <a:cxnSpLocks/>
                <a:stCxn id="33" idx="0"/>
                <a:endCxn id="41" idx="3"/>
              </p:cNvCxnSpPr>
              <p:nvPr/>
            </p:nvCxnSpPr>
            <p:spPr>
              <a:xfrm flipV="1">
                <a:off x="8358898" y="3836332"/>
                <a:ext cx="241623" cy="709656"/>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pic>
        <p:nvPicPr>
          <p:cNvPr id="43" name="Picture 42">
            <a:extLst>
              <a:ext uri="{FF2B5EF4-FFF2-40B4-BE49-F238E27FC236}">
                <a16:creationId xmlns:a16="http://schemas.microsoft.com/office/drawing/2014/main" id="{C998BB07-12B9-F805-0B6D-549ACDC861AD}"/>
              </a:ext>
            </a:extLst>
          </p:cNvPr>
          <p:cNvPicPr>
            <a:picLocks noChangeAspect="1"/>
          </p:cNvPicPr>
          <p:nvPr/>
        </p:nvPicPr>
        <p:blipFill>
          <a:blip r:embed="rId6"/>
          <a:stretch>
            <a:fillRect/>
          </a:stretch>
        </p:blipFill>
        <p:spPr>
          <a:xfrm>
            <a:off x="5505255" y="3641368"/>
            <a:ext cx="6663518" cy="2494575"/>
          </a:xfrm>
          <a:prstGeom prst="rect">
            <a:avLst/>
          </a:prstGeom>
        </p:spPr>
      </p:pic>
      <p:cxnSp>
        <p:nvCxnSpPr>
          <p:cNvPr id="45" name="Curved Connector 44">
            <a:extLst>
              <a:ext uri="{FF2B5EF4-FFF2-40B4-BE49-F238E27FC236}">
                <a16:creationId xmlns:a16="http://schemas.microsoft.com/office/drawing/2014/main" id="{7BE36E9D-A2F1-5A9F-8888-F2E1CDF38989}"/>
              </a:ext>
            </a:extLst>
          </p:cNvPr>
          <p:cNvCxnSpPr>
            <a:cxnSpLocks/>
            <a:stCxn id="43" idx="1"/>
            <a:endCxn id="9" idx="2"/>
          </p:cNvCxnSpPr>
          <p:nvPr/>
        </p:nvCxnSpPr>
        <p:spPr>
          <a:xfrm rot="10800000" flipH="1">
            <a:off x="5505254" y="2328632"/>
            <a:ext cx="2012997" cy="2560024"/>
          </a:xfrm>
          <a:prstGeom prst="curvedConnector3">
            <a:avLst>
              <a:gd name="adj1" fmla="val -11825"/>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44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3A12-50A5-663F-5DE2-94A298E932BC}"/>
              </a:ext>
            </a:extLst>
          </p:cNvPr>
          <p:cNvSpPr>
            <a:spLocks noGrp="1"/>
          </p:cNvSpPr>
          <p:nvPr>
            <p:ph type="title"/>
          </p:nvPr>
        </p:nvSpPr>
        <p:spPr/>
        <p:txBody>
          <a:bodyPr/>
          <a:lstStyle/>
          <a:p>
            <a:r>
              <a:rPr lang="en-US" dirty="0"/>
              <a:t>Challenge:  Allocating and controlling costs</a:t>
            </a:r>
          </a:p>
        </p:txBody>
      </p:sp>
      <p:sp>
        <p:nvSpPr>
          <p:cNvPr id="3" name="Content Placeholder 2">
            <a:extLst>
              <a:ext uri="{FF2B5EF4-FFF2-40B4-BE49-F238E27FC236}">
                <a16:creationId xmlns:a16="http://schemas.microsoft.com/office/drawing/2014/main" id="{C8FACA5A-D6D6-CA0C-C5EF-EDB55B5B565F}"/>
              </a:ext>
            </a:extLst>
          </p:cNvPr>
          <p:cNvSpPr>
            <a:spLocks noGrp="1"/>
          </p:cNvSpPr>
          <p:nvPr>
            <p:ph sz="quarter" idx="13"/>
          </p:nvPr>
        </p:nvSpPr>
        <p:spPr>
          <a:xfrm>
            <a:off x="952500" y="1179514"/>
            <a:ext cx="5143500" cy="5030786"/>
          </a:xfrm>
        </p:spPr>
        <p:txBody>
          <a:bodyPr>
            <a:normAutofit fontScale="85000" lnSpcReduction="10000"/>
          </a:bodyPr>
          <a:lstStyle/>
          <a:p>
            <a:pPr marL="0" indent="0">
              <a:buNone/>
            </a:pPr>
            <a:r>
              <a:rPr lang="en-US" i="1" dirty="0">
                <a:solidFill>
                  <a:srgbClr val="FF0000"/>
                </a:solidFill>
              </a:rPr>
              <a:t>Caveat:  </a:t>
            </a:r>
            <a:r>
              <a:rPr lang="en-US" i="1" dirty="0"/>
              <a:t>Not an easy problem! Still working on this one….</a:t>
            </a:r>
            <a:endParaRPr lang="en-US" dirty="0"/>
          </a:p>
          <a:p>
            <a:pPr marL="0" indent="0">
              <a:buNone/>
            </a:pPr>
            <a:r>
              <a:rPr lang="en-US" dirty="0"/>
              <a:t>Cost management in AWS takes some forethought and finesse:</a:t>
            </a:r>
          </a:p>
          <a:p>
            <a:r>
              <a:rPr lang="en-US" dirty="0"/>
              <a:t>By default, costs just roll up to the account level. Determining “per user” costs requires some forethought in your environment’s design and implementation.</a:t>
            </a:r>
          </a:p>
          <a:p>
            <a:r>
              <a:rPr lang="en-US" dirty="0"/>
              <a:t>It is VERY easy to burn $$ up through a combination of over/under utilized resources. Guardrails are necessary to protect users.</a:t>
            </a:r>
          </a:p>
          <a:p>
            <a:pPr marL="0" indent="0">
              <a:buNone/>
            </a:pPr>
            <a:endParaRPr lang="en-US" dirty="0"/>
          </a:p>
          <a:p>
            <a:pPr marL="0" indent="0">
              <a:buNone/>
            </a:pPr>
            <a:r>
              <a:rPr lang="en-US" dirty="0">
                <a:hlinkClick r:id="rId2"/>
              </a:rPr>
              <a:t>AWS Tagging</a:t>
            </a:r>
            <a:r>
              <a:rPr lang="en-US" dirty="0"/>
              <a:t> provided us one means to tag resources (ex: EC2 instances) with </a:t>
            </a:r>
            <a:r>
              <a:rPr lang="en-US" dirty="0" err="1"/>
              <a:t>HelioCloud</a:t>
            </a:r>
            <a:r>
              <a:rPr lang="en-US" dirty="0"/>
              <a:t> user names to track costs … but that is only part of the puzzle.  We still want protections in for over/under utilizing resources (ex: leaving a hefty ML ready EC2 instance running idle for 1 month!)</a:t>
            </a:r>
          </a:p>
          <a:p>
            <a:pPr marL="0" indent="0">
              <a:buNone/>
            </a:pPr>
            <a:endParaRPr lang="en-US" dirty="0"/>
          </a:p>
        </p:txBody>
      </p:sp>
      <p:sp>
        <p:nvSpPr>
          <p:cNvPr id="4" name="Date Placeholder 3">
            <a:extLst>
              <a:ext uri="{FF2B5EF4-FFF2-40B4-BE49-F238E27FC236}">
                <a16:creationId xmlns:a16="http://schemas.microsoft.com/office/drawing/2014/main" id="{DBBB7DA5-9614-8F46-6D72-A057760824DA}"/>
              </a:ext>
            </a:extLst>
          </p:cNvPr>
          <p:cNvSpPr>
            <a:spLocks noGrp="1"/>
          </p:cNvSpPr>
          <p:nvPr>
            <p:ph type="dt" sz="half" idx="14"/>
          </p:nvPr>
        </p:nvSpPr>
        <p:spPr/>
        <p:txBody>
          <a:bodyPr/>
          <a:lstStyle/>
          <a:p>
            <a:fld id="{23C2CCE9-65D5-4615-9B27-785F94F466C1}" type="datetime3">
              <a:rPr lang="en-US" smtClean="0"/>
              <a:t>5 October 2023</a:t>
            </a:fld>
            <a:endParaRPr lang="en-US" dirty="0"/>
          </a:p>
        </p:txBody>
      </p:sp>
      <p:sp>
        <p:nvSpPr>
          <p:cNvPr id="5" name="Footer Placeholder 4">
            <a:extLst>
              <a:ext uri="{FF2B5EF4-FFF2-40B4-BE49-F238E27FC236}">
                <a16:creationId xmlns:a16="http://schemas.microsoft.com/office/drawing/2014/main" id="{133D9654-AC19-324D-D6ED-EF78E1069CB1}"/>
              </a:ext>
            </a:extLst>
          </p:cNvPr>
          <p:cNvSpPr>
            <a:spLocks noGrp="1"/>
          </p:cNvSpPr>
          <p:nvPr>
            <p:ph type="ftr" sz="quarter" idx="15"/>
          </p:nvPr>
        </p:nvSpPr>
        <p:spPr/>
        <p:txBody>
          <a:bodyPr/>
          <a:lstStyle/>
          <a:p>
            <a:r>
              <a:rPr lang="en-US"/>
              <a:t>Prepared for DASH 2023</a:t>
            </a:r>
            <a:endParaRPr lang="en-US" dirty="0"/>
          </a:p>
        </p:txBody>
      </p:sp>
      <p:sp>
        <p:nvSpPr>
          <p:cNvPr id="6" name="Slide Number Placeholder 5">
            <a:extLst>
              <a:ext uri="{FF2B5EF4-FFF2-40B4-BE49-F238E27FC236}">
                <a16:creationId xmlns:a16="http://schemas.microsoft.com/office/drawing/2014/main" id="{13709A8B-D906-05B7-218A-D44F39781FDC}"/>
              </a:ext>
            </a:extLst>
          </p:cNvPr>
          <p:cNvSpPr>
            <a:spLocks noGrp="1"/>
          </p:cNvSpPr>
          <p:nvPr>
            <p:ph type="sldNum" sz="quarter" idx="16"/>
          </p:nvPr>
        </p:nvSpPr>
        <p:spPr/>
        <p:txBody>
          <a:bodyPr/>
          <a:lstStyle/>
          <a:p>
            <a:fld id="{4EBCDCBD-78E1-0D41-A999-31B5EBF8E02C}" type="slidenum">
              <a:rPr lang="en-US" smtClean="0"/>
              <a:pPr/>
              <a:t>8</a:t>
            </a:fld>
            <a:endParaRPr lang="en-US" dirty="0"/>
          </a:p>
        </p:txBody>
      </p:sp>
      <p:pic>
        <p:nvPicPr>
          <p:cNvPr id="7" name="Picture 6">
            <a:extLst>
              <a:ext uri="{FF2B5EF4-FFF2-40B4-BE49-F238E27FC236}">
                <a16:creationId xmlns:a16="http://schemas.microsoft.com/office/drawing/2014/main" id="{EB7F897D-7F4F-911B-891A-0254DF3686EB}"/>
              </a:ext>
            </a:extLst>
          </p:cNvPr>
          <p:cNvPicPr>
            <a:picLocks noChangeAspect="1"/>
          </p:cNvPicPr>
          <p:nvPr/>
        </p:nvPicPr>
        <p:blipFill>
          <a:blip r:embed="rId3"/>
          <a:stretch>
            <a:fillRect/>
          </a:stretch>
        </p:blipFill>
        <p:spPr>
          <a:xfrm>
            <a:off x="6645987" y="1179514"/>
            <a:ext cx="4794315" cy="1305626"/>
          </a:xfrm>
          <a:prstGeom prst="rect">
            <a:avLst/>
          </a:prstGeom>
        </p:spPr>
      </p:pic>
      <p:pic>
        <p:nvPicPr>
          <p:cNvPr id="8" name="Picture 7">
            <a:extLst>
              <a:ext uri="{FF2B5EF4-FFF2-40B4-BE49-F238E27FC236}">
                <a16:creationId xmlns:a16="http://schemas.microsoft.com/office/drawing/2014/main" id="{D8987FE0-E91A-2678-6AF9-B3F15299E46D}"/>
              </a:ext>
            </a:extLst>
          </p:cNvPr>
          <p:cNvPicPr>
            <a:picLocks noChangeAspect="1"/>
          </p:cNvPicPr>
          <p:nvPr/>
        </p:nvPicPr>
        <p:blipFill>
          <a:blip r:embed="rId4"/>
          <a:stretch>
            <a:fillRect/>
          </a:stretch>
        </p:blipFill>
        <p:spPr>
          <a:xfrm>
            <a:off x="7546643" y="2697410"/>
            <a:ext cx="2993002" cy="3152294"/>
          </a:xfrm>
          <a:prstGeom prst="rect">
            <a:avLst/>
          </a:prstGeom>
        </p:spPr>
      </p:pic>
      <p:sp>
        <p:nvSpPr>
          <p:cNvPr id="9" name="TextBox 8">
            <a:extLst>
              <a:ext uri="{FF2B5EF4-FFF2-40B4-BE49-F238E27FC236}">
                <a16:creationId xmlns:a16="http://schemas.microsoft.com/office/drawing/2014/main" id="{4B80CD55-2300-A355-4B93-B069E1C79EC1}"/>
              </a:ext>
            </a:extLst>
          </p:cNvPr>
          <p:cNvSpPr txBox="1"/>
          <p:nvPr/>
        </p:nvSpPr>
        <p:spPr>
          <a:xfrm>
            <a:off x="7546643" y="5861919"/>
            <a:ext cx="2926536" cy="400110"/>
          </a:xfrm>
          <a:prstGeom prst="rect">
            <a:avLst/>
          </a:prstGeom>
          <a:noFill/>
          <a:ln w="19050">
            <a:noFill/>
          </a:ln>
        </p:spPr>
        <p:txBody>
          <a:bodyPr wrap="square" rtlCol="0">
            <a:spAutoFit/>
          </a:bodyPr>
          <a:lstStyle/>
          <a:p>
            <a:r>
              <a:rPr lang="en-US" sz="2000" dirty="0">
                <a:solidFill>
                  <a:schemeClr val="tx2">
                    <a:lumMod val="75000"/>
                  </a:schemeClr>
                </a:solidFill>
              </a:rPr>
              <a:t>Dashboard (</a:t>
            </a:r>
            <a:r>
              <a:rPr lang="en-US" sz="2000" dirty="0" err="1">
                <a:solidFill>
                  <a:schemeClr val="tx2">
                    <a:lumMod val="75000"/>
                  </a:schemeClr>
                </a:solidFill>
              </a:rPr>
              <a:t>HelioCloud</a:t>
            </a:r>
            <a:r>
              <a:rPr lang="en-US" sz="2000" dirty="0">
                <a:solidFill>
                  <a:schemeClr val="tx2">
                    <a:lumMod val="75000"/>
                  </a:schemeClr>
                </a:solidFill>
              </a:rPr>
              <a:t>)</a:t>
            </a:r>
          </a:p>
        </p:txBody>
      </p:sp>
    </p:spTree>
    <p:extLst>
      <p:ext uri="{BB962C8B-B14F-4D97-AF65-F5344CB8AC3E}">
        <p14:creationId xmlns:p14="http://schemas.microsoft.com/office/powerpoint/2010/main" val="857494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56853-584E-0924-E879-BAEA46885B60}"/>
              </a:ext>
            </a:extLst>
          </p:cNvPr>
          <p:cNvSpPr>
            <a:spLocks noGrp="1"/>
          </p:cNvSpPr>
          <p:nvPr>
            <p:ph type="title"/>
          </p:nvPr>
        </p:nvSpPr>
        <p:spPr/>
        <p:txBody>
          <a:bodyPr/>
          <a:lstStyle/>
          <a:p>
            <a:r>
              <a:rPr lang="en-US" dirty="0"/>
              <a:t>Where </a:t>
            </a:r>
            <a:r>
              <a:rPr lang="en-US" dirty="0" err="1"/>
              <a:t>HelioCloud</a:t>
            </a:r>
            <a:r>
              <a:rPr lang="en-US" dirty="0"/>
              <a:t> is headed….</a:t>
            </a:r>
          </a:p>
        </p:txBody>
      </p:sp>
      <p:sp>
        <p:nvSpPr>
          <p:cNvPr id="3" name="Content Placeholder 2">
            <a:extLst>
              <a:ext uri="{FF2B5EF4-FFF2-40B4-BE49-F238E27FC236}">
                <a16:creationId xmlns:a16="http://schemas.microsoft.com/office/drawing/2014/main" id="{78D2DC03-9998-52FA-9FE0-5959843A54D4}"/>
              </a:ext>
            </a:extLst>
          </p:cNvPr>
          <p:cNvSpPr>
            <a:spLocks noGrp="1"/>
          </p:cNvSpPr>
          <p:nvPr>
            <p:ph idx="1"/>
          </p:nvPr>
        </p:nvSpPr>
        <p:spPr/>
        <p:txBody>
          <a:bodyPr>
            <a:normAutofit fontScale="62500" lnSpcReduction="20000"/>
          </a:bodyPr>
          <a:lstStyle/>
          <a:p>
            <a:r>
              <a:rPr lang="en-US" dirty="0">
                <a:solidFill>
                  <a:schemeClr val="tx1"/>
                </a:solidFill>
              </a:rPr>
              <a:t>Live instance at GSFC/NASA currently in use w/ ~20 end-users. Looking for more organizations that want to give our MVP a try. </a:t>
            </a:r>
          </a:p>
          <a:p>
            <a:r>
              <a:rPr lang="en-US" dirty="0">
                <a:solidFill>
                  <a:schemeClr val="tx1"/>
                </a:solidFill>
              </a:rPr>
              <a:t>Now uploading 1.5 PB of data to the GSFC </a:t>
            </a:r>
            <a:r>
              <a:rPr lang="en-US" dirty="0" err="1">
                <a:solidFill>
                  <a:schemeClr val="tx1"/>
                </a:solidFill>
              </a:rPr>
              <a:t>HelioCloud’s</a:t>
            </a:r>
            <a:r>
              <a:rPr lang="en-US" dirty="0">
                <a:solidFill>
                  <a:schemeClr val="tx1"/>
                </a:solidFill>
              </a:rPr>
              <a:t> Registry to exercise sharing capabilities:</a:t>
            </a:r>
          </a:p>
          <a:p>
            <a:pPr lvl="1"/>
            <a:r>
              <a:rPr lang="en-US" dirty="0">
                <a:solidFill>
                  <a:schemeClr val="tx1"/>
                </a:solidFill>
              </a:rPr>
              <a:t>Mission (SPDF lvl2, SDAC) </a:t>
            </a:r>
          </a:p>
          <a:p>
            <a:pPr lvl="1"/>
            <a:r>
              <a:rPr lang="en-US" dirty="0">
                <a:solidFill>
                  <a:schemeClr val="tx1"/>
                </a:solidFill>
              </a:rPr>
              <a:t>Contributed research data (ex: “ML Ready”)</a:t>
            </a:r>
          </a:p>
          <a:p>
            <a:r>
              <a:rPr lang="en-US" b="1" u="sng" dirty="0">
                <a:solidFill>
                  <a:schemeClr val="tx1"/>
                </a:solidFill>
              </a:rPr>
              <a:t>Public beta release </a:t>
            </a:r>
            <a:r>
              <a:rPr lang="en-US" dirty="0">
                <a:solidFill>
                  <a:schemeClr val="tx1"/>
                </a:solidFill>
              </a:rPr>
              <a:t>targeted for end-of-year 2023. Will be released on </a:t>
            </a:r>
            <a:r>
              <a:rPr lang="en-US" dirty="0">
                <a:solidFill>
                  <a:schemeClr val="tx1"/>
                </a:solidFill>
                <a:hlinkClick r:id="rId2"/>
              </a:rPr>
              <a:t>Github</a:t>
            </a:r>
            <a:r>
              <a:rPr lang="en-US" dirty="0">
                <a:solidFill>
                  <a:schemeClr val="tx1"/>
                </a:solidFill>
              </a:rPr>
              <a:t>. </a:t>
            </a:r>
          </a:p>
          <a:p>
            <a:r>
              <a:rPr lang="en-US" dirty="0"/>
              <a:t>Feature roadmap:</a:t>
            </a:r>
          </a:p>
          <a:p>
            <a:pPr lvl="1"/>
            <a:r>
              <a:rPr lang="en-US" dirty="0"/>
              <a:t>Improvements to cost allocations, controls &amp; reporting:</a:t>
            </a:r>
          </a:p>
          <a:p>
            <a:pPr lvl="2"/>
            <a:r>
              <a:rPr lang="en-US" dirty="0"/>
              <a:t>Automatic attribution of costs to users/projects</a:t>
            </a:r>
          </a:p>
          <a:p>
            <a:pPr lvl="2"/>
            <a:r>
              <a:rPr lang="en-US" dirty="0"/>
              <a:t>Automatic shutdown of idle EC2 hosts</a:t>
            </a:r>
          </a:p>
          <a:p>
            <a:pPr lvl="2"/>
            <a:r>
              <a:rPr lang="en-US" dirty="0"/>
              <a:t>Prepay/subscription model for usage</a:t>
            </a:r>
          </a:p>
          <a:p>
            <a:pPr lvl="1"/>
            <a:r>
              <a:rPr lang="en-US" dirty="0"/>
              <a:t>Registry improvements:  </a:t>
            </a:r>
          </a:p>
          <a:p>
            <a:pPr lvl="2"/>
            <a:r>
              <a:rPr lang="en-US" dirty="0"/>
              <a:t>Global catalog for </a:t>
            </a:r>
            <a:r>
              <a:rPr lang="en-US" dirty="0" err="1"/>
              <a:t>HelioCloud</a:t>
            </a:r>
            <a:r>
              <a:rPr lang="en-US" dirty="0"/>
              <a:t> instances to use with Registry API. Access data in other </a:t>
            </a:r>
            <a:r>
              <a:rPr lang="en-US" dirty="0" err="1"/>
              <a:t>HelioClouds</a:t>
            </a:r>
            <a:r>
              <a:rPr lang="en-US" dirty="0"/>
              <a:t>!</a:t>
            </a:r>
          </a:p>
          <a:p>
            <a:pPr lvl="2"/>
            <a:r>
              <a:rPr lang="en-US" dirty="0"/>
              <a:t>Searchability</a:t>
            </a:r>
          </a:p>
          <a:p>
            <a:pPr lvl="1"/>
            <a:r>
              <a:rPr lang="en-US" dirty="0"/>
              <a:t>Compute &amp; storage improvements:</a:t>
            </a:r>
          </a:p>
          <a:p>
            <a:pPr lvl="2"/>
            <a:r>
              <a:rPr lang="en-US" dirty="0"/>
              <a:t>More GPU &amp; ML options</a:t>
            </a:r>
          </a:p>
          <a:p>
            <a:pPr lvl="2"/>
            <a:r>
              <a:rPr lang="en-US" dirty="0"/>
              <a:t>Container registry:  publish &amp; share Docker containers customized for </a:t>
            </a:r>
            <a:r>
              <a:rPr lang="en-US" dirty="0" err="1"/>
              <a:t>Heliophysics</a:t>
            </a:r>
            <a:r>
              <a:rPr lang="en-US" dirty="0"/>
              <a:t> research</a:t>
            </a:r>
          </a:p>
          <a:p>
            <a:pPr lvl="2"/>
            <a:r>
              <a:rPr lang="en-US" dirty="0"/>
              <a:t>Improvements to shared/private storage</a:t>
            </a:r>
          </a:p>
          <a:p>
            <a:pPr lvl="1"/>
            <a:r>
              <a:rPr lang="en-US" dirty="0"/>
              <a:t>User experience improvements for all modules:  Portal, </a:t>
            </a:r>
            <a:r>
              <a:rPr lang="en-US" dirty="0" err="1"/>
              <a:t>Daskhub</a:t>
            </a:r>
            <a:r>
              <a:rPr lang="en-US" dirty="0"/>
              <a:t> &amp; Registry</a:t>
            </a:r>
          </a:p>
        </p:txBody>
      </p:sp>
      <p:sp>
        <p:nvSpPr>
          <p:cNvPr id="8" name="Text Placeholder 7">
            <a:extLst>
              <a:ext uri="{FF2B5EF4-FFF2-40B4-BE49-F238E27FC236}">
                <a16:creationId xmlns:a16="http://schemas.microsoft.com/office/drawing/2014/main" id="{113B50D0-B9DB-9D13-AAE1-D0FCF570FBB5}"/>
              </a:ext>
            </a:extLst>
          </p:cNvPr>
          <p:cNvSpPr>
            <a:spLocks noGrp="1"/>
          </p:cNvSpPr>
          <p:nvPr>
            <p:ph type="body" sz="quarter" idx="14"/>
          </p:nvPr>
        </p:nvSpPr>
        <p:spPr/>
        <p:txBody>
          <a:bodyPr/>
          <a:lstStyle/>
          <a:p>
            <a:r>
              <a:rPr lang="en-US" dirty="0"/>
              <a:t>Help inform our feature backlog with your ideas!</a:t>
            </a:r>
          </a:p>
        </p:txBody>
      </p:sp>
      <p:sp>
        <p:nvSpPr>
          <p:cNvPr id="4" name="Date Placeholder 3">
            <a:extLst>
              <a:ext uri="{FF2B5EF4-FFF2-40B4-BE49-F238E27FC236}">
                <a16:creationId xmlns:a16="http://schemas.microsoft.com/office/drawing/2014/main" id="{8A846A68-7A60-C295-9622-1A4B1EF00625}"/>
              </a:ext>
            </a:extLst>
          </p:cNvPr>
          <p:cNvSpPr>
            <a:spLocks noGrp="1"/>
          </p:cNvSpPr>
          <p:nvPr>
            <p:ph type="dt" sz="half" idx="15"/>
          </p:nvPr>
        </p:nvSpPr>
        <p:spPr/>
        <p:txBody>
          <a:bodyPr/>
          <a:lstStyle/>
          <a:p>
            <a:fld id="{23C2CCE9-65D5-4615-9B27-785F94F466C1}" type="datetime3">
              <a:rPr lang="en-US" smtClean="0"/>
              <a:t>5 October 2023</a:t>
            </a:fld>
            <a:endParaRPr lang="en-US" dirty="0"/>
          </a:p>
        </p:txBody>
      </p:sp>
      <p:sp>
        <p:nvSpPr>
          <p:cNvPr id="5" name="Footer Placeholder 4">
            <a:extLst>
              <a:ext uri="{FF2B5EF4-FFF2-40B4-BE49-F238E27FC236}">
                <a16:creationId xmlns:a16="http://schemas.microsoft.com/office/drawing/2014/main" id="{6BFE907F-4E37-9526-8AD2-00880A65105A}"/>
              </a:ext>
            </a:extLst>
          </p:cNvPr>
          <p:cNvSpPr>
            <a:spLocks noGrp="1"/>
          </p:cNvSpPr>
          <p:nvPr>
            <p:ph type="ftr" sz="quarter" idx="16"/>
          </p:nvPr>
        </p:nvSpPr>
        <p:spPr/>
        <p:txBody>
          <a:bodyPr/>
          <a:lstStyle/>
          <a:p>
            <a:r>
              <a:rPr lang="en-US"/>
              <a:t>Prepared for DASH 2023</a:t>
            </a:r>
            <a:endParaRPr lang="en-US" dirty="0"/>
          </a:p>
        </p:txBody>
      </p:sp>
      <p:sp>
        <p:nvSpPr>
          <p:cNvPr id="6" name="Slide Number Placeholder 5">
            <a:extLst>
              <a:ext uri="{FF2B5EF4-FFF2-40B4-BE49-F238E27FC236}">
                <a16:creationId xmlns:a16="http://schemas.microsoft.com/office/drawing/2014/main" id="{6B540609-F4D4-DA6C-E725-07782721AC5E}"/>
              </a:ext>
            </a:extLst>
          </p:cNvPr>
          <p:cNvSpPr>
            <a:spLocks noGrp="1"/>
          </p:cNvSpPr>
          <p:nvPr>
            <p:ph type="sldNum" sz="quarter" idx="17"/>
          </p:nvPr>
        </p:nvSpPr>
        <p:spPr/>
        <p:txBody>
          <a:bodyPr/>
          <a:lstStyle/>
          <a:p>
            <a:fld id="{4EBCDCBD-78E1-0D41-A999-31B5EBF8E02C}" type="slidenum">
              <a:rPr lang="en-US" smtClean="0"/>
              <a:pPr/>
              <a:t>9</a:t>
            </a:fld>
            <a:endParaRPr lang="en-US" dirty="0"/>
          </a:p>
        </p:txBody>
      </p:sp>
      <p:pic>
        <p:nvPicPr>
          <p:cNvPr id="4098" name="Picture 2">
            <a:extLst>
              <a:ext uri="{FF2B5EF4-FFF2-40B4-BE49-F238E27FC236}">
                <a16:creationId xmlns:a16="http://schemas.microsoft.com/office/drawing/2014/main" id="{0F5701E2-6826-96A1-9FB0-D7DC8ADED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900" y="810040"/>
            <a:ext cx="3779599" cy="2360542"/>
          </a:xfrm>
          <a:prstGeom prst="rect">
            <a:avLst/>
          </a:prstGeom>
          <a:noFill/>
          <a:extLst>
            <a:ext uri="{909E8E84-426E-40DD-AFC4-6F175D3DCCD1}">
              <a14:hiddenFill xmlns:a14="http://schemas.microsoft.com/office/drawing/2010/main">
                <a:solidFill>
                  <a:srgbClr val="FFFFFF"/>
                </a:solidFill>
              </a14:hiddenFill>
            </a:ext>
          </a:extLst>
        </p:spPr>
      </p:pic>
      <p:grpSp>
        <p:nvGrpSpPr>
          <p:cNvPr id="4143" name="Group 4142">
            <a:extLst>
              <a:ext uri="{FF2B5EF4-FFF2-40B4-BE49-F238E27FC236}">
                <a16:creationId xmlns:a16="http://schemas.microsoft.com/office/drawing/2014/main" id="{50974DF4-2EDF-B1D3-B644-582BA7E632D5}"/>
              </a:ext>
            </a:extLst>
          </p:cNvPr>
          <p:cNvGrpSpPr/>
          <p:nvPr/>
        </p:nvGrpSpPr>
        <p:grpSpPr>
          <a:xfrm>
            <a:off x="7459901" y="3250076"/>
            <a:ext cx="3616332" cy="2298236"/>
            <a:chOff x="7459901" y="3250076"/>
            <a:chExt cx="3616332" cy="2298236"/>
          </a:xfrm>
        </p:grpSpPr>
        <p:sp>
          <p:nvSpPr>
            <p:cNvPr id="29" name="Cloud 28">
              <a:extLst>
                <a:ext uri="{FF2B5EF4-FFF2-40B4-BE49-F238E27FC236}">
                  <a16:creationId xmlns:a16="http://schemas.microsoft.com/office/drawing/2014/main" id="{95F1521D-FE93-52FC-D9D6-A0197A9B8445}"/>
                </a:ext>
              </a:extLst>
            </p:cNvPr>
            <p:cNvSpPr/>
            <p:nvPr/>
          </p:nvSpPr>
          <p:spPr>
            <a:xfrm>
              <a:off x="7459901" y="3250076"/>
              <a:ext cx="3616332" cy="2298236"/>
            </a:xfrm>
            <a:prstGeom prst="clou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a:p>
          </p:txBody>
        </p:sp>
        <p:grpSp>
          <p:nvGrpSpPr>
            <p:cNvPr id="4142" name="Group 4141">
              <a:extLst>
                <a:ext uri="{FF2B5EF4-FFF2-40B4-BE49-F238E27FC236}">
                  <a16:creationId xmlns:a16="http://schemas.microsoft.com/office/drawing/2014/main" id="{EFD5538A-42EC-B9DD-015A-58D6115A5344}"/>
                </a:ext>
              </a:extLst>
            </p:cNvPr>
            <p:cNvGrpSpPr/>
            <p:nvPr/>
          </p:nvGrpSpPr>
          <p:grpSpPr>
            <a:xfrm>
              <a:off x="7959490" y="3589933"/>
              <a:ext cx="2642737" cy="1636726"/>
              <a:chOff x="7959490" y="3589933"/>
              <a:chExt cx="2642737" cy="1636726"/>
            </a:xfrm>
          </p:grpSpPr>
          <p:grpSp>
            <p:nvGrpSpPr>
              <p:cNvPr id="31" name="Group 30">
                <a:extLst>
                  <a:ext uri="{FF2B5EF4-FFF2-40B4-BE49-F238E27FC236}">
                    <a16:creationId xmlns:a16="http://schemas.microsoft.com/office/drawing/2014/main" id="{22A27890-4B2A-DF02-8232-9B6307592EB6}"/>
                  </a:ext>
                </a:extLst>
              </p:cNvPr>
              <p:cNvGrpSpPr/>
              <p:nvPr/>
            </p:nvGrpSpPr>
            <p:grpSpPr>
              <a:xfrm>
                <a:off x="7959490" y="3601101"/>
                <a:ext cx="725557" cy="691901"/>
                <a:chOff x="6926292" y="3548321"/>
                <a:chExt cx="725557" cy="691901"/>
              </a:xfrm>
            </p:grpSpPr>
            <p:grpSp>
              <p:nvGrpSpPr>
                <p:cNvPr id="19" name="Group 18">
                  <a:extLst>
                    <a:ext uri="{FF2B5EF4-FFF2-40B4-BE49-F238E27FC236}">
                      <a16:creationId xmlns:a16="http://schemas.microsoft.com/office/drawing/2014/main" id="{B930BC2F-05B2-8EDF-6D47-17FDCB2FC5F5}"/>
                    </a:ext>
                  </a:extLst>
                </p:cNvPr>
                <p:cNvGrpSpPr/>
                <p:nvPr/>
              </p:nvGrpSpPr>
              <p:grpSpPr>
                <a:xfrm>
                  <a:off x="6926292" y="3548321"/>
                  <a:ext cx="725557" cy="476457"/>
                  <a:chOff x="5470748" y="3186331"/>
                  <a:chExt cx="725557" cy="476457"/>
                </a:xfrm>
                <a:solidFill>
                  <a:schemeClr val="accent2">
                    <a:lumMod val="20000"/>
                    <a:lumOff val="80000"/>
                  </a:schemeClr>
                </a:solidFill>
              </p:grpSpPr>
              <p:sp>
                <p:nvSpPr>
                  <p:cNvPr id="11" name="Rounded Rectangle 10">
                    <a:extLst>
                      <a:ext uri="{FF2B5EF4-FFF2-40B4-BE49-F238E27FC236}">
                        <a16:creationId xmlns:a16="http://schemas.microsoft.com/office/drawing/2014/main" id="{B586CD79-7068-70C5-9754-4C4449B780C3}"/>
                      </a:ext>
                    </a:extLst>
                  </p:cNvPr>
                  <p:cNvSpPr/>
                  <p:nvPr/>
                </p:nvSpPr>
                <p:spPr>
                  <a:xfrm>
                    <a:off x="5470748" y="3186331"/>
                    <a:ext cx="725557" cy="47645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a:p>
                </p:txBody>
              </p:sp>
              <p:pic>
                <p:nvPicPr>
                  <p:cNvPr id="12" name="Picture 14">
                    <a:extLst>
                      <a:ext uri="{FF2B5EF4-FFF2-40B4-BE49-F238E27FC236}">
                        <a16:creationId xmlns:a16="http://schemas.microsoft.com/office/drawing/2014/main" id="{1BD38CD8-EC51-951C-9BB1-C06661475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24" b="89695" l="4252" r="92126">
                                <a14:foregroundMark x1="12441" y1="45992" x2="29606" y2="39885"/>
                                <a14:foregroundMark x1="4409" y1="58206" x2="24567" y2="43702"/>
                                <a14:foregroundMark x1="11496" y1="50954" x2="14488" y2="44847"/>
                                <a14:foregroundMark x1="11496" y1="49809" x2="23622" y2="42366"/>
                                <a14:foregroundMark x1="33701" y1="87595" x2="79055" y2="68130"/>
                                <a14:foregroundMark x1="78110" y1="70420" x2="84094" y2="32634"/>
                                <a14:foregroundMark x1="86142" y1="65649" x2="86142" y2="35115"/>
                                <a14:foregroundMark x1="52913" y1="80344" x2="68031" y2="72901"/>
                                <a14:foregroundMark x1="88189" y1="17939" x2="91181" y2="27672"/>
                                <a14:foregroundMark x1="90236" y1="17939" x2="92126" y2="30153"/>
                                <a14:foregroundMark x1="85197" y1="45992" x2="86142" y2="36260"/>
                                <a14:backgroundMark x1="82047" y1="29008" x2="82047" y2="29008"/>
                                <a14:backgroundMark x1="79055" y1="26527" x2="79055" y2="26527"/>
                              </a14:backgroundRemoval>
                            </a14:imgEffect>
                          </a14:imgLayer>
                        </a14:imgProps>
                      </a:ext>
                      <a:ext uri="{28A0092B-C50C-407E-A947-70E740481C1C}">
                        <a14:useLocalDpi xmlns:a14="http://schemas.microsoft.com/office/drawing/2010/main" val="0"/>
                      </a:ext>
                    </a:extLst>
                  </a:blip>
                  <a:srcRect/>
                  <a:stretch>
                    <a:fillRect/>
                  </a:stretch>
                </p:blipFill>
                <p:spPr bwMode="auto">
                  <a:xfrm>
                    <a:off x="5541659" y="3186331"/>
                    <a:ext cx="570120" cy="470461"/>
                  </a:xfrm>
                  <a:prstGeom prst="rect">
                    <a:avLst/>
                  </a:prstGeom>
                  <a:grpFill/>
                  <a:ln>
                    <a:noFill/>
                  </a:ln>
                  <a:extLst>
                    <a:ext uri="{909E8E84-426E-40DD-AFC4-6F175D3DCCD1}">
                      <a14:hiddenFill xmlns:a14="http://schemas.microsoft.com/office/drawing/2010/main">
                        <a:solidFill>
                          <a:srgbClr val="FFFFFF"/>
                        </a:solidFill>
                      </a14:hiddenFill>
                    </a:ext>
                  </a:extLst>
                </p:spPr>
              </p:pic>
            </p:grpSp>
            <p:sp>
              <p:nvSpPr>
                <p:cNvPr id="30" name="TextBox 29">
                  <a:extLst>
                    <a:ext uri="{FF2B5EF4-FFF2-40B4-BE49-F238E27FC236}">
                      <a16:creationId xmlns:a16="http://schemas.microsoft.com/office/drawing/2014/main" id="{4F69755F-6BD4-1C61-62F3-A6A24DD977F1}"/>
                    </a:ext>
                  </a:extLst>
                </p:cNvPr>
                <p:cNvSpPr txBox="1"/>
                <p:nvPr/>
              </p:nvSpPr>
              <p:spPr>
                <a:xfrm>
                  <a:off x="6975012" y="4024778"/>
                  <a:ext cx="628116" cy="215444"/>
                </a:xfrm>
                <a:prstGeom prst="rect">
                  <a:avLst/>
                </a:prstGeom>
                <a:noFill/>
                <a:ln w="19050">
                  <a:noFill/>
                </a:ln>
              </p:spPr>
              <p:txBody>
                <a:bodyPr wrap="square" rtlCol="0">
                  <a:spAutoFit/>
                </a:bodyPr>
                <a:lstStyle/>
                <a:p>
                  <a:r>
                    <a:rPr lang="en-US" sz="800" dirty="0">
                      <a:solidFill>
                        <a:schemeClr val="tx2">
                          <a:lumMod val="75000"/>
                        </a:schemeClr>
                      </a:solidFill>
                    </a:rPr>
                    <a:t>JHUAPL</a:t>
                  </a:r>
                </a:p>
              </p:txBody>
            </p:sp>
          </p:grpSp>
          <p:grpSp>
            <p:nvGrpSpPr>
              <p:cNvPr id="33" name="Group 32">
                <a:extLst>
                  <a:ext uri="{FF2B5EF4-FFF2-40B4-BE49-F238E27FC236}">
                    <a16:creationId xmlns:a16="http://schemas.microsoft.com/office/drawing/2014/main" id="{313310B4-CE78-E186-90FC-6F1BF81F6243}"/>
                  </a:ext>
                </a:extLst>
              </p:cNvPr>
              <p:cNvGrpSpPr/>
              <p:nvPr/>
            </p:nvGrpSpPr>
            <p:grpSpPr>
              <a:xfrm>
                <a:off x="9472963" y="4481055"/>
                <a:ext cx="816672" cy="742773"/>
                <a:chOff x="6505525" y="4070617"/>
                <a:chExt cx="816672" cy="742773"/>
              </a:xfrm>
            </p:grpSpPr>
            <p:grpSp>
              <p:nvGrpSpPr>
                <p:cNvPr id="26" name="Group 25">
                  <a:extLst>
                    <a:ext uri="{FF2B5EF4-FFF2-40B4-BE49-F238E27FC236}">
                      <a16:creationId xmlns:a16="http://schemas.microsoft.com/office/drawing/2014/main" id="{0385C7ED-E08C-E40C-56EC-FF660C8005BC}"/>
                    </a:ext>
                  </a:extLst>
                </p:cNvPr>
                <p:cNvGrpSpPr/>
                <p:nvPr/>
              </p:nvGrpSpPr>
              <p:grpSpPr>
                <a:xfrm>
                  <a:off x="6551083" y="4070617"/>
                  <a:ext cx="725557" cy="476457"/>
                  <a:chOff x="7255565" y="3558830"/>
                  <a:chExt cx="725557" cy="476457"/>
                </a:xfrm>
                <a:solidFill>
                  <a:schemeClr val="accent6">
                    <a:lumMod val="20000"/>
                    <a:lumOff val="80000"/>
                  </a:schemeClr>
                </a:solidFill>
              </p:grpSpPr>
              <p:sp>
                <p:nvSpPr>
                  <p:cNvPr id="27" name="Rounded Rectangle 26">
                    <a:extLst>
                      <a:ext uri="{FF2B5EF4-FFF2-40B4-BE49-F238E27FC236}">
                        <a16:creationId xmlns:a16="http://schemas.microsoft.com/office/drawing/2014/main" id="{C62ABF52-D0AD-637D-EE48-CF521F2D3DBD}"/>
                      </a:ext>
                    </a:extLst>
                  </p:cNvPr>
                  <p:cNvSpPr/>
                  <p:nvPr/>
                </p:nvSpPr>
                <p:spPr>
                  <a:xfrm>
                    <a:off x="7255565" y="3558830"/>
                    <a:ext cx="725557" cy="47645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a:p>
                </p:txBody>
              </p:sp>
              <p:pic>
                <p:nvPicPr>
                  <p:cNvPr id="28" name="Picture 14">
                    <a:extLst>
                      <a:ext uri="{FF2B5EF4-FFF2-40B4-BE49-F238E27FC236}">
                        <a16:creationId xmlns:a16="http://schemas.microsoft.com/office/drawing/2014/main" id="{0EB85B6A-8532-0757-184A-DDAF59D2FCA4}"/>
                      </a:ext>
                    </a:extLst>
                  </p:cNvPr>
                  <p:cNvPicPr>
                    <a:picLocks noChangeAspect="1" noChangeArrowheads="1"/>
                  </p:cNvPicPr>
                  <p:nvPr/>
                </p:nvPicPr>
                <p:blipFill>
                  <a:blip r:embed="rId4">
                    <a:extLst>
                      <a:ext uri="{BEBA8EAE-BF5A-486C-A8C5-ECC9F3942E4B}">
                        <a14:imgProps xmlns:a14="http://schemas.microsoft.com/office/drawing/2010/main">
                          <a14:imgLayer r:embed="rId6">
                            <a14:imgEffect>
                              <a14:backgroundRemoval t="9924" b="89695" l="4252" r="92126">
                                <a14:foregroundMark x1="12441" y1="45992" x2="29606" y2="39885"/>
                                <a14:foregroundMark x1="4409" y1="58206" x2="24567" y2="43702"/>
                                <a14:foregroundMark x1="11496" y1="50954" x2="14488" y2="44847"/>
                                <a14:foregroundMark x1="11496" y1="49809" x2="23622" y2="42366"/>
                                <a14:foregroundMark x1="33701" y1="87595" x2="79055" y2="68130"/>
                                <a14:foregroundMark x1="78110" y1="70420" x2="84094" y2="32634"/>
                                <a14:foregroundMark x1="86142" y1="65649" x2="86142" y2="35115"/>
                                <a14:foregroundMark x1="52913" y1="80344" x2="68031" y2="72901"/>
                                <a14:foregroundMark x1="88189" y1="17939" x2="91181" y2="27672"/>
                                <a14:foregroundMark x1="90236" y1="17939" x2="92126" y2="30153"/>
                                <a14:foregroundMark x1="85197" y1="45992" x2="86142" y2="36260"/>
                                <a14:backgroundMark x1="82047" y1="29008" x2="82047" y2="29008"/>
                                <a14:backgroundMark x1="79055" y1="26527" x2="79055" y2="26527"/>
                              </a14:backgroundRemoval>
                            </a14:imgEffect>
                          </a14:imgLayer>
                        </a14:imgProps>
                      </a:ext>
                      <a:ext uri="{28A0092B-C50C-407E-A947-70E740481C1C}">
                        <a14:useLocalDpi xmlns:a14="http://schemas.microsoft.com/office/drawing/2010/main" val="0"/>
                      </a:ext>
                    </a:extLst>
                  </a:blip>
                  <a:srcRect/>
                  <a:stretch>
                    <a:fillRect/>
                  </a:stretch>
                </p:blipFill>
                <p:spPr bwMode="auto">
                  <a:xfrm>
                    <a:off x="7333283" y="3558830"/>
                    <a:ext cx="570120" cy="470461"/>
                  </a:xfrm>
                  <a:prstGeom prst="rect">
                    <a:avLst/>
                  </a:prstGeom>
                  <a:grpFill/>
                  <a:ln>
                    <a:noFill/>
                  </a:ln>
                  <a:extLst>
                    <a:ext uri="{909E8E84-426E-40DD-AFC4-6F175D3DCCD1}">
                      <a14:hiddenFill xmlns:a14="http://schemas.microsoft.com/office/drawing/2010/main">
                        <a:solidFill>
                          <a:srgbClr val="FFFFFF"/>
                        </a:solidFill>
                      </a14:hiddenFill>
                    </a:ext>
                  </a:extLst>
                </p:spPr>
              </p:pic>
            </p:grpSp>
            <p:sp>
              <p:nvSpPr>
                <p:cNvPr id="32" name="TextBox 31">
                  <a:extLst>
                    <a:ext uri="{FF2B5EF4-FFF2-40B4-BE49-F238E27FC236}">
                      <a16:creationId xmlns:a16="http://schemas.microsoft.com/office/drawing/2014/main" id="{978006C8-9527-6D07-8672-241BA5E2A679}"/>
                    </a:ext>
                  </a:extLst>
                </p:cNvPr>
                <p:cNvSpPr txBox="1"/>
                <p:nvPr/>
              </p:nvSpPr>
              <p:spPr>
                <a:xfrm>
                  <a:off x="6505525" y="4597946"/>
                  <a:ext cx="816672" cy="215444"/>
                </a:xfrm>
                <a:prstGeom prst="rect">
                  <a:avLst/>
                </a:prstGeom>
                <a:noFill/>
                <a:ln w="19050">
                  <a:noFill/>
                </a:ln>
              </p:spPr>
              <p:txBody>
                <a:bodyPr wrap="square" rtlCol="0">
                  <a:spAutoFit/>
                </a:bodyPr>
                <a:lstStyle/>
                <a:p>
                  <a:r>
                    <a:rPr lang="en-US" sz="800" dirty="0">
                      <a:solidFill>
                        <a:schemeClr val="tx2">
                          <a:lumMod val="75000"/>
                        </a:schemeClr>
                      </a:solidFill>
                    </a:rPr>
                    <a:t>GSFC/NASA</a:t>
                  </a:r>
                </a:p>
              </p:txBody>
            </p:sp>
          </p:grpSp>
          <p:grpSp>
            <p:nvGrpSpPr>
              <p:cNvPr id="35" name="Group 34">
                <a:extLst>
                  <a:ext uri="{FF2B5EF4-FFF2-40B4-BE49-F238E27FC236}">
                    <a16:creationId xmlns:a16="http://schemas.microsoft.com/office/drawing/2014/main" id="{6C0E5857-1FA0-CB10-FEFF-857E667A0CCA}"/>
                  </a:ext>
                </a:extLst>
              </p:cNvPr>
              <p:cNvGrpSpPr/>
              <p:nvPr/>
            </p:nvGrpSpPr>
            <p:grpSpPr>
              <a:xfrm>
                <a:off x="7996120" y="4545988"/>
                <a:ext cx="725557" cy="680671"/>
                <a:chOff x="6615003" y="4492875"/>
                <a:chExt cx="725557" cy="680671"/>
              </a:xfrm>
            </p:grpSpPr>
            <p:grpSp>
              <p:nvGrpSpPr>
                <p:cNvPr id="20" name="Group 19">
                  <a:extLst>
                    <a:ext uri="{FF2B5EF4-FFF2-40B4-BE49-F238E27FC236}">
                      <a16:creationId xmlns:a16="http://schemas.microsoft.com/office/drawing/2014/main" id="{1216EDA8-A1BD-634D-EED3-00C5C64D6104}"/>
                    </a:ext>
                  </a:extLst>
                </p:cNvPr>
                <p:cNvGrpSpPr/>
                <p:nvPr/>
              </p:nvGrpSpPr>
              <p:grpSpPr>
                <a:xfrm>
                  <a:off x="6615003" y="4492875"/>
                  <a:ext cx="725557" cy="476457"/>
                  <a:chOff x="7255565" y="3558830"/>
                  <a:chExt cx="725557" cy="476457"/>
                </a:xfrm>
              </p:grpSpPr>
              <p:sp>
                <p:nvSpPr>
                  <p:cNvPr id="21" name="Rounded Rectangle 20">
                    <a:extLst>
                      <a:ext uri="{FF2B5EF4-FFF2-40B4-BE49-F238E27FC236}">
                        <a16:creationId xmlns:a16="http://schemas.microsoft.com/office/drawing/2014/main" id="{44D6B545-A3B6-3545-D17A-D65590B9072B}"/>
                      </a:ext>
                    </a:extLst>
                  </p:cNvPr>
                  <p:cNvSpPr/>
                  <p:nvPr/>
                </p:nvSpPr>
                <p:spPr>
                  <a:xfrm>
                    <a:off x="7255565" y="3558830"/>
                    <a:ext cx="725557" cy="476457"/>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a:p>
                </p:txBody>
              </p:sp>
              <p:pic>
                <p:nvPicPr>
                  <p:cNvPr id="22" name="Picture 14">
                    <a:extLst>
                      <a:ext uri="{FF2B5EF4-FFF2-40B4-BE49-F238E27FC236}">
                        <a16:creationId xmlns:a16="http://schemas.microsoft.com/office/drawing/2014/main" id="{353FD207-9DE6-074B-A27F-9D206EF1411C}"/>
                      </a:ext>
                    </a:extLst>
                  </p:cNvPr>
                  <p:cNvPicPr>
                    <a:picLocks noChangeAspect="1" noChangeArrowheads="1"/>
                  </p:cNvPicPr>
                  <p:nvPr/>
                </p:nvPicPr>
                <p:blipFill>
                  <a:blip r:embed="rId4">
                    <a:extLst>
                      <a:ext uri="{BEBA8EAE-BF5A-486C-A8C5-ECC9F3942E4B}">
                        <a14:imgProps xmlns:a14="http://schemas.microsoft.com/office/drawing/2010/main">
                          <a14:imgLayer r:embed="rId7">
                            <a14:imgEffect>
                              <a14:backgroundRemoval t="9924" b="89695" l="4252" r="92126">
                                <a14:foregroundMark x1="12441" y1="45992" x2="29606" y2="39885"/>
                                <a14:foregroundMark x1="4409" y1="58206" x2="24567" y2="43702"/>
                                <a14:foregroundMark x1="11496" y1="50954" x2="14488" y2="44847"/>
                                <a14:foregroundMark x1="11496" y1="49809" x2="23622" y2="42366"/>
                                <a14:foregroundMark x1="33701" y1="87595" x2="79055" y2="68130"/>
                                <a14:foregroundMark x1="78110" y1="70420" x2="84094" y2="32634"/>
                                <a14:foregroundMark x1="86142" y1="65649" x2="86142" y2="35115"/>
                                <a14:foregroundMark x1="52913" y1="80344" x2="68031" y2="72901"/>
                                <a14:foregroundMark x1="88189" y1="17939" x2="91181" y2="27672"/>
                                <a14:foregroundMark x1="90236" y1="17939" x2="92126" y2="30153"/>
                                <a14:foregroundMark x1="85197" y1="45992" x2="86142" y2="36260"/>
                                <a14:backgroundMark x1="82047" y1="29008" x2="82047" y2="29008"/>
                                <a14:backgroundMark x1="79055" y1="26527" x2="79055" y2="26527"/>
                              </a14:backgroundRemoval>
                            </a14:imgEffect>
                          </a14:imgLayer>
                        </a14:imgProps>
                      </a:ext>
                      <a:ext uri="{28A0092B-C50C-407E-A947-70E740481C1C}">
                        <a14:useLocalDpi xmlns:a14="http://schemas.microsoft.com/office/drawing/2010/main" val="0"/>
                      </a:ext>
                    </a:extLst>
                  </a:blip>
                  <a:srcRect/>
                  <a:stretch>
                    <a:fillRect/>
                  </a:stretch>
                </p:blipFill>
                <p:spPr bwMode="auto">
                  <a:xfrm>
                    <a:off x="7333283" y="3558830"/>
                    <a:ext cx="570120" cy="470461"/>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34" name="TextBox 33">
                  <a:extLst>
                    <a:ext uri="{FF2B5EF4-FFF2-40B4-BE49-F238E27FC236}">
                      <a16:creationId xmlns:a16="http://schemas.microsoft.com/office/drawing/2014/main" id="{754E4524-BF67-2679-4DFA-5A02E1284CF3}"/>
                    </a:ext>
                  </a:extLst>
                </p:cNvPr>
                <p:cNvSpPr txBox="1"/>
                <p:nvPr/>
              </p:nvSpPr>
              <p:spPr>
                <a:xfrm>
                  <a:off x="6617100" y="4958102"/>
                  <a:ext cx="721362" cy="215444"/>
                </a:xfrm>
                <a:prstGeom prst="rect">
                  <a:avLst/>
                </a:prstGeom>
                <a:noFill/>
                <a:ln w="19050">
                  <a:noFill/>
                </a:ln>
              </p:spPr>
              <p:txBody>
                <a:bodyPr wrap="square" rtlCol="0">
                  <a:spAutoFit/>
                </a:bodyPr>
                <a:lstStyle/>
                <a:p>
                  <a:r>
                    <a:rPr lang="en-US" sz="800" dirty="0">
                      <a:solidFill>
                        <a:schemeClr val="tx2">
                          <a:lumMod val="75000"/>
                        </a:schemeClr>
                      </a:solidFill>
                    </a:rPr>
                    <a:t>Institution A</a:t>
                  </a:r>
                </a:p>
              </p:txBody>
            </p:sp>
          </p:grpSp>
          <p:grpSp>
            <p:nvGrpSpPr>
              <p:cNvPr id="37" name="Group 36">
                <a:extLst>
                  <a:ext uri="{FF2B5EF4-FFF2-40B4-BE49-F238E27FC236}">
                    <a16:creationId xmlns:a16="http://schemas.microsoft.com/office/drawing/2014/main" id="{7F5D1D56-64DE-E86B-6B04-1D9BA8CC4D70}"/>
                  </a:ext>
                </a:extLst>
              </p:cNvPr>
              <p:cNvGrpSpPr/>
              <p:nvPr/>
            </p:nvGrpSpPr>
            <p:grpSpPr>
              <a:xfrm>
                <a:off x="9876670" y="3589933"/>
                <a:ext cx="725557" cy="685905"/>
                <a:chOff x="7173727" y="3900018"/>
                <a:chExt cx="725557" cy="685905"/>
              </a:xfrm>
            </p:grpSpPr>
            <p:grpSp>
              <p:nvGrpSpPr>
                <p:cNvPr id="23" name="Group 22">
                  <a:extLst>
                    <a:ext uri="{FF2B5EF4-FFF2-40B4-BE49-F238E27FC236}">
                      <a16:creationId xmlns:a16="http://schemas.microsoft.com/office/drawing/2014/main" id="{5333CD05-47F0-2B02-C908-B10EE7FF5B2A}"/>
                    </a:ext>
                  </a:extLst>
                </p:cNvPr>
                <p:cNvGrpSpPr/>
                <p:nvPr/>
              </p:nvGrpSpPr>
              <p:grpSpPr>
                <a:xfrm>
                  <a:off x="7173727" y="3900018"/>
                  <a:ext cx="725557" cy="476457"/>
                  <a:chOff x="7255565" y="3558830"/>
                  <a:chExt cx="725557" cy="476457"/>
                </a:xfrm>
                <a:solidFill>
                  <a:schemeClr val="accent5">
                    <a:lumMod val="20000"/>
                    <a:lumOff val="80000"/>
                  </a:schemeClr>
                </a:solidFill>
              </p:grpSpPr>
              <p:sp>
                <p:nvSpPr>
                  <p:cNvPr id="24" name="Rounded Rectangle 23">
                    <a:extLst>
                      <a:ext uri="{FF2B5EF4-FFF2-40B4-BE49-F238E27FC236}">
                        <a16:creationId xmlns:a16="http://schemas.microsoft.com/office/drawing/2014/main" id="{8FA91EFA-E3E5-4DC0-58C1-F010D9FA1F92}"/>
                      </a:ext>
                    </a:extLst>
                  </p:cNvPr>
                  <p:cNvSpPr/>
                  <p:nvPr/>
                </p:nvSpPr>
                <p:spPr>
                  <a:xfrm>
                    <a:off x="7255565" y="3558830"/>
                    <a:ext cx="725557" cy="47645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a:p>
                </p:txBody>
              </p:sp>
              <p:pic>
                <p:nvPicPr>
                  <p:cNvPr id="25" name="Picture 14">
                    <a:extLst>
                      <a:ext uri="{FF2B5EF4-FFF2-40B4-BE49-F238E27FC236}">
                        <a16:creationId xmlns:a16="http://schemas.microsoft.com/office/drawing/2014/main" id="{F83A081A-7876-3B5D-34E5-FBE47B9BA3FB}"/>
                      </a:ext>
                    </a:extLst>
                  </p:cNvPr>
                  <p:cNvPicPr>
                    <a:picLocks noChangeAspect="1" noChangeArrowheads="1"/>
                  </p:cNvPicPr>
                  <p:nvPr/>
                </p:nvPicPr>
                <p:blipFill>
                  <a:blip r:embed="rId4">
                    <a:extLst>
                      <a:ext uri="{BEBA8EAE-BF5A-486C-A8C5-ECC9F3942E4B}">
                        <a14:imgProps xmlns:a14="http://schemas.microsoft.com/office/drawing/2010/main">
                          <a14:imgLayer r:embed="rId8">
                            <a14:imgEffect>
                              <a14:backgroundRemoval t="9924" b="89695" l="4252" r="92126">
                                <a14:foregroundMark x1="12441" y1="45992" x2="29606" y2="39885"/>
                                <a14:foregroundMark x1="4409" y1="58206" x2="24567" y2="43702"/>
                                <a14:foregroundMark x1="11496" y1="50954" x2="14488" y2="44847"/>
                                <a14:foregroundMark x1="11496" y1="49809" x2="23622" y2="42366"/>
                                <a14:foregroundMark x1="33701" y1="87595" x2="79055" y2="68130"/>
                                <a14:foregroundMark x1="78110" y1="70420" x2="84094" y2="32634"/>
                                <a14:foregroundMark x1="86142" y1="65649" x2="86142" y2="35115"/>
                                <a14:foregroundMark x1="52913" y1="80344" x2="68031" y2="72901"/>
                                <a14:foregroundMark x1="88189" y1="17939" x2="91181" y2="27672"/>
                                <a14:foregroundMark x1="90236" y1="17939" x2="92126" y2="30153"/>
                                <a14:foregroundMark x1="85197" y1="45992" x2="86142" y2="36260"/>
                                <a14:backgroundMark x1="82047" y1="29008" x2="82047" y2="29008"/>
                                <a14:backgroundMark x1="79055" y1="26527" x2="79055" y2="26527"/>
                              </a14:backgroundRemoval>
                            </a14:imgEffect>
                          </a14:imgLayer>
                        </a14:imgProps>
                      </a:ext>
                      <a:ext uri="{28A0092B-C50C-407E-A947-70E740481C1C}">
                        <a14:useLocalDpi xmlns:a14="http://schemas.microsoft.com/office/drawing/2010/main" val="0"/>
                      </a:ext>
                    </a:extLst>
                  </a:blip>
                  <a:srcRect/>
                  <a:stretch>
                    <a:fillRect/>
                  </a:stretch>
                </p:blipFill>
                <p:spPr bwMode="auto">
                  <a:xfrm>
                    <a:off x="7333283" y="3558830"/>
                    <a:ext cx="570120" cy="470461"/>
                  </a:xfrm>
                  <a:prstGeom prst="rect">
                    <a:avLst/>
                  </a:prstGeom>
                  <a:grpFill/>
                  <a:ln>
                    <a:noFill/>
                  </a:ln>
                  <a:extLst>
                    <a:ext uri="{909E8E84-426E-40DD-AFC4-6F175D3DCCD1}">
                      <a14:hiddenFill xmlns:a14="http://schemas.microsoft.com/office/drawing/2010/main">
                        <a:solidFill>
                          <a:srgbClr val="FFFFFF"/>
                        </a:solidFill>
                      </a14:hiddenFill>
                    </a:ext>
                  </a:extLst>
                </p:spPr>
              </p:pic>
            </p:grpSp>
            <p:sp>
              <p:nvSpPr>
                <p:cNvPr id="36" name="TextBox 35">
                  <a:extLst>
                    <a:ext uri="{FF2B5EF4-FFF2-40B4-BE49-F238E27FC236}">
                      <a16:creationId xmlns:a16="http://schemas.microsoft.com/office/drawing/2014/main" id="{485F98E1-0476-38A0-3751-70218E5743A3}"/>
                    </a:ext>
                  </a:extLst>
                </p:cNvPr>
                <p:cNvSpPr txBox="1"/>
                <p:nvPr/>
              </p:nvSpPr>
              <p:spPr>
                <a:xfrm>
                  <a:off x="7173727" y="4370479"/>
                  <a:ext cx="721362" cy="215444"/>
                </a:xfrm>
                <a:prstGeom prst="rect">
                  <a:avLst/>
                </a:prstGeom>
                <a:noFill/>
                <a:ln w="19050">
                  <a:noFill/>
                </a:ln>
              </p:spPr>
              <p:txBody>
                <a:bodyPr wrap="square" rtlCol="0">
                  <a:spAutoFit/>
                </a:bodyPr>
                <a:lstStyle/>
                <a:p>
                  <a:r>
                    <a:rPr lang="en-US" sz="800" dirty="0">
                      <a:solidFill>
                        <a:schemeClr val="tx2">
                          <a:lumMod val="75000"/>
                        </a:schemeClr>
                      </a:solidFill>
                    </a:rPr>
                    <a:t>Institution B</a:t>
                  </a:r>
                </a:p>
              </p:txBody>
            </p:sp>
          </p:grpSp>
          <p:grpSp>
            <p:nvGrpSpPr>
              <p:cNvPr id="40" name="Group 39">
                <a:extLst>
                  <a:ext uri="{FF2B5EF4-FFF2-40B4-BE49-F238E27FC236}">
                    <a16:creationId xmlns:a16="http://schemas.microsoft.com/office/drawing/2014/main" id="{187E2205-DFEE-4D91-F378-559A156223FB}"/>
                  </a:ext>
                </a:extLst>
              </p:cNvPr>
              <p:cNvGrpSpPr/>
              <p:nvPr/>
            </p:nvGrpSpPr>
            <p:grpSpPr>
              <a:xfrm>
                <a:off x="8809126" y="4012192"/>
                <a:ext cx="898905" cy="510462"/>
                <a:chOff x="8739676" y="3934751"/>
                <a:chExt cx="875024" cy="478839"/>
              </a:xfrm>
            </p:grpSpPr>
            <p:pic>
              <p:nvPicPr>
                <p:cNvPr id="38" name="Picture 37">
                  <a:extLst>
                    <a:ext uri="{FF2B5EF4-FFF2-40B4-BE49-F238E27FC236}">
                      <a16:creationId xmlns:a16="http://schemas.microsoft.com/office/drawing/2014/main" id="{8DBF0BEC-A5F8-4BF4-3BAC-079F55A35688}"/>
                    </a:ext>
                  </a:extLst>
                </p:cNvPr>
                <p:cNvPicPr>
                  <a:picLocks noChangeAspect="1"/>
                </p:cNvPicPr>
                <p:nvPr/>
              </p:nvPicPr>
              <p:blipFill>
                <a:blip r:embed="rId9"/>
                <a:stretch>
                  <a:fillRect/>
                </a:stretch>
              </p:blipFill>
              <p:spPr>
                <a:xfrm>
                  <a:off x="9040377" y="3934751"/>
                  <a:ext cx="273622" cy="273622"/>
                </a:xfrm>
                <a:prstGeom prst="rect">
                  <a:avLst/>
                </a:prstGeom>
              </p:spPr>
            </p:pic>
            <p:sp>
              <p:nvSpPr>
                <p:cNvPr id="39" name="TextBox 38">
                  <a:extLst>
                    <a:ext uri="{FF2B5EF4-FFF2-40B4-BE49-F238E27FC236}">
                      <a16:creationId xmlns:a16="http://schemas.microsoft.com/office/drawing/2014/main" id="{79E217DE-1BD2-5DCC-511A-5D9FE3C4FDF1}"/>
                    </a:ext>
                  </a:extLst>
                </p:cNvPr>
                <p:cNvSpPr txBox="1"/>
                <p:nvPr/>
              </p:nvSpPr>
              <p:spPr>
                <a:xfrm>
                  <a:off x="8739676" y="4198146"/>
                  <a:ext cx="875024" cy="215444"/>
                </a:xfrm>
                <a:prstGeom prst="rect">
                  <a:avLst/>
                </a:prstGeom>
                <a:noFill/>
                <a:ln w="19050">
                  <a:noFill/>
                </a:ln>
              </p:spPr>
              <p:txBody>
                <a:bodyPr wrap="square" rtlCol="0">
                  <a:spAutoFit/>
                </a:bodyPr>
                <a:lstStyle/>
                <a:p>
                  <a:r>
                    <a:rPr lang="en-US" sz="800" dirty="0">
                      <a:solidFill>
                        <a:schemeClr val="tx2">
                          <a:lumMod val="75000"/>
                        </a:schemeClr>
                      </a:solidFill>
                      <a:latin typeface="+mj-lt"/>
                    </a:rPr>
                    <a:t>Global Catalog</a:t>
                  </a:r>
                </a:p>
              </p:txBody>
            </p:sp>
          </p:grpSp>
          <p:cxnSp>
            <p:nvCxnSpPr>
              <p:cNvPr id="61" name="Straight Connector 60">
                <a:extLst>
                  <a:ext uri="{FF2B5EF4-FFF2-40B4-BE49-F238E27FC236}">
                    <a16:creationId xmlns:a16="http://schemas.microsoft.com/office/drawing/2014/main" id="{F8F87A69-0EBE-DDF3-5820-0F2A160AEDCF}"/>
                  </a:ext>
                </a:extLst>
              </p:cNvPr>
              <p:cNvCxnSpPr>
                <a:cxnSpLocks/>
                <a:stCxn id="38" idx="1"/>
                <a:endCxn id="12" idx="3"/>
              </p:cNvCxnSpPr>
              <p:nvPr/>
            </p:nvCxnSpPr>
            <p:spPr>
              <a:xfrm flipH="1" flipV="1">
                <a:off x="8600521" y="3836332"/>
                <a:ext cx="517513" cy="321706"/>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4116" name="Straight Connector 4115">
                <a:extLst>
                  <a:ext uri="{FF2B5EF4-FFF2-40B4-BE49-F238E27FC236}">
                    <a16:creationId xmlns:a16="http://schemas.microsoft.com/office/drawing/2014/main" id="{ED810009-592C-06AB-5BC4-FB80C70D6112}"/>
                  </a:ext>
                </a:extLst>
              </p:cNvPr>
              <p:cNvCxnSpPr>
                <a:cxnSpLocks/>
                <a:stCxn id="38" idx="3"/>
                <a:endCxn id="25" idx="1"/>
              </p:cNvCxnSpPr>
              <p:nvPr/>
            </p:nvCxnSpPr>
            <p:spPr>
              <a:xfrm flipV="1">
                <a:off x="9399124" y="3825164"/>
                <a:ext cx="555264" cy="332874"/>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4119" name="Straight Connector 4118">
                <a:extLst>
                  <a:ext uri="{FF2B5EF4-FFF2-40B4-BE49-F238E27FC236}">
                    <a16:creationId xmlns:a16="http://schemas.microsoft.com/office/drawing/2014/main" id="{FC349A53-7A7C-344E-11A6-5DA89304E3E4}"/>
                  </a:ext>
                </a:extLst>
              </p:cNvPr>
              <p:cNvCxnSpPr>
                <a:cxnSpLocks/>
                <a:stCxn id="38" idx="3"/>
                <a:endCxn id="28" idx="0"/>
              </p:cNvCxnSpPr>
              <p:nvPr/>
            </p:nvCxnSpPr>
            <p:spPr>
              <a:xfrm>
                <a:off x="9399124" y="4158038"/>
                <a:ext cx="482175" cy="323017"/>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4122" name="Straight Connector 4121">
                <a:extLst>
                  <a:ext uri="{FF2B5EF4-FFF2-40B4-BE49-F238E27FC236}">
                    <a16:creationId xmlns:a16="http://schemas.microsoft.com/office/drawing/2014/main" id="{C4713184-9B71-46C6-86A8-7F2CDEE34074}"/>
                  </a:ext>
                </a:extLst>
              </p:cNvPr>
              <p:cNvCxnSpPr>
                <a:cxnSpLocks/>
                <a:stCxn id="22" idx="0"/>
                <a:endCxn id="38" idx="1"/>
              </p:cNvCxnSpPr>
              <p:nvPr/>
            </p:nvCxnSpPr>
            <p:spPr>
              <a:xfrm flipV="1">
                <a:off x="8358898" y="4158038"/>
                <a:ext cx="759136" cy="387950"/>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4125" name="Straight Connector 4124">
                <a:extLst>
                  <a:ext uri="{FF2B5EF4-FFF2-40B4-BE49-F238E27FC236}">
                    <a16:creationId xmlns:a16="http://schemas.microsoft.com/office/drawing/2014/main" id="{981B9020-7285-0FA0-78F7-AE88B83B3ECE}"/>
                  </a:ext>
                </a:extLst>
              </p:cNvPr>
              <p:cNvCxnSpPr>
                <a:cxnSpLocks/>
                <a:stCxn id="12" idx="3"/>
                <a:endCxn id="25" idx="1"/>
              </p:cNvCxnSpPr>
              <p:nvPr/>
            </p:nvCxnSpPr>
            <p:spPr>
              <a:xfrm flipV="1">
                <a:off x="8600521" y="3825164"/>
                <a:ext cx="1353867" cy="11168"/>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4128" name="Straight Connector 4127">
                <a:extLst>
                  <a:ext uri="{FF2B5EF4-FFF2-40B4-BE49-F238E27FC236}">
                    <a16:creationId xmlns:a16="http://schemas.microsoft.com/office/drawing/2014/main" id="{3A9B8314-556E-E6DF-F623-733F52DD23C4}"/>
                  </a:ext>
                </a:extLst>
              </p:cNvPr>
              <p:cNvCxnSpPr>
                <a:cxnSpLocks/>
                <a:stCxn id="28" idx="0"/>
                <a:endCxn id="25" idx="1"/>
              </p:cNvCxnSpPr>
              <p:nvPr/>
            </p:nvCxnSpPr>
            <p:spPr>
              <a:xfrm flipV="1">
                <a:off x="9881299" y="3825164"/>
                <a:ext cx="73089" cy="655891"/>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4131" name="Straight Connector 4130">
                <a:extLst>
                  <a:ext uri="{FF2B5EF4-FFF2-40B4-BE49-F238E27FC236}">
                    <a16:creationId xmlns:a16="http://schemas.microsoft.com/office/drawing/2014/main" id="{C9790F12-AF77-FA99-DC69-0F364BE240CC}"/>
                  </a:ext>
                </a:extLst>
              </p:cNvPr>
              <p:cNvCxnSpPr>
                <a:cxnSpLocks/>
                <a:stCxn id="28" idx="0"/>
                <a:endCxn id="22" idx="0"/>
              </p:cNvCxnSpPr>
              <p:nvPr/>
            </p:nvCxnSpPr>
            <p:spPr>
              <a:xfrm flipH="1">
                <a:off x="8358898" y="4481055"/>
                <a:ext cx="1522401" cy="64933"/>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4135" name="Straight Connector 4134">
                <a:extLst>
                  <a:ext uri="{FF2B5EF4-FFF2-40B4-BE49-F238E27FC236}">
                    <a16:creationId xmlns:a16="http://schemas.microsoft.com/office/drawing/2014/main" id="{92CAFDBB-4EC4-31D5-3CF4-51FD35C50725}"/>
                  </a:ext>
                </a:extLst>
              </p:cNvPr>
              <p:cNvCxnSpPr>
                <a:cxnSpLocks/>
                <a:stCxn id="22" idx="0"/>
                <a:endCxn id="12" idx="3"/>
              </p:cNvCxnSpPr>
              <p:nvPr/>
            </p:nvCxnSpPr>
            <p:spPr>
              <a:xfrm flipV="1">
                <a:off x="8358898" y="3836332"/>
                <a:ext cx="241623" cy="709656"/>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76190406"/>
      </p:ext>
    </p:extLst>
  </p:cSld>
  <p:clrMapOvr>
    <a:masterClrMapping/>
  </p:clrMapOvr>
</p:sld>
</file>

<file path=ppt/theme/theme1.xml><?xml version="1.0" encoding="utf-8"?>
<a:theme xmlns:a="http://schemas.openxmlformats.org/drawingml/2006/main" name="APL-PowerPoint-Theme_light">
  <a:themeElements>
    <a:clrScheme name="Custom 24">
      <a:dk1>
        <a:srgbClr val="000000"/>
      </a:dk1>
      <a:lt1>
        <a:srgbClr val="FFFFFF"/>
      </a:lt1>
      <a:dk2>
        <a:srgbClr val="44546A"/>
      </a:dk2>
      <a:lt2>
        <a:srgbClr val="E7E6E6"/>
      </a:lt2>
      <a:accent1>
        <a:srgbClr val="002C73"/>
      </a:accent1>
      <a:accent2>
        <a:srgbClr val="3E8EDE"/>
      </a:accent2>
      <a:accent3>
        <a:srgbClr val="74AA50"/>
      </a:accent3>
      <a:accent4>
        <a:srgbClr val="D2D755"/>
      </a:accent4>
      <a:accent5>
        <a:srgbClr val="FF9E16"/>
      </a:accent5>
      <a:accent6>
        <a:srgbClr val="E03C30"/>
      </a:accent6>
      <a:hlink>
        <a:srgbClr val="0537FF"/>
      </a:hlink>
      <a:folHlink>
        <a:srgbClr val="953A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w="19050">
          <a:noFill/>
        </a:ln>
      </a:spPr>
      <a:bodyPr wrap="square" rtlCol="0">
        <a:spAutoFit/>
      </a:bodyPr>
      <a:lstStyle>
        <a:defPPr>
          <a:defRPr sz="2000" dirty="0" err="1" smtClean="0">
            <a:solidFill>
              <a:schemeClr val="tx2">
                <a:lumMod val="75000"/>
              </a:schemeClr>
            </a:solidFill>
          </a:defRPr>
        </a:defPPr>
      </a:lstStyle>
    </a:txDef>
  </a:objectDefaults>
  <a:extraClrSchemeLst/>
  <a:extLst>
    <a:ext uri="{05A4C25C-085E-4340-85A3-A5531E510DB2}">
      <thm15:themeFamily xmlns:thm15="http://schemas.microsoft.com/office/thememl/2012/main" name="DASH - HelioCloud" id="{3152D833-BC49-0044-A859-38F673DBDD0C}" vid="{967BE74B-E049-F14B-92E4-A7654BDDD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57BFD2CB1E744298C1AF8AA7379FF3" ma:contentTypeVersion="4" ma:contentTypeDescription="Create a new document." ma:contentTypeScope="" ma:versionID="e78114eed8621f4f046573b7710756e9">
  <xsd:schema xmlns:xsd="http://www.w3.org/2001/XMLSchema" xmlns:xs="http://www.w3.org/2001/XMLSchema" xmlns:p="http://schemas.microsoft.com/office/2006/metadata/properties" xmlns:ns1="http://schemas.microsoft.com/sharepoint/v3" xmlns:ns2="http://schemas.microsoft.com/sharepoint/v4" xmlns:ns3="79de32d1-22ac-42d0-9c42-d61c55952b0c" targetNamespace="http://schemas.microsoft.com/office/2006/metadata/properties" ma:root="true" ma:fieldsID="e95644cd47d5260cc7f92a9c31875574" ns1:_="" ns2:_="" ns3:_="">
    <xsd:import namespace="http://schemas.microsoft.com/sharepoint/v3"/>
    <xsd:import namespace="http://schemas.microsoft.com/sharepoint/v4"/>
    <xsd:import namespace="79de32d1-22ac-42d0-9c42-d61c55952b0c"/>
    <xsd:element name="properties">
      <xsd:complexType>
        <xsd:sequence>
          <xsd:element name="documentManagement">
            <xsd:complexType>
              <xsd:all>
                <xsd:element ref="ns1:PublishingStartDate" minOccurs="0"/>
                <xsd:element ref="ns1:PublishingExpirationDate" minOccurs="0"/>
                <xsd:element ref="ns2:IconOverlay"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de32d1-22ac-42d0-9c42-d61c55952b0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824ECF-CBB8-40F5-A3F9-4793A9B63268}">
  <ds:schemaRefs>
    <ds:schemaRef ds:uri="http://schemas.microsoft.com/office/2006/metadata/properties"/>
    <ds:schemaRef ds:uri="http://schemas.microsoft.com/office/infopath/2007/PartnerControls"/>
    <ds:schemaRef ds:uri="http://schemas.microsoft.com/sharepoint/v4"/>
    <ds:schemaRef ds:uri="http://schemas.microsoft.com/sharepoint/v3"/>
  </ds:schemaRefs>
</ds:datastoreItem>
</file>

<file path=customXml/itemProps2.xml><?xml version="1.0" encoding="utf-8"?>
<ds:datastoreItem xmlns:ds="http://schemas.openxmlformats.org/officeDocument/2006/customXml" ds:itemID="{178361B9-84BC-40B8-B126-B461D6D85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79de32d1-22ac-42d0-9c42-d61c55952b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D810B3-75BC-4625-AF09-188C8F0E87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1982</TotalTime>
  <Words>1570</Words>
  <Application>Microsoft Macintosh PowerPoint</Application>
  <PresentationFormat>Widescreen</PresentationFormat>
  <Paragraphs>160</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.AppleSystemUIFont</vt:lpstr>
      <vt:lpstr>Arial</vt:lpstr>
      <vt:lpstr>Calibri</vt:lpstr>
      <vt:lpstr>Courier New</vt:lpstr>
      <vt:lpstr>Slack-Lato</vt:lpstr>
      <vt:lpstr>Wingdings</vt:lpstr>
      <vt:lpstr>APL-PowerPoint-Theme_light</vt:lpstr>
      <vt:lpstr>HelioCloud</vt:lpstr>
      <vt:lpstr>Introduction</vt:lpstr>
      <vt:lpstr>Science Problem</vt:lpstr>
      <vt:lpstr>HelioCloud</vt:lpstr>
      <vt:lpstr>HelioCloud:  Architecture</vt:lpstr>
      <vt:lpstr>Challenge:  Creating a push-button deployment</vt:lpstr>
      <vt:lpstr>Challenge:  How to share data amongst clouds</vt:lpstr>
      <vt:lpstr>Challenge:  Allocating and controlling costs</vt:lpstr>
      <vt:lpstr>Where HelioCloud is headed….</vt:lpstr>
      <vt:lpstr>How to get it</vt:lpstr>
      <vt:lpstr>Contact Info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Jeschke, Chris</dc:creator>
  <cp:keywords/>
  <dc:description>Version 1.0</dc:description>
  <cp:lastModifiedBy>Jeschke, Chris</cp:lastModifiedBy>
  <cp:revision>41</cp:revision>
  <cp:lastPrinted>2017-08-24T18:44:08Z</cp:lastPrinted>
  <dcterms:created xsi:type="dcterms:W3CDTF">2023-10-04T16:51:20Z</dcterms:created>
  <dcterms:modified xsi:type="dcterms:W3CDTF">2023-10-06T01:53:29Z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0x0101009757BFD2CB1E744298C1AF8AA7379FF3</vt:lpwstr>
  </property>
</Properties>
</file>