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Mono" pitchFamily="49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5"/>
    <a:srgbClr val="D9E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6"/>
  </p:normalViewPr>
  <p:slideViewPr>
    <p:cSldViewPr snapToGrid="0">
      <p:cViewPr varScale="1">
        <p:scale>
          <a:sx n="120" d="100"/>
          <a:sy n="120" d="100"/>
        </p:scale>
        <p:origin x="200" y="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c393678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c393678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8fd982bc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8fd982bc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4c3936782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4c3936782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8fd982bc3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48fd982bc3_0_6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Add in SNS+SQS based on RLCs</a:t>
            </a:r>
            <a:endParaRPr/>
          </a:p>
        </p:txBody>
      </p:sp>
      <p:sp>
        <p:nvSpPr>
          <p:cNvPr id="170" name="Google Shape;170;g248fd982bc3_0_6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8fd982bc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48fd982bc3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Add in SNS+SQS based on RLCs</a:t>
            </a:r>
            <a:endParaRPr/>
          </a:p>
        </p:txBody>
      </p:sp>
      <p:sp>
        <p:nvSpPr>
          <p:cNvPr id="182" name="Google Shape;182;g248fd982bc3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8fd982bc3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48fd982bc3_0_8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Note on background computation: See slide 4, deliverables. Next vender expected gpa delivery is sept 30 and we expect these routines to be included. </a:t>
            </a:r>
            <a:endParaRPr/>
          </a:p>
        </p:txBody>
      </p:sp>
      <p:sp>
        <p:nvSpPr>
          <p:cNvPr id="273" name="Google Shape;273;g248fd982bc3_0_8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8fd982bc3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8fd982bc3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1133330" y="48710"/>
            <a:ext cx="6690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28650" y="762025"/>
            <a:ext cx="78867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–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o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133330" y="48710"/>
            <a:ext cx="6690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rgbClr val="12416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body" idx="1"/>
          </p:nvPr>
        </p:nvSpPr>
        <p:spPr>
          <a:xfrm>
            <a:off x="628650" y="762025"/>
            <a:ext cx="78867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100"/>
              <a:buChar char="•"/>
              <a:defRPr>
                <a:solidFill>
                  <a:srgbClr val="002060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–"/>
              <a:defRPr>
                <a:solidFill>
                  <a:srgbClr val="002060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Char char="o"/>
              <a:defRPr>
                <a:solidFill>
                  <a:srgbClr val="002060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>
                <a:solidFill>
                  <a:srgbClr val="002060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Char char="•"/>
              <a:defRPr>
                <a:solidFill>
                  <a:srgbClr val="002060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133330" y="48710"/>
            <a:ext cx="6690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  <a:defRPr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133330" y="48710"/>
            <a:ext cx="66903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28650" y="762025"/>
            <a:ext cx="7886700" cy="4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ourier New"/>
              <a:buChar char="o"/>
              <a:defRPr sz="15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/>
          <p:nvPr/>
        </p:nvSpPr>
        <p:spPr>
          <a:xfrm>
            <a:off x="8501389" y="4878860"/>
            <a:ext cx="622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1100" b="0" i="0" u="none" strike="noStrike" cap="non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0" y="692787"/>
            <a:ext cx="9144000" cy="34200"/>
          </a:xfrm>
          <a:prstGeom prst="rect">
            <a:avLst/>
          </a:prstGeom>
          <a:solidFill>
            <a:srgbClr val="000078"/>
          </a:solidFill>
          <a:ln w="12700" cap="flat" cmpd="sng">
            <a:solidFill>
              <a:srgbClr val="0000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14"/>
          <p:cNvGrpSpPr/>
          <p:nvPr/>
        </p:nvGrpSpPr>
        <p:grpSpPr>
          <a:xfrm>
            <a:off x="7830157" y="64302"/>
            <a:ext cx="1274162" cy="608566"/>
            <a:chOff x="10533199" y="85748"/>
            <a:chExt cx="1587741" cy="758338"/>
          </a:xfrm>
        </p:grpSpPr>
        <p:grpSp>
          <p:nvGrpSpPr>
            <p:cNvPr id="60" name="Google Shape;60;p14"/>
            <p:cNvGrpSpPr/>
            <p:nvPr/>
          </p:nvGrpSpPr>
          <p:grpSpPr>
            <a:xfrm>
              <a:off x="10533199" y="85748"/>
              <a:ext cx="754939" cy="758338"/>
              <a:chOff x="310960" y="5520595"/>
              <a:chExt cx="1244131" cy="1249733"/>
            </a:xfrm>
          </p:grpSpPr>
          <p:sp>
            <p:nvSpPr>
              <p:cNvPr id="61" name="Google Shape;61;p14"/>
              <p:cNvSpPr/>
              <p:nvPr/>
            </p:nvSpPr>
            <p:spPr>
              <a:xfrm>
                <a:off x="310960" y="5520595"/>
                <a:ext cx="1239600" cy="1239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2" name="Google Shape;62;p14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52774" y="5568011"/>
                <a:ext cx="1202317" cy="120231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3" name="Google Shape;63;p1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275960" y="126311"/>
              <a:ext cx="844980" cy="7058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Google Shape;6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7413" y="27848"/>
            <a:ext cx="663169" cy="42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244" y="31335"/>
            <a:ext cx="663168" cy="421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5807" y="269897"/>
            <a:ext cx="663168" cy="4228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ctrTitle"/>
          </p:nvPr>
        </p:nvSpPr>
        <p:spPr>
          <a:xfrm>
            <a:off x="311700" y="1414429"/>
            <a:ext cx="8520600" cy="9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highlight>
                  <a:srgbClr val="FFFFFF"/>
                </a:highlight>
              </a:rPr>
              <a:t>From White Light to Ultraviolet: Integrating Object Oriented Programming into Data Pipelines for the CCOR and SUVI Imagers</a:t>
            </a:r>
            <a:endParaRPr sz="2100" dirty="0"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402750" y="2834125"/>
            <a:ext cx="8338500" cy="197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Gabriel Dima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Donald Schmit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William Rowland</a:t>
            </a:r>
            <a:r>
              <a:rPr lang="en" sz="1600" baseline="30000" dirty="0">
                <a:solidFill>
                  <a:schemeClr val="dk1"/>
                </a:solidFill>
              </a:rPr>
              <a:t>2</a:t>
            </a:r>
            <a:r>
              <a:rPr lang="en" sz="1600" dirty="0">
                <a:solidFill>
                  <a:schemeClr val="dk1"/>
                </a:solidFill>
              </a:rPr>
              <a:t>, Vicente Salinas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Kevin Hallock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Chris Bethge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Jonathan Darnel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Ann Mahon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Elysia Lucas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Alison Jarvis</a:t>
            </a:r>
            <a:r>
              <a:rPr lang="en" sz="1600" baseline="30000" dirty="0">
                <a:solidFill>
                  <a:schemeClr val="dk1"/>
                </a:solidFill>
              </a:rPr>
              <a:t>1,2</a:t>
            </a:r>
            <a:r>
              <a:rPr lang="en" sz="1600" dirty="0">
                <a:solidFill>
                  <a:schemeClr val="dk1"/>
                </a:solidFill>
              </a:rPr>
              <a:t>, Ale Pacini</a:t>
            </a:r>
            <a:r>
              <a:rPr lang="en" sz="1600" baseline="30000" dirty="0">
                <a:solidFill>
                  <a:schemeClr val="dk1"/>
                </a:solidFill>
              </a:rPr>
              <a:t>2</a:t>
            </a:r>
            <a:r>
              <a:rPr lang="en" sz="1600" dirty="0">
                <a:solidFill>
                  <a:schemeClr val="dk1"/>
                </a:solidFill>
              </a:rPr>
              <a:t>, Laurel Rachmeler</a:t>
            </a:r>
            <a:r>
              <a:rPr lang="en" sz="1600" baseline="30000" dirty="0">
                <a:solidFill>
                  <a:schemeClr val="dk1"/>
                </a:solidFill>
              </a:rPr>
              <a:t>2</a:t>
            </a:r>
            <a:r>
              <a:rPr lang="en" sz="1600" dirty="0">
                <a:solidFill>
                  <a:schemeClr val="dk1"/>
                </a:solidFill>
              </a:rPr>
              <a:t>, Jeff Johnson</a:t>
            </a:r>
            <a:r>
              <a:rPr lang="en" sz="1600" baseline="30000" dirty="0">
                <a:solidFill>
                  <a:schemeClr val="dk1"/>
                </a:solidFill>
              </a:rPr>
              <a:t>1,3</a:t>
            </a:r>
            <a:r>
              <a:rPr lang="en" sz="1600" dirty="0">
                <a:solidFill>
                  <a:schemeClr val="dk1"/>
                </a:solidFill>
              </a:rPr>
              <a:t>, Nathan Miles</a:t>
            </a:r>
            <a:r>
              <a:rPr lang="en" sz="1600" baseline="30000" dirty="0">
                <a:solidFill>
                  <a:schemeClr val="dk1"/>
                </a:solidFill>
              </a:rPr>
              <a:t>1,3</a:t>
            </a:r>
            <a:r>
              <a:rPr lang="en" sz="1600" dirty="0">
                <a:solidFill>
                  <a:schemeClr val="dk1"/>
                </a:solidFill>
              </a:rPr>
              <a:t>, Vic Pizzo</a:t>
            </a:r>
            <a:r>
              <a:rPr lang="en" sz="1600" baseline="30000" dirty="0">
                <a:solidFill>
                  <a:schemeClr val="dk1"/>
                </a:solidFill>
              </a:rPr>
              <a:t>3</a:t>
            </a:r>
            <a:r>
              <a:rPr lang="en" sz="1600" dirty="0">
                <a:solidFill>
                  <a:schemeClr val="dk1"/>
                </a:solidFill>
              </a:rPr>
              <a:t>, Steve Hill</a:t>
            </a:r>
            <a:r>
              <a:rPr lang="en" sz="1600" baseline="30000" dirty="0">
                <a:solidFill>
                  <a:schemeClr val="dk1"/>
                </a:solidFill>
              </a:rPr>
              <a:t>3</a:t>
            </a:r>
            <a:r>
              <a:rPr lang="en" sz="1600" dirty="0">
                <a:solidFill>
                  <a:schemeClr val="dk1"/>
                </a:solidFill>
              </a:rPr>
              <a:t>, </a:t>
            </a:r>
            <a:r>
              <a:rPr lang="en" sz="1600" dirty="0" err="1">
                <a:solidFill>
                  <a:schemeClr val="dk1"/>
                </a:solidFill>
              </a:rPr>
              <a:t>Natsuha</a:t>
            </a:r>
            <a:r>
              <a:rPr lang="en" sz="1600" dirty="0">
                <a:solidFill>
                  <a:schemeClr val="dk1"/>
                </a:solidFill>
              </a:rPr>
              <a:t> Kuroda</a:t>
            </a:r>
            <a:r>
              <a:rPr lang="en" sz="1600" baseline="30000" dirty="0">
                <a:solidFill>
                  <a:schemeClr val="dk1"/>
                </a:solidFill>
              </a:rPr>
              <a:t>4</a:t>
            </a:r>
            <a:r>
              <a:rPr lang="en" sz="1600" dirty="0">
                <a:solidFill>
                  <a:schemeClr val="dk1"/>
                </a:solidFill>
              </a:rPr>
              <a:t>, Arnaud Thernisien</a:t>
            </a:r>
            <a:r>
              <a:rPr lang="en" sz="1600" baseline="30000" dirty="0">
                <a:solidFill>
                  <a:schemeClr val="dk1"/>
                </a:solidFill>
              </a:rPr>
              <a:t>4</a:t>
            </a:r>
            <a:r>
              <a:rPr lang="en" sz="1600" dirty="0">
                <a:solidFill>
                  <a:schemeClr val="dk1"/>
                </a:solidFill>
              </a:rPr>
              <a:t>, John Spitzak</a:t>
            </a:r>
            <a:r>
              <a:rPr lang="en" sz="1600" baseline="30000" dirty="0">
                <a:solidFill>
                  <a:schemeClr val="dk1"/>
                </a:solidFill>
              </a:rPr>
              <a:t>4</a:t>
            </a:r>
            <a:r>
              <a:rPr lang="en" sz="1600" dirty="0">
                <a:solidFill>
                  <a:schemeClr val="dk1"/>
                </a:solidFill>
              </a:rPr>
              <a:t>, Nathan Rich</a:t>
            </a:r>
            <a:r>
              <a:rPr lang="en" sz="1600" baseline="30000" dirty="0">
                <a:solidFill>
                  <a:schemeClr val="dk1"/>
                </a:solidFill>
              </a:rPr>
              <a:t>4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43" dirty="0">
                <a:solidFill>
                  <a:schemeClr val="dk1"/>
                </a:solidFill>
              </a:rPr>
              <a:t>1-Cooperative Institute for Research in Environmental Science</a:t>
            </a:r>
            <a:endParaRPr sz="1043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43" dirty="0">
                <a:solidFill>
                  <a:schemeClr val="dk1"/>
                </a:solidFill>
              </a:rPr>
              <a:t>2-NOAA National Centers for Environmental Information</a:t>
            </a:r>
            <a:endParaRPr sz="1043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43" dirty="0">
                <a:solidFill>
                  <a:schemeClr val="dk1"/>
                </a:solidFill>
              </a:rPr>
              <a:t>3-NOAA Space Weather Prediction Center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43" dirty="0">
                <a:solidFill>
                  <a:schemeClr val="dk1"/>
                </a:solidFill>
              </a:rPr>
              <a:t>4-Naval Research Laboratory</a:t>
            </a:r>
            <a:endParaRPr sz="1043" dirty="0">
              <a:solidFill>
                <a:schemeClr val="dk1"/>
              </a:solidFill>
            </a:endParaRPr>
          </a:p>
        </p:txBody>
      </p:sp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5" y="203300"/>
            <a:ext cx="1185000" cy="11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4925" y="330275"/>
            <a:ext cx="931050" cy="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/>
          <p:nvPr/>
        </p:nvSpPr>
        <p:spPr>
          <a:xfrm>
            <a:off x="205950" y="2338350"/>
            <a:ext cx="1805700" cy="2642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2"/>
          <p:cNvSpPr/>
          <p:nvPr/>
        </p:nvSpPr>
        <p:spPr>
          <a:xfrm>
            <a:off x="196425" y="1832988"/>
            <a:ext cx="2464800" cy="300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Space Weather Prediction Center (SWPC) </a:t>
            </a:r>
            <a:endParaRPr sz="1000"/>
          </a:p>
        </p:txBody>
      </p:sp>
      <p:sp>
        <p:nvSpPr>
          <p:cNvPr id="103" name="Google Shape;103;p22"/>
          <p:cNvSpPr/>
          <p:nvPr/>
        </p:nvSpPr>
        <p:spPr>
          <a:xfrm>
            <a:off x="196425" y="1438950"/>
            <a:ext cx="1871700" cy="3003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National Weather Service </a:t>
            </a:r>
            <a:endParaRPr sz="1200"/>
          </a:p>
        </p:txBody>
      </p:sp>
      <p:sp>
        <p:nvSpPr>
          <p:cNvPr id="104" name="Google Shape;104;p22"/>
          <p:cNvSpPr/>
          <p:nvPr/>
        </p:nvSpPr>
        <p:spPr>
          <a:xfrm>
            <a:off x="2246359" y="389567"/>
            <a:ext cx="2464800" cy="7198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National Environmental, Satellite, Data, and Information Service (NESDIS) </a:t>
            </a:r>
            <a:endParaRPr sz="1200" dirty="0"/>
          </a:p>
        </p:txBody>
      </p:sp>
      <p:sp>
        <p:nvSpPr>
          <p:cNvPr id="105" name="Google Shape;105;p22"/>
          <p:cNvSpPr/>
          <p:nvPr/>
        </p:nvSpPr>
        <p:spPr>
          <a:xfrm>
            <a:off x="4768975" y="760100"/>
            <a:ext cx="2097300" cy="33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National Centers for Environmental Information (NCEI) </a:t>
            </a:r>
            <a:endParaRPr sz="1000" dirty="0"/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63" y="2734713"/>
            <a:ext cx="1613420" cy="4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00" y="3592950"/>
            <a:ext cx="1009525" cy="10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25" y="203300"/>
            <a:ext cx="1185000" cy="11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61013" y="1120000"/>
            <a:ext cx="1871700" cy="9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/>
          <p:nvPr/>
        </p:nvSpPr>
        <p:spPr>
          <a:xfrm>
            <a:off x="6902825" y="400200"/>
            <a:ext cx="2097300" cy="33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Office of System Architecture and Advanced Planning </a:t>
            </a:r>
            <a:endParaRPr sz="1000"/>
          </a:p>
        </p:txBody>
      </p:sp>
      <p:sp>
        <p:nvSpPr>
          <p:cNvPr id="111" name="Google Shape;111;p22"/>
          <p:cNvSpPr/>
          <p:nvPr/>
        </p:nvSpPr>
        <p:spPr>
          <a:xfrm>
            <a:off x="4768975" y="400200"/>
            <a:ext cx="2097300" cy="33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Space Weather Office</a:t>
            </a:r>
            <a:endParaRPr sz="1000"/>
          </a:p>
        </p:txBody>
      </p:sp>
      <p:sp>
        <p:nvSpPr>
          <p:cNvPr id="112" name="Google Shape;112;p22"/>
          <p:cNvSpPr/>
          <p:nvPr/>
        </p:nvSpPr>
        <p:spPr>
          <a:xfrm>
            <a:off x="6902825" y="760100"/>
            <a:ext cx="2097300" cy="336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Office of Geostationary Earth Orbit Observations</a:t>
            </a:r>
            <a:endParaRPr sz="1000"/>
          </a:p>
        </p:txBody>
      </p:sp>
      <p:sp>
        <p:nvSpPr>
          <p:cNvPr id="113" name="Google Shape;113;p22"/>
          <p:cNvSpPr/>
          <p:nvPr/>
        </p:nvSpPr>
        <p:spPr>
          <a:xfrm>
            <a:off x="2193773" y="2595752"/>
            <a:ext cx="2587725" cy="74985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Solar Ultraviolet Imager (SUVI)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/>
              <a:t>6 channel UV imager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/>
              <a:t>2 min cadence</a:t>
            </a:r>
          </a:p>
        </p:txBody>
      </p:sp>
      <p:sp>
        <p:nvSpPr>
          <p:cNvPr id="114" name="Google Shape;114;p22"/>
          <p:cNvSpPr/>
          <p:nvPr/>
        </p:nvSpPr>
        <p:spPr>
          <a:xfrm>
            <a:off x="2125843" y="3673000"/>
            <a:ext cx="2759027" cy="710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Compact </a:t>
            </a:r>
            <a:r>
              <a:rPr lang="en" dirty="0" err="1">
                <a:solidFill>
                  <a:schemeClr val="dk1"/>
                </a:solidFill>
              </a:rPr>
              <a:t>CORonagraph</a:t>
            </a:r>
            <a:r>
              <a:rPr lang="en" dirty="0">
                <a:solidFill>
                  <a:schemeClr val="dk1"/>
                </a:solidFill>
              </a:rPr>
              <a:t> (CCOR)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/>
              <a:t>single channel white light imager 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en-US" sz="1200" dirty="0"/>
              <a:t>15 min cadence</a:t>
            </a: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4925" y="330275"/>
            <a:ext cx="931050" cy="93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71300" y="2131500"/>
            <a:ext cx="1399283" cy="89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4999063" y="2490075"/>
            <a:ext cx="2097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8761D"/>
                </a:solidFill>
              </a:rPr>
              <a:t>GOES 16 (2016)</a:t>
            </a:r>
            <a:endParaRPr sz="1200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8761D"/>
                </a:solidFill>
              </a:rPr>
              <a:t>GOES 17 (2018)</a:t>
            </a:r>
            <a:endParaRPr sz="1200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8761D"/>
                </a:solidFill>
              </a:rPr>
              <a:t>GOES 18 (2022)</a:t>
            </a:r>
            <a:endParaRPr sz="1200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C78D8"/>
                </a:solidFill>
              </a:rPr>
              <a:t>GOES-U [19] (2024)</a:t>
            </a:r>
            <a:endParaRPr sz="1200" dirty="0">
              <a:solidFill>
                <a:srgbClr val="3C78D8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4813" y="3101925"/>
            <a:ext cx="1472231" cy="92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5046438" y="3728263"/>
            <a:ext cx="2097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78D8"/>
                </a:solidFill>
              </a:rPr>
              <a:t>GOES-U [19] (2024)</a:t>
            </a:r>
            <a:endParaRPr sz="1200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78D8"/>
                </a:solidFill>
              </a:rPr>
              <a:t>SWFO-L1 (2025)</a:t>
            </a:r>
            <a:endParaRPr sz="1200">
              <a:solidFill>
                <a:srgbClr val="3C78D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C78D8"/>
                </a:solidFill>
              </a:rPr>
              <a:t>VIGIL-L5 (2029?)</a:t>
            </a:r>
            <a:endParaRPr sz="1200">
              <a:solidFill>
                <a:srgbClr val="3C78D8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667675" y="2371662"/>
            <a:ext cx="104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Vendors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66176" y="4100977"/>
            <a:ext cx="1009524" cy="10094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>
            <a:off x="4880575" y="2596575"/>
            <a:ext cx="118500" cy="71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4952800" y="3742513"/>
            <a:ext cx="118500" cy="710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3591770" y="1199850"/>
            <a:ext cx="2587725" cy="11850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Space weather forecast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dirty="0"/>
              <a:t>Low latency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dirty="0"/>
              <a:t>Reliable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❖"/>
            </a:pPr>
            <a:r>
              <a:rPr lang="en" dirty="0"/>
              <a:t>Accurately calibrated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3"/>
          <p:cNvPicPr preferRelativeResize="0"/>
          <p:nvPr/>
        </p:nvPicPr>
        <p:blipFill rotWithShape="1">
          <a:blip r:embed="rId3">
            <a:alphaModFix/>
          </a:blip>
          <a:srcRect t="3790" r="4798" b="2611"/>
          <a:stretch/>
        </p:blipFill>
        <p:spPr>
          <a:xfrm>
            <a:off x="4688775" y="2927100"/>
            <a:ext cx="4386698" cy="215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544150" y="323625"/>
            <a:ext cx="3503700" cy="2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/>
              <a:t>Solar Ultraviolet Imager (SUVI) series</a:t>
            </a:r>
            <a:endParaRPr sz="1600"/>
          </a:p>
        </p:txBody>
      </p:sp>
      <p:sp>
        <p:nvSpPr>
          <p:cNvPr id="131" name="Google Shape;131;p23"/>
          <p:cNvSpPr txBox="1"/>
          <p:nvPr/>
        </p:nvSpPr>
        <p:spPr>
          <a:xfrm>
            <a:off x="312475" y="681725"/>
            <a:ext cx="3773700" cy="143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dirty="0"/>
              <a:t>Vendor writes and controls the ground processing algorithm (GPA) for analyzing data between L0 -&gt; L1 </a:t>
            </a:r>
            <a:endParaRPr sz="1200" dirty="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dirty="0">
                <a:solidFill>
                  <a:schemeClr val="dk1"/>
                </a:solidFill>
              </a:rPr>
              <a:t>NCEI writes Python algorithms to generate L2 products (</a:t>
            </a:r>
            <a:r>
              <a:rPr lang="en" sz="1200" dirty="0" err="1">
                <a:solidFill>
                  <a:schemeClr val="dk1"/>
                </a:solidFill>
              </a:rPr>
              <a:t>e.g</a:t>
            </a:r>
            <a:r>
              <a:rPr lang="en" sz="1200" dirty="0">
                <a:solidFill>
                  <a:schemeClr val="dk1"/>
                </a:solidFill>
              </a:rPr>
              <a:t> thematic maps, flare predictions) made to run on SWPC systems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en" sz="1200" dirty="0">
                <a:solidFill>
                  <a:schemeClr val="dk1"/>
                </a:solidFill>
              </a:rPr>
              <a:t>L2 products are conceived in collaboration by NCEI/SWPC</a:t>
            </a: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4608350" y="695541"/>
            <a:ext cx="4226125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dirty="0"/>
              <a:t>Vendor writes and delivers a starting working (IDL) pipeline for data processing from L0 -&gt; L2, but does not process data after instrument commissioning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en" sz="1200" dirty="0"/>
              <a:t>NCEI/SWPC translate the pipeline to Python and run separate versions: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 dirty="0"/>
              <a:t>SWPC / NCEI generate operational / retrospective L1 and L2 products</a:t>
            </a:r>
            <a:endParaRPr sz="12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➢"/>
            </a:pPr>
            <a:r>
              <a:rPr lang="en" sz="1200" dirty="0"/>
              <a:t>Main difference lies in the data used for the background images and possibility for reprocessing to account for instrument degradation</a:t>
            </a:r>
            <a:endParaRPr sz="1200" dirty="0"/>
          </a:p>
        </p:txBody>
      </p:sp>
      <p:sp>
        <p:nvSpPr>
          <p:cNvPr id="133" name="Google Shape;133;p23"/>
          <p:cNvSpPr txBox="1"/>
          <p:nvPr/>
        </p:nvSpPr>
        <p:spPr>
          <a:xfrm>
            <a:off x="92975" y="46425"/>
            <a:ext cx="5696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 tale of two Technical Task Agreements . . . </a:t>
            </a:r>
            <a:endParaRPr sz="1300"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175" y="2357887"/>
            <a:ext cx="4086175" cy="2725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3"/>
          <p:cNvCxnSpPr/>
          <p:nvPr/>
        </p:nvCxnSpPr>
        <p:spPr>
          <a:xfrm flipH="1">
            <a:off x="4418175" y="367925"/>
            <a:ext cx="12000" cy="4715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5148325" y="323625"/>
            <a:ext cx="3649800" cy="2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 dirty="0"/>
              <a:t>Compact </a:t>
            </a:r>
            <a:r>
              <a:rPr lang="en" sz="1600" dirty="0" err="1"/>
              <a:t>CORonagraph</a:t>
            </a:r>
            <a:r>
              <a:rPr lang="en" sz="1600" dirty="0"/>
              <a:t> (CCOR) series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2703388" y="462368"/>
            <a:ext cx="4441690" cy="691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/>
              <a:t>Satellite Product Analysis and Distribution Enterprise System (SPADES)</a:t>
            </a:r>
            <a:endParaRPr sz="1600" dirty="0"/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9250" y="1366999"/>
            <a:ext cx="8739300" cy="23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❖"/>
            </a:pPr>
            <a:r>
              <a:rPr lang="en" sz="1100" dirty="0">
                <a:solidFill>
                  <a:schemeClr val="dk1"/>
                </a:solidFill>
              </a:rPr>
              <a:t>Configuration driven algorithm execution architecture used by both NCEI and SWPC for running algorithms. 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❖"/>
            </a:pPr>
            <a:r>
              <a:rPr lang="en" sz="1100" dirty="0">
                <a:solidFill>
                  <a:schemeClr val="dk1"/>
                </a:solidFill>
              </a:rPr>
              <a:t>SWPC and NCEI have distinct implementations designed to interface with the algorithms in the same manner.</a:t>
            </a:r>
            <a:endParaRPr sz="1100" dirty="0">
              <a:solidFill>
                <a:schemeClr val="dk1"/>
              </a:solidFill>
            </a:endParaRPr>
          </a:p>
          <a:p>
            <a:pPr marL="13716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 dirty="0">
                <a:solidFill>
                  <a:schemeClr val="dk1"/>
                </a:solidFill>
              </a:rPr>
              <a:t>e.g. SPADES-Demo used by NCEI is Java based, while SPADES-lite used by SWPC is Python based</a:t>
            </a:r>
            <a:endParaRPr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❖"/>
            </a:pPr>
            <a:r>
              <a:rPr lang="en" sz="1100" dirty="0">
                <a:solidFill>
                  <a:schemeClr val="dk1"/>
                </a:solidFill>
              </a:rPr>
              <a:t>Real-time processing drives algorithm features:</a:t>
            </a:r>
            <a:endParaRPr sz="1100" dirty="0">
              <a:solidFill>
                <a:schemeClr val="dk1"/>
              </a:solidFill>
            </a:endParaRPr>
          </a:p>
          <a:p>
            <a:pPr marL="13716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 dirty="0">
                <a:solidFill>
                  <a:schemeClr val="dk1"/>
                </a:solidFill>
              </a:rPr>
              <a:t>Inputs are all present at run time</a:t>
            </a:r>
          </a:p>
          <a:p>
            <a:pPr marL="13716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 dirty="0">
                <a:solidFill>
                  <a:schemeClr val="dk1"/>
                </a:solidFill>
              </a:rPr>
              <a:t>Must be completed within a limited time frame</a:t>
            </a:r>
          </a:p>
          <a:p>
            <a:pPr marL="1371600" lvl="1" indent="-298450">
              <a:buClr>
                <a:schemeClr val="dk1"/>
              </a:buClr>
              <a:buSzPts val="1100"/>
              <a:buFont typeface="Arial"/>
              <a:buChar char="➢"/>
            </a:pPr>
            <a:r>
              <a:rPr lang="en-US" sz="1100" dirty="0">
                <a:solidFill>
                  <a:schemeClr val="dk1"/>
                </a:solidFill>
              </a:rPr>
              <a:t>No hard coding directory paths or other parameters into the code</a:t>
            </a:r>
            <a:endParaRPr sz="1100" dirty="0">
              <a:solidFill>
                <a:schemeClr val="dk1"/>
              </a:solidFill>
            </a:endParaRPr>
          </a:p>
          <a:p>
            <a:pPr marL="13716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➢"/>
            </a:pPr>
            <a:r>
              <a:rPr lang="en" sz="1100" dirty="0">
                <a:solidFill>
                  <a:schemeClr val="dk1"/>
                </a:solidFill>
              </a:rPr>
              <a:t>SPADES Control Segment manages algorithms through JSON configuration files:</a:t>
            </a:r>
          </a:p>
          <a:p>
            <a:pPr marL="1828800" lvl="2" indent="-298450">
              <a:buClr>
                <a:schemeClr val="dk1"/>
              </a:buClr>
              <a:buSzPts val="1100"/>
              <a:buChar char="➢"/>
            </a:pPr>
            <a:r>
              <a:rPr lang="en" sz="1100" dirty="0">
                <a:solidFill>
                  <a:schemeClr val="dk1"/>
                </a:solidFill>
              </a:rPr>
              <a:t>Configurable Business Logic (CBL) </a:t>
            </a:r>
          </a:p>
          <a:p>
            <a:pPr marL="1828800" lvl="2" indent="-298450">
              <a:buClr>
                <a:schemeClr val="dk1"/>
              </a:buClr>
              <a:buSzPts val="1100"/>
              <a:buChar char="➢"/>
            </a:pPr>
            <a:r>
              <a:rPr lang="en" sz="1100" dirty="0">
                <a:solidFill>
                  <a:schemeClr val="dk1"/>
                </a:solidFill>
              </a:rPr>
              <a:t>Run Level Configuration (RLC)</a:t>
            </a: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43" name="Google Shape;143;p24" descr="Processing_chain-smaller.png"/>
          <p:cNvPicPr preferRelativeResize="0"/>
          <p:nvPr/>
        </p:nvPicPr>
        <p:blipFill rotWithShape="1">
          <a:blip r:embed="rId3">
            <a:alphaModFix/>
          </a:blip>
          <a:srcRect l="19085" t="26492" r="59064" b="39302"/>
          <a:stretch/>
        </p:blipFill>
        <p:spPr>
          <a:xfrm>
            <a:off x="7880631" y="170390"/>
            <a:ext cx="944119" cy="11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7060275" y="1968600"/>
            <a:ext cx="210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6505250" y="1649250"/>
            <a:ext cx="2553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146" name="Google Shape;146;p24"/>
          <p:cNvSpPr txBox="1"/>
          <p:nvPr/>
        </p:nvSpPr>
        <p:spPr>
          <a:xfrm>
            <a:off x="45792" y="3562955"/>
            <a:ext cx="1370400" cy="400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5792" y="4535525"/>
            <a:ext cx="1370400" cy="4002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24"/>
          <p:cNvCxnSpPr>
            <a:stCxn id="146" idx="3"/>
            <a:endCxn id="149" idx="1"/>
          </p:cNvCxnSpPr>
          <p:nvPr/>
        </p:nvCxnSpPr>
        <p:spPr>
          <a:xfrm>
            <a:off x="1416192" y="3763055"/>
            <a:ext cx="324300" cy="4845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0" name="Google Shape;150;p24"/>
          <p:cNvCxnSpPr>
            <a:stCxn id="147" idx="3"/>
            <a:endCxn id="149" idx="1"/>
          </p:cNvCxnSpPr>
          <p:nvPr/>
        </p:nvCxnSpPr>
        <p:spPr>
          <a:xfrm rot="10800000" flipH="1">
            <a:off x="1416192" y="4247525"/>
            <a:ext cx="324300" cy="48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9" name="Google Shape;149;p24"/>
          <p:cNvSpPr/>
          <p:nvPr/>
        </p:nvSpPr>
        <p:spPr>
          <a:xfrm>
            <a:off x="1740555" y="3959531"/>
            <a:ext cx="952200" cy="5760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Prototype New Code/Rev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3068854" y="3959531"/>
            <a:ext cx="952200" cy="576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*Develop Ops Code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4"/>
          <p:cNvCxnSpPr>
            <a:stCxn id="149" idx="3"/>
            <a:endCxn id="151" idx="1"/>
          </p:cNvCxnSpPr>
          <p:nvPr/>
        </p:nvCxnSpPr>
        <p:spPr>
          <a:xfrm>
            <a:off x="2692755" y="4247531"/>
            <a:ext cx="376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3" name="Google Shape;153;p24"/>
          <p:cNvSpPr/>
          <p:nvPr/>
        </p:nvSpPr>
        <p:spPr>
          <a:xfrm>
            <a:off x="4321005" y="3959531"/>
            <a:ext cx="952200" cy="5760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Production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Test Results Valid?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4"/>
          <p:cNvCxnSpPr>
            <a:stCxn id="151" idx="3"/>
            <a:endCxn id="153" idx="1"/>
          </p:cNvCxnSpPr>
          <p:nvPr/>
        </p:nvCxnSpPr>
        <p:spPr>
          <a:xfrm>
            <a:off x="4021054" y="4247531"/>
            <a:ext cx="300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5" name="Google Shape;155;p24"/>
          <p:cNvCxnSpPr>
            <a:stCxn id="153" idx="3"/>
            <a:endCxn id="149" idx="2"/>
          </p:cNvCxnSpPr>
          <p:nvPr/>
        </p:nvCxnSpPr>
        <p:spPr>
          <a:xfrm flipH="1">
            <a:off x="2216505" y="4247531"/>
            <a:ext cx="3056700" cy="288000"/>
          </a:xfrm>
          <a:prstGeom prst="bentConnector4">
            <a:avLst>
              <a:gd name="adj1" fmla="val -7790"/>
              <a:gd name="adj2" fmla="val 18268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6" name="Google Shape;156;p24"/>
          <p:cNvSpPr/>
          <p:nvPr/>
        </p:nvSpPr>
        <p:spPr>
          <a:xfrm>
            <a:off x="7002855" y="3477005"/>
            <a:ext cx="952200" cy="5760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/>
              <a:t>Production </a:t>
            </a: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Test Results Valid?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4"/>
          <p:cNvCxnSpPr>
            <a:endCxn id="156" idx="1"/>
          </p:cNvCxnSpPr>
          <p:nvPr/>
        </p:nvCxnSpPr>
        <p:spPr>
          <a:xfrm>
            <a:off x="6801255" y="3765005"/>
            <a:ext cx="201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58" name="Google Shape;158;p24"/>
          <p:cNvCxnSpPr>
            <a:stCxn id="156" idx="2"/>
            <a:endCxn id="149" idx="2"/>
          </p:cNvCxnSpPr>
          <p:nvPr/>
        </p:nvCxnSpPr>
        <p:spPr>
          <a:xfrm rot="5400000">
            <a:off x="4606605" y="1663055"/>
            <a:ext cx="482400" cy="5262300"/>
          </a:xfrm>
          <a:prstGeom prst="bentConnector3">
            <a:avLst>
              <a:gd name="adj1" fmla="val 149389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9" name="Google Shape;159;p24"/>
          <p:cNvSpPr/>
          <p:nvPr/>
        </p:nvSpPr>
        <p:spPr>
          <a:xfrm>
            <a:off x="8576066" y="3477018"/>
            <a:ext cx="544800" cy="576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Public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/>
          <p:nvPr/>
        </p:nvSpPr>
        <p:spPr>
          <a:xfrm>
            <a:off x="5849155" y="3477005"/>
            <a:ext cx="952200" cy="5760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T2O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24"/>
          <p:cNvCxnSpPr>
            <a:stCxn id="153" idx="3"/>
            <a:endCxn id="160" idx="1"/>
          </p:cNvCxnSpPr>
          <p:nvPr/>
        </p:nvCxnSpPr>
        <p:spPr>
          <a:xfrm rot="10800000" flipH="1">
            <a:off x="5273205" y="3765131"/>
            <a:ext cx="576000" cy="4824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2" name="Google Shape;162;p24"/>
          <p:cNvSpPr txBox="1"/>
          <p:nvPr/>
        </p:nvSpPr>
        <p:spPr>
          <a:xfrm>
            <a:off x="5335517" y="3728568"/>
            <a:ext cx="376200" cy="2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5573173" y="4342481"/>
            <a:ext cx="37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7501498" y="4342481"/>
            <a:ext cx="37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24"/>
          <p:cNvCxnSpPr>
            <a:stCxn id="156" idx="3"/>
            <a:endCxn id="159" idx="1"/>
          </p:cNvCxnSpPr>
          <p:nvPr/>
        </p:nvCxnSpPr>
        <p:spPr>
          <a:xfrm>
            <a:off x="7955055" y="3765005"/>
            <a:ext cx="621000" cy="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6" name="Google Shape;166;p24"/>
          <p:cNvSpPr txBox="1"/>
          <p:nvPr/>
        </p:nvSpPr>
        <p:spPr>
          <a:xfrm>
            <a:off x="8077461" y="3502368"/>
            <a:ext cx="376200" cy="2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08;p22">
            <a:extLst>
              <a:ext uri="{FF2B5EF4-FFF2-40B4-BE49-F238E27FC236}">
                <a16:creationId xmlns:a16="http://schemas.microsoft.com/office/drawing/2014/main" id="{B89CC01E-AE3E-946D-930D-3D8B484440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25" y="203300"/>
            <a:ext cx="1185000" cy="11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5;p22">
            <a:extLst>
              <a:ext uri="{FF2B5EF4-FFF2-40B4-BE49-F238E27FC236}">
                <a16:creationId xmlns:a16="http://schemas.microsoft.com/office/drawing/2014/main" id="{52C6E775-60AC-C94D-3750-CC9E487B375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925" y="330275"/>
            <a:ext cx="931050" cy="9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628650" y="4731"/>
            <a:ext cx="78867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000" b="0">
                <a:latin typeface="Arial"/>
                <a:ea typeface="Arial"/>
                <a:cs typeface="Arial"/>
                <a:sym typeface="Arial"/>
              </a:rPr>
              <a:t>SPADES - </a:t>
            </a:r>
            <a:r>
              <a:rPr lang="en" sz="2000"/>
              <a:t>CBL and RLC</a:t>
            </a:r>
            <a:endParaRPr sz="2000" b="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316025" y="1325775"/>
            <a:ext cx="4772400" cy="2586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</a:rPr>
              <a:t>Example RLC</a:t>
            </a:r>
            <a:endParaRPr sz="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</a:rPr>
              <a:t>"dn_g16-sgps-l2-int1m_G16_20170901T000000Z_20170902T000000Z_c20210712T211317Z.json":</a:t>
            </a:r>
            <a:endParaRPr sz="8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"platform": "G16",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"start_time": "20170901T000000Z",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"end_time": "20170902T000000Z",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"delta_time": 86400,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"files_input": {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"sgps-l2-avg1m": {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"filenames": [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    "/nfs/goesr_private/l2/data/goes16/sgps-l2-avg1m/2017/09/dn_sgps-l2-avg1m_g16_d20170901_v2-0-0.nc"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],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"file_count": 1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},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"sgps-l2-int5m": {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"filenames": [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    "/nfs/goesr_private/l2/data/goes16/sgps-l2-int5m/2017/09/dn_sgps-l2-int5m_g16_d20170901_v1-0-3.nc"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],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    "file_count": 1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}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"dir_outputs": {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    "sgps-l2-int1m": "/nfs/goesr_private/l2/data/goes16/sgps-l2-int1m/2017/09"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"log_level": "WARNING",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"num_secs_to_int": 60,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"root_workspace_dir": "/nfs/goesr_private/workspaces/g16-sgps-l2-int1m/s201709010000_e201709230000",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"nc_master_int": "sgps/static_required/master_templates/MASTER_sgps-l2-int1m.nc",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    "environment": "dn"</a:t>
            </a:r>
            <a:endParaRPr sz="5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2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4" name="Google Shape;174;p25" descr="Processing_chain-smaller.png"/>
          <p:cNvPicPr preferRelativeResize="0"/>
          <p:nvPr/>
        </p:nvPicPr>
        <p:blipFill rotWithShape="1">
          <a:blip r:embed="rId3">
            <a:alphaModFix/>
          </a:blip>
          <a:srcRect l="19085" t="26492" r="59064" b="39302"/>
          <a:stretch/>
        </p:blipFill>
        <p:spPr>
          <a:xfrm>
            <a:off x="6809205" y="-19050"/>
            <a:ext cx="950927" cy="12625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33825" y="809325"/>
            <a:ext cx="3765900" cy="3971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accent1"/>
                </a:solidFill>
              </a:rPr>
              <a:t>Example CBL</a:t>
            </a:r>
            <a:endParaRPr sz="8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accent1"/>
                </a:solidFill>
              </a:rPr>
              <a:t>"g16-sgps-l2-int1m.json":</a:t>
            </a:r>
            <a:endParaRPr sz="8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"name": "g16-sgps-l2-int1m",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alg_id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"seis",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"algorithm":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sgps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src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/python/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sgps_int.py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dir_inputs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"sgps-l2-avg1m": [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   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nfs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goesr_private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/l2/data/goes16/sgps-l2-avg1m"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],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"sgps-l2-int5m": [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   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nfs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goesr_private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/l2/data/goes16/sgps-l2-int5m"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]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base_cleanup_run_config_path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tmp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spades_seis_working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rlc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/archive/g16-sgps-l2-int1m",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base_cleanup_data_path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tmp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spades_seis_prod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/archive/GOES-16",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dir_config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nfs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goesr_private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/workspaces/g16-sgps-l2-int1m/",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dir_outputs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"sgps-l2-int1m":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nfs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goesr_private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/l2/data/goes16/sgps-l2-int1m"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supported_environments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[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dn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],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input_platforms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[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"G16"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],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output_platform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"G16",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duration_seconds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86400,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leading_buffer_seconds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trailing_buffer_seconds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timeout_to_ship_seconds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579,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force_timeout_millis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5000,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static_run_config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num_secs_to_int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60,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root_workspace_dir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tmp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spades_seis_working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nc_master_int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sgps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static_required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master_templates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/MASTER_sgps-l2-int1m.nc",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log_level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"WARNING",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    "environment":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dn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},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retrospective_run_config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{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	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chunk_size_days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90,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	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buffer_size_days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30,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	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output_dir_format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"YYYY/MM",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	"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alg_repo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": "/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nfs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</a:t>
            </a:r>
            <a:r>
              <a:rPr lang="en" sz="500" dirty="0" err="1">
                <a:latin typeface="Roboto Mono"/>
                <a:ea typeface="Roboto Mono"/>
                <a:cs typeface="Roboto Mono"/>
                <a:sym typeface="Roboto Mono"/>
              </a:rPr>
              <a:t>goesr_private</a:t>
            </a: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/goesr_l2_algs/goesr_l2_seiss_algs"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dirty="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6" name="Google Shape;176;p25"/>
          <p:cNvSpPr/>
          <p:nvPr/>
        </p:nvSpPr>
        <p:spPr>
          <a:xfrm rot="5400000">
            <a:off x="5022275" y="-363525"/>
            <a:ext cx="466800" cy="29118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3799725" y="773575"/>
            <a:ext cx="279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start time: 20170901T000000Z, </a:t>
            </a:r>
            <a:r>
              <a:rPr lang="en" sz="700" dirty="0">
                <a:solidFill>
                  <a:schemeClr val="dk1"/>
                </a:solidFill>
              </a:rPr>
              <a:t>end time: 20170902T000000Z</a:t>
            </a:r>
            <a:endParaRPr sz="700" dirty="0"/>
          </a:p>
        </p:txBody>
      </p:sp>
      <p:sp>
        <p:nvSpPr>
          <p:cNvPr id="178" name="Google Shape;178;p25"/>
          <p:cNvSpPr txBox="1"/>
          <p:nvPr/>
        </p:nvSpPr>
        <p:spPr>
          <a:xfrm>
            <a:off x="3672475" y="3966250"/>
            <a:ext cx="5459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Char char="●"/>
            </a:pPr>
            <a:r>
              <a:rPr lang="en" sz="700" dirty="0">
                <a:solidFill>
                  <a:schemeClr val="accent1"/>
                </a:solidFill>
              </a:rPr>
              <a:t>Configurable Business Logic (CBL)</a:t>
            </a:r>
            <a:endParaRPr sz="700" dirty="0">
              <a:solidFill>
                <a:schemeClr val="accent1"/>
              </a:solidFill>
            </a:endParaRPr>
          </a:p>
          <a:p>
            <a:pPr marL="91440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 dirty="0"/>
              <a:t>Information about how a </a:t>
            </a:r>
            <a:r>
              <a:rPr lang="en" sz="700" b="1" dirty="0"/>
              <a:t>system</a:t>
            </a:r>
            <a:r>
              <a:rPr lang="en" sz="700" dirty="0"/>
              <a:t> can execute an </a:t>
            </a:r>
            <a:r>
              <a:rPr lang="en" sz="700" b="1" dirty="0"/>
              <a:t>algorithm</a:t>
            </a:r>
            <a:endParaRPr sz="700" dirty="0"/>
          </a:p>
          <a:p>
            <a:pPr marL="91440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 dirty="0"/>
              <a:t>Specifies path to algorithm script to execute, path to directories containing all possible input files, duration seconds of product window, static run configuration, </a:t>
            </a:r>
            <a:r>
              <a:rPr lang="en" sz="700" dirty="0" err="1"/>
              <a:t>etc</a:t>
            </a:r>
            <a:endParaRPr sz="700" dirty="0"/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Char char="●"/>
            </a:pPr>
            <a:r>
              <a:rPr lang="en" sz="700" dirty="0">
                <a:solidFill>
                  <a:schemeClr val="accent2"/>
                </a:solidFill>
              </a:rPr>
              <a:t>Run Level Configuration (RLC)</a:t>
            </a:r>
            <a:endParaRPr sz="700" dirty="0">
              <a:solidFill>
                <a:schemeClr val="accent2"/>
              </a:solidFill>
            </a:endParaRPr>
          </a:p>
          <a:p>
            <a:pPr marL="91440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 dirty="0"/>
              <a:t>Configuration parameters for a single invocation of an </a:t>
            </a:r>
            <a:r>
              <a:rPr lang="en" sz="700" b="1" dirty="0"/>
              <a:t>algorithm</a:t>
            </a:r>
            <a:endParaRPr sz="700" dirty="0"/>
          </a:p>
          <a:p>
            <a:pPr marL="91440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 dirty="0"/>
              <a:t>Contains information such as specific input files, start and end time of processing window</a:t>
            </a:r>
            <a:endParaRPr sz="700" dirty="0"/>
          </a:p>
          <a:p>
            <a:pPr marL="45720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Char char="●"/>
            </a:pPr>
            <a:r>
              <a:rPr lang="en" sz="700" dirty="0">
                <a:solidFill>
                  <a:schemeClr val="accent6"/>
                </a:solidFill>
              </a:rPr>
              <a:t>Control Segment</a:t>
            </a:r>
            <a:endParaRPr sz="700" dirty="0">
              <a:solidFill>
                <a:schemeClr val="accent6"/>
              </a:solidFill>
            </a:endParaRPr>
          </a:p>
          <a:p>
            <a:pPr marL="914400" marR="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</a:pPr>
            <a:r>
              <a:rPr lang="en" sz="700" dirty="0"/>
              <a:t>Generates one or more </a:t>
            </a:r>
            <a:r>
              <a:rPr lang="en" sz="700" b="1" dirty="0">
                <a:solidFill>
                  <a:schemeClr val="accent2"/>
                </a:solidFill>
              </a:rPr>
              <a:t>RLCs</a:t>
            </a:r>
            <a:r>
              <a:rPr lang="en" sz="700" dirty="0"/>
              <a:t> based on the information contained in a provided </a:t>
            </a:r>
            <a:r>
              <a:rPr lang="en" sz="700" b="1" dirty="0">
                <a:solidFill>
                  <a:schemeClr val="accent1"/>
                </a:solidFill>
              </a:rPr>
              <a:t>CBL</a:t>
            </a:r>
            <a:endParaRPr sz="7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>
            <a:off x="3959570" y="1182900"/>
            <a:ext cx="2177700" cy="223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Worker-nodes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Pull tagged image from ECR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Execute algorithms based on RLCs received from Control Segment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success, failure, logs to Control Segment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6931275" y="1182891"/>
            <a:ext cx="1785000" cy="2238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 Pipeline (*)</a:t>
            </a:r>
            <a:endParaRPr sz="1100" b="0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 Dev code changes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Automated validation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Image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 to ECR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6"/>
          <p:cNvPicPr preferRelativeResize="0"/>
          <p:nvPr/>
        </p:nvPicPr>
        <p:blipFill rotWithShape="1">
          <a:blip r:embed="rId3">
            <a:alphaModFix/>
          </a:blip>
          <a:srcRect l="16521" t="19082" r="14207" b="19063"/>
          <a:stretch/>
        </p:blipFill>
        <p:spPr>
          <a:xfrm>
            <a:off x="7112410" y="1609679"/>
            <a:ext cx="1422657" cy="697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</p:pic>
      <p:sp>
        <p:nvSpPr>
          <p:cNvPr id="187" name="Google Shape;187;p26"/>
          <p:cNvSpPr/>
          <p:nvPr/>
        </p:nvSpPr>
        <p:spPr>
          <a:xfrm>
            <a:off x="642488" y="929091"/>
            <a:ext cx="2498700" cy="2746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Segment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relevant files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relevant files to EFS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Run Level Config (RLC) for relevant files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Spin up Fargate Workers for execution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Queue execution of RLCs in Fargate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 execution, manage downstream algorithm dependencies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completed outputs are written to S3, then purged from EFS.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9427" y="929103"/>
            <a:ext cx="411675" cy="46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6"/>
          <p:cNvGrpSpPr/>
          <p:nvPr/>
        </p:nvGrpSpPr>
        <p:grpSpPr>
          <a:xfrm>
            <a:off x="1594463" y="3981779"/>
            <a:ext cx="594675" cy="697068"/>
            <a:chOff x="1539825" y="2957250"/>
            <a:chExt cx="792900" cy="929425"/>
          </a:xfrm>
        </p:grpSpPr>
        <p:pic>
          <p:nvPicPr>
            <p:cNvPr id="190" name="Google Shape;190;p26"/>
            <p:cNvPicPr preferRelativeResize="0"/>
            <p:nvPr/>
          </p:nvPicPr>
          <p:blipFill rotWithShape="1">
            <a:blip r:embed="rId5">
              <a:alphaModFix/>
            </a:blip>
            <a:srcRect l="20596" t="11904" r="16856" b="13037"/>
            <a:stretch/>
          </p:blipFill>
          <p:spPr>
            <a:xfrm>
              <a:off x="1549025" y="2957250"/>
              <a:ext cx="774525" cy="92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26"/>
            <p:cNvSpPr txBox="1"/>
            <p:nvPr/>
          </p:nvSpPr>
          <p:spPr>
            <a:xfrm>
              <a:off x="1539825" y="3221863"/>
              <a:ext cx="792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S3</a:t>
              </a: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26"/>
          <p:cNvGrpSpPr/>
          <p:nvPr/>
        </p:nvGrpSpPr>
        <p:grpSpPr>
          <a:xfrm>
            <a:off x="3642638" y="3981779"/>
            <a:ext cx="594675" cy="697069"/>
            <a:chOff x="2984300" y="2957250"/>
            <a:chExt cx="792900" cy="929425"/>
          </a:xfrm>
        </p:grpSpPr>
        <p:pic>
          <p:nvPicPr>
            <p:cNvPr id="193" name="Google Shape;193;p26"/>
            <p:cNvPicPr preferRelativeResize="0"/>
            <p:nvPr/>
          </p:nvPicPr>
          <p:blipFill rotWithShape="1">
            <a:blip r:embed="rId6">
              <a:alphaModFix/>
            </a:blip>
            <a:srcRect l="19035" r="19361"/>
            <a:stretch/>
          </p:blipFill>
          <p:spPr>
            <a:xfrm>
              <a:off x="2984375" y="2957250"/>
              <a:ext cx="792743" cy="92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6"/>
            <p:cNvSpPr txBox="1"/>
            <p:nvPr/>
          </p:nvSpPr>
          <p:spPr>
            <a:xfrm>
              <a:off x="2984300" y="3114163"/>
              <a:ext cx="792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EFS</a:t>
              </a: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26"/>
          <p:cNvGrpSpPr/>
          <p:nvPr/>
        </p:nvGrpSpPr>
        <p:grpSpPr>
          <a:xfrm>
            <a:off x="4741081" y="1478787"/>
            <a:ext cx="699075" cy="697069"/>
            <a:chOff x="5041100" y="2957250"/>
            <a:chExt cx="932100" cy="929425"/>
          </a:xfrm>
        </p:grpSpPr>
        <p:pic>
          <p:nvPicPr>
            <p:cNvPr id="196" name="Google Shape;196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43625" y="2957250"/>
              <a:ext cx="929425" cy="92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6"/>
            <p:cNvSpPr txBox="1"/>
            <p:nvPr/>
          </p:nvSpPr>
          <p:spPr>
            <a:xfrm>
              <a:off x="5041100" y="3121200"/>
              <a:ext cx="932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1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Fargate</a:t>
              </a:r>
              <a:endParaRPr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8" name="Google Shape;198;p26"/>
          <p:cNvCxnSpPr>
            <a:stCxn id="190" idx="0"/>
            <a:endCxn id="187" idx="2"/>
          </p:cNvCxnSpPr>
          <p:nvPr/>
        </p:nvCxnSpPr>
        <p:spPr>
          <a:xfrm rot="10800000">
            <a:off x="1891810" y="3675479"/>
            <a:ext cx="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99" name="Google Shape;199;p26"/>
          <p:cNvCxnSpPr>
            <a:stCxn id="187" idx="3"/>
            <a:endCxn id="193" idx="0"/>
          </p:cNvCxnSpPr>
          <p:nvPr/>
        </p:nvCxnSpPr>
        <p:spPr>
          <a:xfrm>
            <a:off x="3141188" y="2302341"/>
            <a:ext cx="798900" cy="167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0" name="Google Shape;200;p26"/>
          <p:cNvCxnSpPr>
            <a:stCxn id="184" idx="2"/>
            <a:endCxn id="194" idx="3"/>
          </p:cNvCxnSpPr>
          <p:nvPr/>
        </p:nvCxnSpPr>
        <p:spPr>
          <a:xfrm flipH="1">
            <a:off x="4237220" y="3421800"/>
            <a:ext cx="811200" cy="90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01" name="Google Shape;201;p26"/>
          <p:cNvSpPr txBox="1"/>
          <p:nvPr/>
        </p:nvSpPr>
        <p:spPr>
          <a:xfrm rot="3877241">
            <a:off x="3000488" y="2868721"/>
            <a:ext cx="1011411" cy="47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L0b-L3 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RLCs, Logs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6"/>
          <p:cNvCxnSpPr>
            <a:stCxn id="185" idx="1"/>
            <a:endCxn id="184" idx="3"/>
          </p:cNvCxnSpPr>
          <p:nvPr/>
        </p:nvCxnSpPr>
        <p:spPr>
          <a:xfrm rot="10800000">
            <a:off x="6137175" y="2302341"/>
            <a:ext cx="794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3" name="Google Shape;203;p26"/>
          <p:cNvSpPr txBox="1"/>
          <p:nvPr/>
        </p:nvSpPr>
        <p:spPr>
          <a:xfrm>
            <a:off x="6185663" y="2071538"/>
            <a:ext cx="6972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Images (Code)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 rot="-2976652">
            <a:off x="4209270" y="3642663"/>
            <a:ext cx="878737" cy="4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L1-L3 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RLCs, Logs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Google Shape;205;p26"/>
          <p:cNvCxnSpPr>
            <a:endCxn id="191" idx="3"/>
          </p:cNvCxnSpPr>
          <p:nvPr/>
        </p:nvCxnSpPr>
        <p:spPr>
          <a:xfrm rot="10800000">
            <a:off x="2189138" y="4330313"/>
            <a:ext cx="145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6" name="Google Shape;206;p26"/>
          <p:cNvSpPr txBox="1"/>
          <p:nvPr/>
        </p:nvSpPr>
        <p:spPr>
          <a:xfrm>
            <a:off x="2482125" y="4134113"/>
            <a:ext cx="788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Reprocessed L1-L3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253463" y="3981788"/>
            <a:ext cx="697200" cy="697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SWFO Archive, Science Center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26"/>
          <p:cNvCxnSpPr>
            <a:stCxn id="191" idx="1"/>
            <a:endCxn id="207" idx="3"/>
          </p:cNvCxnSpPr>
          <p:nvPr/>
        </p:nvCxnSpPr>
        <p:spPr>
          <a:xfrm rot="10800000">
            <a:off x="950663" y="4330313"/>
            <a:ext cx="64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9" name="Google Shape;209;p26"/>
          <p:cNvSpPr txBox="1"/>
          <p:nvPr/>
        </p:nvSpPr>
        <p:spPr>
          <a:xfrm>
            <a:off x="873113" y="4134113"/>
            <a:ext cx="798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Reprocessed L1-L3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5345702" y="4249567"/>
            <a:ext cx="316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/>
              <a:t>This system is currently being used to create scientifically authoritative DSCOVR and GOES-R data.</a:t>
            </a:r>
            <a:endParaRPr sz="1100"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628650" y="4731"/>
            <a:ext cx="78867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000" b="0">
                <a:latin typeface="Arial"/>
                <a:ea typeface="Arial"/>
                <a:cs typeface="Arial"/>
                <a:sym typeface="Arial"/>
              </a:rPr>
              <a:t>SPADES-Science - SWFO, GOES, and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000" b="0">
                <a:latin typeface="Arial"/>
                <a:ea typeface="Arial"/>
                <a:cs typeface="Arial"/>
                <a:sym typeface="Arial"/>
              </a:rPr>
              <a:t>DSCOVR Science</a:t>
            </a:r>
            <a:r>
              <a:rPr lang="en" sz="2000"/>
              <a:t>+</a:t>
            </a:r>
            <a:r>
              <a:rPr lang="en" sz="2000" b="0">
                <a:latin typeface="Arial"/>
                <a:ea typeface="Arial"/>
                <a:cs typeface="Arial"/>
                <a:sym typeface="Arial"/>
              </a:rPr>
              <a:t>Retrospective</a:t>
            </a:r>
            <a:endParaRPr sz="2000" b="0" i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3153217" y="1930950"/>
            <a:ext cx="794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Status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26"/>
          <p:cNvCxnSpPr/>
          <p:nvPr/>
        </p:nvCxnSpPr>
        <p:spPr>
          <a:xfrm>
            <a:off x="3141113" y="2137219"/>
            <a:ext cx="81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214" name="Google Shape;214;p26"/>
          <p:cNvCxnSpPr/>
          <p:nvPr/>
        </p:nvCxnSpPr>
        <p:spPr>
          <a:xfrm>
            <a:off x="3141113" y="1827329"/>
            <a:ext cx="81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5" name="Google Shape;215;p26"/>
          <p:cNvSpPr txBox="1"/>
          <p:nvPr/>
        </p:nvSpPr>
        <p:spPr>
          <a:xfrm>
            <a:off x="3153208" y="1589560"/>
            <a:ext cx="7944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Schedule Workers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 rot="-1232">
            <a:off x="1721239" y="3645213"/>
            <a:ext cx="8373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L0b-L3 Data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/>
        </p:nvSpPr>
        <p:spPr>
          <a:xfrm>
            <a:off x="1095656" y="424547"/>
            <a:ext cx="1312800" cy="2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L0b FITS files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1163306" y="984875"/>
            <a:ext cx="16086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Initialize CCOR Image class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</a:t>
            </a:r>
            <a:r>
              <a:rPr lang="en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CCORProcNCEI</a:t>
            </a:r>
            <a:r>
              <a:rPr lang="e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9"/>
          <p:cNvSpPr txBox="1"/>
          <p:nvPr/>
        </p:nvSpPr>
        <p:spPr>
          <a:xfrm>
            <a:off x="1132256" y="1619963"/>
            <a:ext cx="16707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Bias subtract and rectify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x.ccor_bias()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9"/>
          <p:cNvSpPr txBox="1"/>
          <p:nvPr/>
        </p:nvSpPr>
        <p:spPr>
          <a:xfrm>
            <a:off x="1338206" y="3814669"/>
            <a:ext cx="12588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/>
              <a:t>Save </a:t>
            </a: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 to MSB factor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get_calfac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1266206" y="4360519"/>
            <a:ext cx="1402800" cy="52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CCOR-2 Operational Input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/>
              <a:t>CCOR-1,2 Retrospective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29"/>
          <p:cNvCxnSpPr>
            <a:cxnSpLocks/>
            <a:stCxn id="275" idx="2"/>
            <a:endCxn id="276" idx="0"/>
          </p:cNvCxnSpPr>
          <p:nvPr/>
        </p:nvCxnSpPr>
        <p:spPr>
          <a:xfrm>
            <a:off x="1752056" y="701747"/>
            <a:ext cx="215550" cy="28312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1" name="Google Shape;281;p29"/>
          <p:cNvCxnSpPr>
            <a:stCxn id="276" idx="2"/>
            <a:endCxn id="277" idx="0"/>
          </p:cNvCxnSpPr>
          <p:nvPr/>
        </p:nvCxnSpPr>
        <p:spPr>
          <a:xfrm>
            <a:off x="1967606" y="1369775"/>
            <a:ext cx="0" cy="25018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2" name="Google Shape;282;p29"/>
          <p:cNvCxnSpPr>
            <a:cxnSpLocks/>
            <a:stCxn id="277" idx="2"/>
            <a:endCxn id="291" idx="0"/>
          </p:cNvCxnSpPr>
          <p:nvPr/>
        </p:nvCxnSpPr>
        <p:spPr>
          <a:xfrm>
            <a:off x="1967606" y="2004863"/>
            <a:ext cx="0" cy="19301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3" name="Google Shape;283;p29"/>
          <p:cNvCxnSpPr>
            <a:stCxn id="284" idx="2"/>
            <a:endCxn id="278" idx="0"/>
          </p:cNvCxnSpPr>
          <p:nvPr/>
        </p:nvCxnSpPr>
        <p:spPr>
          <a:xfrm>
            <a:off x="1967606" y="3652437"/>
            <a:ext cx="0" cy="162232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p29"/>
          <p:cNvCxnSpPr>
            <a:stCxn id="278" idx="2"/>
            <a:endCxn id="279" idx="0"/>
          </p:cNvCxnSpPr>
          <p:nvPr/>
        </p:nvCxnSpPr>
        <p:spPr>
          <a:xfrm>
            <a:off x="1967606" y="4199569"/>
            <a:ext cx="0" cy="16095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6" name="Google Shape;286;p29"/>
          <p:cNvSpPr txBox="1"/>
          <p:nvPr/>
        </p:nvSpPr>
        <p:spPr>
          <a:xfrm>
            <a:off x="6172396" y="3513181"/>
            <a:ext cx="1155000" cy="7542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Vignetting correction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get_calimg()</a:t>
            </a:r>
            <a:endParaRPr sz="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/>
              <a:t>x.apply_flat_correction()</a:t>
            </a:r>
            <a:endParaRPr sz="800"/>
          </a:p>
        </p:txBody>
      </p:sp>
      <p:sp>
        <p:nvSpPr>
          <p:cNvPr id="287" name="Google Shape;287;p29"/>
          <p:cNvSpPr txBox="1"/>
          <p:nvPr/>
        </p:nvSpPr>
        <p:spPr>
          <a:xfrm>
            <a:off x="4284703" y="1834438"/>
            <a:ext cx="1258800" cy="3849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00FF0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Background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x.remove_backg()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6093496" y="4457732"/>
            <a:ext cx="13128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/>
              <a:t>CCOR-1 Retrospective</a:t>
            </a:r>
            <a:endParaRPr sz="900"/>
          </a:p>
        </p:txBody>
      </p:sp>
      <p:sp>
        <p:nvSpPr>
          <p:cNvPr id="289" name="Google Shape;289;p29"/>
          <p:cNvSpPr txBox="1"/>
          <p:nvPr/>
        </p:nvSpPr>
        <p:spPr>
          <a:xfrm>
            <a:off x="4140403" y="2341825"/>
            <a:ext cx="15474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L1b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CCOR-1 Operational Input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1236206" y="2761294"/>
            <a:ext cx="14628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bad pixel mask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x.make_mask()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1095656" y="3267537"/>
            <a:ext cx="17439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image statistics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calc_stats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1207706" y="2197873"/>
            <a:ext cx="15198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Apply linearity correction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dirty="0" err="1"/>
              <a:t>x</a:t>
            </a:r>
            <a:r>
              <a:rPr lang="en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.apply_lincorr</a:t>
            </a:r>
            <a:r>
              <a:rPr lang="e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29"/>
          <p:cNvCxnSpPr>
            <a:stCxn id="291" idx="2"/>
            <a:endCxn id="290" idx="0"/>
          </p:cNvCxnSpPr>
          <p:nvPr/>
        </p:nvCxnSpPr>
        <p:spPr>
          <a:xfrm>
            <a:off x="1967606" y="2582773"/>
            <a:ext cx="0" cy="178521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3" name="Google Shape;293;p29"/>
          <p:cNvSpPr txBox="1"/>
          <p:nvPr/>
        </p:nvSpPr>
        <p:spPr>
          <a:xfrm>
            <a:off x="4257703" y="1169972"/>
            <a:ext cx="1312800" cy="507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Background (previous 4 weeks)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x.calc_l1b_backg()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6093496" y="1176453"/>
            <a:ext cx="1312800" cy="507821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Background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800" b="1" dirty="0"/>
              <a:t>data </a:t>
            </a: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± two weeks)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x.calc_l2_backg()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6106597" y="1828729"/>
            <a:ext cx="1286599" cy="3849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00FF0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Background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x.remove_backg()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4925953" y="471429"/>
            <a:ext cx="2338200" cy="507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/>
              <a:t>Divide by</a:t>
            </a: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Exposure Time a</a:t>
            </a:r>
            <a:r>
              <a:rPr lang="en" sz="800" b="1"/>
              <a:t>nd binning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norm_exposure(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/>
              <a:t>x.correct_binning()</a:t>
            </a:r>
            <a:endParaRPr sz="800"/>
          </a:p>
        </p:txBody>
      </p:sp>
      <p:cxnSp>
        <p:nvCxnSpPr>
          <p:cNvPr id="297" name="Google Shape;297;p29"/>
          <p:cNvCxnSpPr>
            <a:stCxn id="279" idx="3"/>
            <a:endCxn id="296" idx="1"/>
          </p:cNvCxnSpPr>
          <p:nvPr/>
        </p:nvCxnSpPr>
        <p:spPr>
          <a:xfrm flipV="1">
            <a:off x="2669006" y="725379"/>
            <a:ext cx="2256947" cy="389674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98" name="Google Shape;298;p29"/>
          <p:cNvCxnSpPr>
            <a:stCxn id="296" idx="2"/>
            <a:endCxn id="293" idx="0"/>
          </p:cNvCxnSpPr>
          <p:nvPr/>
        </p:nvCxnSpPr>
        <p:spPr>
          <a:xfrm flipH="1">
            <a:off x="4914103" y="979329"/>
            <a:ext cx="1180950" cy="1906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9" name="Google Shape;299;p29"/>
          <p:cNvCxnSpPr>
            <a:stCxn id="293" idx="2"/>
            <a:endCxn id="287" idx="0"/>
          </p:cNvCxnSpPr>
          <p:nvPr/>
        </p:nvCxnSpPr>
        <p:spPr>
          <a:xfrm>
            <a:off x="4914103" y="1677872"/>
            <a:ext cx="0" cy="15656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0" name="Google Shape;300;p29"/>
          <p:cNvCxnSpPr>
            <a:stCxn id="287" idx="2"/>
            <a:endCxn id="289" idx="0"/>
          </p:cNvCxnSpPr>
          <p:nvPr/>
        </p:nvCxnSpPr>
        <p:spPr>
          <a:xfrm>
            <a:off x="4914103" y="2219338"/>
            <a:ext cx="0" cy="12248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1" name="Google Shape;301;p29"/>
          <p:cNvCxnSpPr>
            <a:cxnSpLocks/>
            <a:stCxn id="296" idx="2"/>
            <a:endCxn id="294" idx="0"/>
          </p:cNvCxnSpPr>
          <p:nvPr/>
        </p:nvCxnSpPr>
        <p:spPr>
          <a:xfrm>
            <a:off x="6095053" y="979329"/>
            <a:ext cx="654843" cy="1971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2" name="Google Shape;302;p29"/>
          <p:cNvCxnSpPr>
            <a:cxnSpLocks/>
            <a:stCxn id="294" idx="2"/>
            <a:endCxn id="295" idx="0"/>
          </p:cNvCxnSpPr>
          <p:nvPr/>
        </p:nvCxnSpPr>
        <p:spPr>
          <a:xfrm>
            <a:off x="6749896" y="1684274"/>
            <a:ext cx="1" cy="14445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3" name="Google Shape;303;p29"/>
          <p:cNvCxnSpPr>
            <a:cxnSpLocks/>
            <a:stCxn id="295" idx="2"/>
            <a:endCxn id="304" idx="0"/>
          </p:cNvCxnSpPr>
          <p:nvPr/>
        </p:nvCxnSpPr>
        <p:spPr>
          <a:xfrm flipH="1">
            <a:off x="6749896" y="2213629"/>
            <a:ext cx="1" cy="11390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305;p29"/>
          <p:cNvCxnSpPr>
            <a:stCxn id="286" idx="2"/>
            <a:endCxn id="288" idx="0"/>
          </p:cNvCxnSpPr>
          <p:nvPr/>
        </p:nvCxnSpPr>
        <p:spPr>
          <a:xfrm>
            <a:off x="6749896" y="4267381"/>
            <a:ext cx="0" cy="1903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6" name="Google Shape;306;p29"/>
          <p:cNvSpPr txBox="1"/>
          <p:nvPr/>
        </p:nvSpPr>
        <p:spPr>
          <a:xfrm>
            <a:off x="119474" y="424547"/>
            <a:ext cx="933000" cy="2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/>
              <a:t>NCEI</a:t>
            </a: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</a:t>
            </a:r>
            <a:r>
              <a:rPr lang="en" sz="900" b="1"/>
              <a:t>UT </a:t>
            </a: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29"/>
          <p:cNvCxnSpPr>
            <a:cxnSpLocks/>
            <a:stCxn id="306" idx="2"/>
            <a:endCxn id="276" idx="0"/>
          </p:cNvCxnSpPr>
          <p:nvPr/>
        </p:nvCxnSpPr>
        <p:spPr>
          <a:xfrm>
            <a:off x="585974" y="701747"/>
            <a:ext cx="1381632" cy="28312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8" name="Google Shape;308;p29"/>
          <p:cNvSpPr txBox="1"/>
          <p:nvPr/>
        </p:nvSpPr>
        <p:spPr>
          <a:xfrm>
            <a:off x="2451412" y="424547"/>
            <a:ext cx="1614300" cy="2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/>
              <a:t>NCEI</a:t>
            </a: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 b="1"/>
              <a:t>FITS header template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29"/>
          <p:cNvCxnSpPr>
            <a:cxnSpLocks/>
            <a:stCxn id="308" idx="2"/>
            <a:endCxn id="276" idx="0"/>
          </p:cNvCxnSpPr>
          <p:nvPr/>
        </p:nvCxnSpPr>
        <p:spPr>
          <a:xfrm flipH="1">
            <a:off x="1967606" y="701747"/>
            <a:ext cx="1290956" cy="283128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10" name="Google Shape;310;p29"/>
          <p:cNvCxnSpPr>
            <a:stCxn id="296" idx="3"/>
            <a:endCxn id="311" idx="1"/>
          </p:cNvCxnSpPr>
          <p:nvPr/>
        </p:nvCxnSpPr>
        <p:spPr>
          <a:xfrm>
            <a:off x="7264153" y="725379"/>
            <a:ext cx="605166" cy="404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2" name="Google Shape;312;p29"/>
          <p:cNvSpPr txBox="1"/>
          <p:nvPr/>
        </p:nvSpPr>
        <p:spPr>
          <a:xfrm>
            <a:off x="6283396" y="2904593"/>
            <a:ext cx="9330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/>
              <a:t>Convert to MSB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apply_calfac()</a:t>
            </a:r>
            <a:endParaRPr sz="800"/>
          </a:p>
        </p:txBody>
      </p:sp>
      <p:cxnSp>
        <p:nvCxnSpPr>
          <p:cNvPr id="313" name="Google Shape;313;p29"/>
          <p:cNvCxnSpPr>
            <a:stCxn id="312" idx="2"/>
            <a:endCxn id="286" idx="0"/>
          </p:cNvCxnSpPr>
          <p:nvPr/>
        </p:nvCxnSpPr>
        <p:spPr>
          <a:xfrm>
            <a:off x="6749896" y="3289493"/>
            <a:ext cx="0" cy="22368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4" name="Google Shape;314;p29"/>
          <p:cNvSpPr txBox="1"/>
          <p:nvPr/>
        </p:nvSpPr>
        <p:spPr>
          <a:xfrm>
            <a:off x="7688094" y="1188982"/>
            <a:ext cx="1295451" cy="507821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Vignetting correction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get_calimg()</a:t>
            </a:r>
            <a:endParaRPr sz="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/>
              <a:t>x.apply_flat_correction()</a:t>
            </a:r>
            <a:endParaRPr sz="800"/>
          </a:p>
        </p:txBody>
      </p:sp>
      <p:sp>
        <p:nvSpPr>
          <p:cNvPr id="311" name="Google Shape;311;p29"/>
          <p:cNvSpPr txBox="1"/>
          <p:nvPr/>
        </p:nvSpPr>
        <p:spPr>
          <a:xfrm>
            <a:off x="7869319" y="536972"/>
            <a:ext cx="9330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dirty="0"/>
              <a:t>Convert to MSB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 dirty="0" err="1"/>
              <a:t>apply_calfac</a:t>
            </a:r>
            <a:r>
              <a:rPr lang="en" sz="800" dirty="0"/>
              <a:t>()</a:t>
            </a:r>
            <a:endParaRPr sz="800" dirty="0"/>
          </a:p>
        </p:txBody>
      </p:sp>
      <p:cxnSp>
        <p:nvCxnSpPr>
          <p:cNvPr id="315" name="Google Shape;315;p29"/>
          <p:cNvCxnSpPr>
            <a:cxnSpLocks/>
            <a:stCxn id="311" idx="2"/>
            <a:endCxn id="314" idx="0"/>
          </p:cNvCxnSpPr>
          <p:nvPr/>
        </p:nvCxnSpPr>
        <p:spPr>
          <a:xfrm>
            <a:off x="8335819" y="921872"/>
            <a:ext cx="1" cy="26711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6" name="Google Shape;316;p29"/>
          <p:cNvSpPr txBox="1"/>
          <p:nvPr/>
        </p:nvSpPr>
        <p:spPr>
          <a:xfrm>
            <a:off x="7652419" y="1967694"/>
            <a:ext cx="13668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</a:t>
            </a:r>
            <a:r>
              <a:rPr lang="en" sz="900" b="1" dirty="0"/>
              <a:t>5</a:t>
            </a:r>
            <a:endParaRPr sz="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CCOR-</a:t>
            </a:r>
            <a:r>
              <a:rPr lang="en" sz="900" dirty="0"/>
              <a:t>2 Retrospective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7738969" y="2603133"/>
            <a:ext cx="1193700" cy="7542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Background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800" b="1"/>
              <a:t>data </a:t>
            </a: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± </a:t>
            </a:r>
            <a:r>
              <a:rPr lang="en" sz="800" b="1"/>
              <a:t>one</a:t>
            </a: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week)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make_daily_med</a:t>
            </a: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/>
              <a:t>x.make_monthly_min()</a:t>
            </a:r>
            <a:endParaRPr sz="800"/>
          </a:p>
        </p:txBody>
      </p:sp>
      <p:sp>
        <p:nvSpPr>
          <p:cNvPr id="318" name="Google Shape;318;p29"/>
          <p:cNvSpPr txBox="1"/>
          <p:nvPr/>
        </p:nvSpPr>
        <p:spPr>
          <a:xfrm>
            <a:off x="7810864" y="3615455"/>
            <a:ext cx="1049910" cy="507821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Remove Background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x.remove_backg</a:t>
            </a:r>
            <a:r>
              <a:rPr lang="en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()</a:t>
            </a:r>
            <a:endParaRPr sz="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9"/>
          <p:cNvSpPr txBox="1"/>
          <p:nvPr/>
        </p:nvSpPr>
        <p:spPr>
          <a:xfrm>
            <a:off x="7634419" y="4430850"/>
            <a:ext cx="14028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/>
              <a:t>CCOR-2 Retrospective </a:t>
            </a:r>
            <a:endParaRPr sz="900"/>
          </a:p>
        </p:txBody>
      </p:sp>
      <p:cxnSp>
        <p:nvCxnSpPr>
          <p:cNvPr id="320" name="Google Shape;320;p29"/>
          <p:cNvCxnSpPr>
            <a:cxnSpLocks/>
            <a:stCxn id="314" idx="2"/>
            <a:endCxn id="316" idx="0"/>
          </p:cNvCxnSpPr>
          <p:nvPr/>
        </p:nvCxnSpPr>
        <p:spPr>
          <a:xfrm flipH="1">
            <a:off x="8335819" y="1696803"/>
            <a:ext cx="1" cy="27089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1" name="Google Shape;321;p29"/>
          <p:cNvCxnSpPr>
            <a:stCxn id="316" idx="2"/>
            <a:endCxn id="317" idx="0"/>
          </p:cNvCxnSpPr>
          <p:nvPr/>
        </p:nvCxnSpPr>
        <p:spPr>
          <a:xfrm>
            <a:off x="8335819" y="2383194"/>
            <a:ext cx="0" cy="21993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2" name="Google Shape;322;p29"/>
          <p:cNvCxnSpPr>
            <a:cxnSpLocks/>
            <a:stCxn id="317" idx="2"/>
            <a:endCxn id="318" idx="0"/>
          </p:cNvCxnSpPr>
          <p:nvPr/>
        </p:nvCxnSpPr>
        <p:spPr>
          <a:xfrm>
            <a:off x="8335819" y="3357333"/>
            <a:ext cx="0" cy="2581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3" name="Google Shape;323;p29"/>
          <p:cNvCxnSpPr>
            <a:cxnSpLocks/>
            <a:stCxn id="318" idx="2"/>
            <a:endCxn id="319" idx="0"/>
          </p:cNvCxnSpPr>
          <p:nvPr/>
        </p:nvCxnSpPr>
        <p:spPr>
          <a:xfrm>
            <a:off x="8335819" y="4123276"/>
            <a:ext cx="0" cy="30757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4" name="Google Shape;324;p29"/>
          <p:cNvSpPr txBox="1"/>
          <p:nvPr/>
        </p:nvSpPr>
        <p:spPr>
          <a:xfrm>
            <a:off x="4447603" y="2997726"/>
            <a:ext cx="933000" cy="384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/>
              <a:t>Convert to MSB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apply_calfac()</a:t>
            </a:r>
            <a:endParaRPr sz="800"/>
          </a:p>
        </p:txBody>
      </p:sp>
      <p:sp>
        <p:nvSpPr>
          <p:cNvPr id="325" name="Google Shape;325;p29"/>
          <p:cNvSpPr txBox="1"/>
          <p:nvPr/>
        </p:nvSpPr>
        <p:spPr>
          <a:xfrm>
            <a:off x="4154203" y="3698719"/>
            <a:ext cx="1519800" cy="5079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00FF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Vignetting correction</a:t>
            </a: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x.</a:t>
            </a:r>
            <a:r>
              <a:rPr lang="en" sz="800"/>
              <a:t>get_calimg()</a:t>
            </a:r>
            <a:endParaRPr sz="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/>
              <a:t>x.apply_flat_correction()</a:t>
            </a:r>
            <a:endParaRPr sz="800"/>
          </a:p>
        </p:txBody>
      </p:sp>
      <p:sp>
        <p:nvSpPr>
          <p:cNvPr id="326" name="Google Shape;326;p29"/>
          <p:cNvSpPr txBox="1"/>
          <p:nvPr/>
        </p:nvSpPr>
        <p:spPr>
          <a:xfrm>
            <a:off x="4140403" y="4447631"/>
            <a:ext cx="15474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" sz="900" b="1"/>
              <a:t>2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CCOR-1 Operational Input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6093496" y="2327530"/>
            <a:ext cx="1312800" cy="41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L1b</a:t>
            </a:r>
            <a:endParaRPr sz="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CCOR-1 </a:t>
            </a:r>
            <a:r>
              <a:rPr lang="en" sz="900" dirty="0"/>
              <a:t>Retrospective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" name="Google Shape;327;p29"/>
          <p:cNvCxnSpPr>
            <a:stCxn id="289" idx="2"/>
            <a:endCxn id="324" idx="0"/>
          </p:cNvCxnSpPr>
          <p:nvPr/>
        </p:nvCxnSpPr>
        <p:spPr>
          <a:xfrm>
            <a:off x="4914103" y="2757325"/>
            <a:ext cx="0" cy="24040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8" name="Google Shape;328;p29"/>
          <p:cNvCxnSpPr>
            <a:stCxn id="324" idx="2"/>
            <a:endCxn id="325" idx="0"/>
          </p:cNvCxnSpPr>
          <p:nvPr/>
        </p:nvCxnSpPr>
        <p:spPr>
          <a:xfrm>
            <a:off x="4914103" y="3382626"/>
            <a:ext cx="0" cy="31609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29" name="Google Shape;329;p29"/>
          <p:cNvCxnSpPr>
            <a:stCxn id="325" idx="2"/>
            <a:endCxn id="326" idx="0"/>
          </p:cNvCxnSpPr>
          <p:nvPr/>
        </p:nvCxnSpPr>
        <p:spPr>
          <a:xfrm>
            <a:off x="4914103" y="4206619"/>
            <a:ext cx="0" cy="2410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0" name="Google Shape;330;p29"/>
          <p:cNvCxnSpPr>
            <a:stCxn id="304" idx="2"/>
            <a:endCxn id="312" idx="0"/>
          </p:cNvCxnSpPr>
          <p:nvPr/>
        </p:nvCxnSpPr>
        <p:spPr>
          <a:xfrm>
            <a:off x="6749896" y="2743030"/>
            <a:ext cx="0" cy="16156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7" name="Google Shape;292;p29">
            <a:extLst>
              <a:ext uri="{FF2B5EF4-FFF2-40B4-BE49-F238E27FC236}">
                <a16:creationId xmlns:a16="http://schemas.microsoft.com/office/drawing/2014/main" id="{959D9678-89C4-DAC7-48E7-7CDC859AD1C0}"/>
              </a:ext>
            </a:extLst>
          </p:cNvPr>
          <p:cNvCxnSpPr>
            <a:cxnSpLocks/>
            <a:stCxn id="290" idx="2"/>
            <a:endCxn id="284" idx="0"/>
          </p:cNvCxnSpPr>
          <p:nvPr/>
        </p:nvCxnSpPr>
        <p:spPr>
          <a:xfrm>
            <a:off x="1967606" y="3146194"/>
            <a:ext cx="0" cy="121343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1255A42-DAD5-EFFE-4665-910D0A49064B}"/>
              </a:ext>
            </a:extLst>
          </p:cNvPr>
          <p:cNvSpPr txBox="1"/>
          <p:nvPr/>
        </p:nvSpPr>
        <p:spPr>
          <a:xfrm>
            <a:off x="2588250" y="61584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Implementation of CCOR pipeline in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282" y="0"/>
            <a:ext cx="42758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175182" y="193278"/>
            <a:ext cx="432510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Implementation of CCOR pipeline in SPADES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Processing methods, file handling and metadata handlers are organized into separate classes.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dirty="0"/>
              <a:t>These class methods are then called inside worker algorithms that use RLC files to determine processing parameters.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3D6FE49-6300-1540-4DC3-36F9803FC77D}"/>
              </a:ext>
            </a:extLst>
          </p:cNvPr>
          <p:cNvSpPr/>
          <p:nvPr/>
        </p:nvSpPr>
        <p:spPr>
          <a:xfrm>
            <a:off x="4473387" y="538422"/>
            <a:ext cx="4356847" cy="797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969823-75D0-F5C2-3340-5ED801854BA7}"/>
              </a:ext>
            </a:extLst>
          </p:cNvPr>
          <p:cNvSpPr/>
          <p:nvPr/>
        </p:nvSpPr>
        <p:spPr>
          <a:xfrm>
            <a:off x="4455458" y="2931460"/>
            <a:ext cx="4356847" cy="797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With Heading Ba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1814</Words>
  <Application>Microsoft Macintosh PowerPoint</Application>
  <PresentationFormat>On-screen Show (16:9)</PresentationFormat>
  <Paragraphs>280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Wingdings</vt:lpstr>
      <vt:lpstr>Courier New</vt:lpstr>
      <vt:lpstr>Arial</vt:lpstr>
      <vt:lpstr>Roboto Mono</vt:lpstr>
      <vt:lpstr>Calibri</vt:lpstr>
      <vt:lpstr>Simple Light</vt:lpstr>
      <vt:lpstr>7_With Heading Bar</vt:lpstr>
      <vt:lpstr>From White Light to Ultraviolet: Integrating Object Oriented Programming into Data Pipelines for the CCOR and SUVI Imagers</vt:lpstr>
      <vt:lpstr>PowerPoint Presentation</vt:lpstr>
      <vt:lpstr>Solar Ultraviolet Imager (SUVI) series</vt:lpstr>
      <vt:lpstr>Satellite Product Analysis and Distribution Enterprise System (SPADES)</vt:lpstr>
      <vt:lpstr>SPADES - CBL and RLC</vt:lpstr>
      <vt:lpstr>SPADES-Science - SWFO, GOES, and DSCOVR Science+Retrospective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White Light to Ultraviolet: Integrating Object Oriented Programming into Data Pipelines for the CCOR and SUVI Imagers</dc:title>
  <cp:lastModifiedBy>gabe</cp:lastModifiedBy>
  <cp:revision>7</cp:revision>
  <dcterms:modified xsi:type="dcterms:W3CDTF">2023-10-09T01:43:29Z</dcterms:modified>
</cp:coreProperties>
</file>