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0" r:id="rId1"/>
  </p:sldMasterIdLst>
  <p:notesMasterIdLst>
    <p:notesMasterId r:id="rId10"/>
  </p:notesMasterIdLst>
  <p:sldIdLst>
    <p:sldId id="256" r:id="rId2"/>
    <p:sldId id="257" r:id="rId3"/>
    <p:sldId id="327" r:id="rId4"/>
    <p:sldId id="323" r:id="rId5"/>
    <p:sldId id="324" r:id="rId6"/>
    <p:sldId id="329" r:id="rId7"/>
    <p:sldId id="328" r:id="rId8"/>
    <p:sldId id="33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B4B9F4-01F6-8B46-9F5E-37B166A1EDCD}" v="318" dt="2023-10-09T12:17:05.205"/>
    <p1510:client id="{4614957B-4F63-884C-9353-9F43637C2100}" v="22" dt="2023-10-09T18:04:53.4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53"/>
    <p:restoredTop sz="82857"/>
  </p:normalViewPr>
  <p:slideViewPr>
    <p:cSldViewPr snapToGrid="0" snapToObjects="1">
      <p:cViewPr varScale="1">
        <p:scale>
          <a:sx n="105" d="100"/>
          <a:sy n="105" d="100"/>
        </p:scale>
        <p:origin x="2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12" d="100"/>
          <a:sy n="112" d="100"/>
        </p:scale>
        <p:origin x="476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 Winter" userId="c2fa9a2e420eb92d" providerId="LiveId" clId="{4614957B-4F63-884C-9353-9F43637C2100}"/>
    <pc:docChg chg="custSel modSld">
      <pc:chgData name="Eric Winter" userId="c2fa9a2e420eb92d" providerId="LiveId" clId="{4614957B-4F63-884C-9353-9F43637C2100}" dt="2023-10-09T18:07:13.141" v="121" actId="1037"/>
      <pc:docMkLst>
        <pc:docMk/>
      </pc:docMkLst>
      <pc:sldChg chg="modSp mod">
        <pc:chgData name="Eric Winter" userId="c2fa9a2e420eb92d" providerId="LiveId" clId="{4614957B-4F63-884C-9353-9F43637C2100}" dt="2023-10-09T18:03:03.663" v="58" actId="1038"/>
        <pc:sldMkLst>
          <pc:docMk/>
          <pc:sldMk cId="1095008814" sldId="257"/>
        </pc:sldMkLst>
        <pc:spChg chg="mod">
          <ac:chgData name="Eric Winter" userId="c2fa9a2e420eb92d" providerId="LiveId" clId="{4614957B-4F63-884C-9353-9F43637C2100}" dt="2023-10-09T18:01:07.617" v="15" actId="20577"/>
          <ac:spMkLst>
            <pc:docMk/>
            <pc:sldMk cId="1095008814" sldId="257"/>
            <ac:spMk id="4" creationId="{48C05A4E-0B55-17BF-3879-C2B1EFB97DCA}"/>
          </ac:spMkLst>
        </pc:spChg>
        <pc:spChg chg="mod">
          <ac:chgData name="Eric Winter" userId="c2fa9a2e420eb92d" providerId="LiveId" clId="{4614957B-4F63-884C-9353-9F43637C2100}" dt="2023-10-09T18:03:03.663" v="58" actId="1038"/>
          <ac:spMkLst>
            <pc:docMk/>
            <pc:sldMk cId="1095008814" sldId="257"/>
            <ac:spMk id="6" creationId="{7709072E-B371-5A96-575D-557DF4EE9722}"/>
          </ac:spMkLst>
        </pc:spChg>
        <pc:spChg chg="mod">
          <ac:chgData name="Eric Winter" userId="c2fa9a2e420eb92d" providerId="LiveId" clId="{4614957B-4F63-884C-9353-9F43637C2100}" dt="2023-10-09T17:41:11.782" v="10" actId="1037"/>
          <ac:spMkLst>
            <pc:docMk/>
            <pc:sldMk cId="1095008814" sldId="257"/>
            <ac:spMk id="8" creationId="{E36F1866-932B-C0BC-B391-B2DF3AF539A4}"/>
          </ac:spMkLst>
        </pc:spChg>
        <pc:spChg chg="mod">
          <ac:chgData name="Eric Winter" userId="c2fa9a2e420eb92d" providerId="LiveId" clId="{4614957B-4F63-884C-9353-9F43637C2100}" dt="2023-10-09T17:55:22.073" v="13" actId="1076"/>
          <ac:spMkLst>
            <pc:docMk/>
            <pc:sldMk cId="1095008814" sldId="257"/>
            <ac:spMk id="28" creationId="{C0CBCA40-257A-BB15-5B62-5C4B471BA27B}"/>
          </ac:spMkLst>
        </pc:spChg>
      </pc:sldChg>
      <pc:sldChg chg="modSp mod">
        <pc:chgData name="Eric Winter" userId="c2fa9a2e420eb92d" providerId="LiveId" clId="{4614957B-4F63-884C-9353-9F43637C2100}" dt="2023-10-09T18:07:13.141" v="121" actId="1037"/>
        <pc:sldMkLst>
          <pc:docMk/>
          <pc:sldMk cId="2397433397" sldId="327"/>
        </pc:sldMkLst>
        <pc:spChg chg="mod">
          <ac:chgData name="Eric Winter" userId="c2fa9a2e420eb92d" providerId="LiveId" clId="{4614957B-4F63-884C-9353-9F43637C2100}" dt="2023-10-09T18:03:30.932" v="77" actId="20577"/>
          <ac:spMkLst>
            <pc:docMk/>
            <pc:sldMk cId="2397433397" sldId="327"/>
            <ac:spMk id="3" creationId="{7C9EFAAC-6F4E-82CF-0418-E24D3F405555}"/>
          </ac:spMkLst>
        </pc:spChg>
        <pc:spChg chg="mod">
          <ac:chgData name="Eric Winter" userId="c2fa9a2e420eb92d" providerId="LiveId" clId="{4614957B-4F63-884C-9353-9F43637C2100}" dt="2023-10-09T18:04:26.060" v="92" actId="1036"/>
          <ac:spMkLst>
            <pc:docMk/>
            <pc:sldMk cId="2397433397" sldId="327"/>
            <ac:spMk id="8" creationId="{E36F1866-932B-C0BC-B391-B2DF3AF539A4}"/>
          </ac:spMkLst>
        </pc:spChg>
        <pc:spChg chg="mod">
          <ac:chgData name="Eric Winter" userId="c2fa9a2e420eb92d" providerId="LiveId" clId="{4614957B-4F63-884C-9353-9F43637C2100}" dt="2023-10-09T18:04:46.491" v="107" actId="20577"/>
          <ac:spMkLst>
            <pc:docMk/>
            <pc:sldMk cId="2397433397" sldId="327"/>
            <ac:spMk id="9" creationId="{466312A2-80F8-2010-B1B2-6C59C27FD54D}"/>
          </ac:spMkLst>
        </pc:spChg>
        <pc:spChg chg="mod">
          <ac:chgData name="Eric Winter" userId="c2fa9a2e420eb92d" providerId="LiveId" clId="{4614957B-4F63-884C-9353-9F43637C2100}" dt="2023-10-09T18:04:53.497" v="109" actId="20577"/>
          <ac:spMkLst>
            <pc:docMk/>
            <pc:sldMk cId="2397433397" sldId="327"/>
            <ac:spMk id="25" creationId="{F3B509F2-8EC6-AC6C-2AEA-7A2DC14EAEA7}"/>
          </ac:spMkLst>
        </pc:spChg>
        <pc:spChg chg="mod">
          <ac:chgData name="Eric Winter" userId="c2fa9a2e420eb92d" providerId="LiveId" clId="{4614957B-4F63-884C-9353-9F43637C2100}" dt="2023-10-09T18:04:18.373" v="87" actId="1038"/>
          <ac:spMkLst>
            <pc:docMk/>
            <pc:sldMk cId="2397433397" sldId="327"/>
            <ac:spMk id="28" creationId="{C0CBCA40-257A-BB15-5B62-5C4B471BA27B}"/>
          </ac:spMkLst>
        </pc:spChg>
        <pc:spChg chg="mod">
          <ac:chgData name="Eric Winter" userId="c2fa9a2e420eb92d" providerId="LiveId" clId="{4614957B-4F63-884C-9353-9F43637C2100}" dt="2023-10-09T18:07:13.141" v="121" actId="1037"/>
          <ac:spMkLst>
            <pc:docMk/>
            <pc:sldMk cId="2397433397" sldId="327"/>
            <ac:spMk id="39" creationId="{19B7800D-F56A-9345-AB7A-C18BF792CAF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DF10C1-EFD7-EC47-AD1B-A0D98F1AA5BC}" type="datetimeFigureOut">
              <a:rPr lang="en-US" smtClean="0"/>
              <a:t>10/9/23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C5AC40-B0AE-8E48-AF17-AC4B4C407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086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C5AC40-B0AE-8E48-AF17-AC4B4C4076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80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neural network node makes a weighted combination of inputs, then applies a transfer function.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traditional neural network takes a set of inputs x and known outputs psi0. For example, this could be (t, x, y, z, psi0) for each of thousands of training points.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Pass all inputs to neural network, compare psi to psi0, compute RMS error – just like any other data fitting routine.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Update parameters theta using standard minimization techniques – just like and other data fitting routine.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Iterate until convergence achieved.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PINN builds on this by using a different loss function…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B0CC5A-D47B-A245-807D-92BEA9AC355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350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“physics-informed” neural network takes a set of inputs x and known outputs psi0, and differential equations G. For example, this could be (t, x, y, z, psi0) for each of thousands of training points.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Pass all inputs to neural network, compare psi to psi0, compute RMS residual – just like any other data fitting routine.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Weighted combination with data loss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Update parameters theta using standard minimization techniques – just like and other data fitting routine.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Iterate until convergence achieved.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B0CC5A-D47B-A245-807D-92BEA9AC355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71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MHD equations are a set of coupled PDEs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Use one network per variable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Inputs are (t, x, y, z), and data as the boundary or initial conditions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C5AC40-B0AE-8E48-AF17-AC4B4C4076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908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B1y and u1y are 90 degrees out of phase, as expected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Results created with a 4x100 network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Layer 1: 100x2 + 100 = 300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Layer 2: 100x100 + 100 = 10,100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Layer 3: 100x100 + 100 = 10,100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Layer 4: 100x100 + 100 = 10,100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Output: 100x1 = 100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Total = 30,400 parameters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C5AC40-B0AE-8E48-AF17-AC4B4C4076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203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Initial blast wave is Gaussian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hat function didn’t work – discuss at end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Gaussian has same total energy as hat 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C5AC40-B0AE-8E48-AF17-AC4B4C4076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14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Line current coming out of the screen, ring current returning at r = 0.3.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C5AC40-B0AE-8E48-AF17-AC4B4C4076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285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Initial condition is a sharp 2D Gaussian of same total energy as hat function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Blast should dissipate over a time scale of inverse sound speed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C5AC40-B0AE-8E48-AF17-AC4B4C4076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014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2435D-7108-B33D-7115-D674D9E87A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EC4D04-2244-8285-B0C4-7567542A2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B1365-FD5E-BC37-647C-DFBE949E7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9A01-A439-4948-922D-850171CB17FF}" type="datetimeFigureOut">
              <a:rPr lang="en-US" smtClean="0"/>
              <a:t>10/9/23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2EDD2-D510-5295-7E38-3320AAF96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9FE40-0A3E-7E77-C3B7-41B28DF78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C10AA-9DE5-0B41-8A99-F18E245F2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38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49ACA-57B9-8F9D-8D21-67E8EE0E9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CB576B-953D-2B32-6D7E-BEA0E76C90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886B7-0E7C-10AD-A244-D71AA626C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9A01-A439-4948-922D-850171CB17FF}" type="datetimeFigureOut">
              <a:rPr lang="en-US" smtClean="0"/>
              <a:t>10/9/23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8D2BF-166A-8AD4-3445-E7F3E2DDA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0E407-96A3-F4D9-85D0-39D64360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C10AA-9DE5-0B41-8A99-F18E245F2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919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B4E203-B12E-8B31-522D-97504CB87A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222980-F202-216C-7932-E762FC0D8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0EB01-168A-6FB6-6EBB-5D67C7D1B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9A01-A439-4948-922D-850171CB17FF}" type="datetimeFigureOut">
              <a:rPr lang="en-US" smtClean="0"/>
              <a:t>10/9/23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02C46-B268-0E6D-0F58-AA2C4921E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A249A-40EB-2BBD-7064-85708CBC1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C10AA-9DE5-0B41-8A99-F18E245F2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737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06BE1-F147-9127-C93D-A07303876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F3870-A0FD-647C-0729-A75C6F4E44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51AC8-1AEE-4088-A624-5C3F4D1E1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9A01-A439-4948-922D-850171CB17FF}" type="datetimeFigureOut">
              <a:rPr lang="en-US" smtClean="0"/>
              <a:t>10/9/23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9F535-F99E-6B59-BCD1-C7E6275D0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C8DC4-8B55-B640-BAAC-164612B6A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C10AA-9DE5-0B41-8A99-F18E245F2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71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A5BD3-35F6-9853-181C-C29279C61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2ED32-8284-4711-D201-C0DE0731D7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8C0B6-9E36-EFEB-DBEF-3FA9AC86D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9A01-A439-4948-922D-850171CB17FF}" type="datetimeFigureOut">
              <a:rPr lang="en-US" smtClean="0"/>
              <a:t>10/9/23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C2CC1-324B-91A2-D82F-1E889609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EBC80C-B732-EB51-7911-41FB18407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C10AA-9DE5-0B41-8A99-F18E245F2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70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74503-43D7-C882-4F26-DE73A2134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3FA78-05BE-CFBC-8E31-5C74EBF509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E37D0-B8B9-AF08-DCC0-7E0B317096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6303D0-AF48-1F96-23CF-739AA127A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9A01-A439-4948-922D-850171CB17FF}" type="datetimeFigureOut">
              <a:rPr lang="en-US" smtClean="0"/>
              <a:t>10/9/23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B67EB4-B6E4-2E0B-1F60-8FF955B8E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AA032F-FD86-1CD0-9296-4FC9CF6EC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C10AA-9DE5-0B41-8A99-F18E245F2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349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3C59D-EEBA-109F-87EA-9CA37C0FA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AB4FE3-81D5-1A5D-1F0E-5060C7C6B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AE5700-3A83-6917-EA9A-10C519A335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F5D4E7-50F2-E8E1-E5BC-CDC1EE38D2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7C3ADA-687D-FC57-DE0D-EAFC8022FE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E7195F-2250-F0A3-A6A7-168031E46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9A01-A439-4948-922D-850171CB17FF}" type="datetimeFigureOut">
              <a:rPr lang="en-US" smtClean="0"/>
              <a:t>10/9/23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37DF83-F6EE-68CF-9038-ECE262E34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660A3B-1953-CC24-800E-1ED747274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C10AA-9DE5-0B41-8A99-F18E245F2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54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063B5-98E4-751D-99FD-B8ACE5766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1FFD36-4BEF-BA86-0C78-47B7147F9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9A01-A439-4948-922D-850171CB17FF}" type="datetimeFigureOut">
              <a:rPr lang="en-US" smtClean="0"/>
              <a:t>10/9/23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E7873D-A712-D7FD-041A-83461E434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1F3822-903F-3436-E5D7-522DEF45A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C10AA-9DE5-0B41-8A99-F18E245F2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592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CCA544-2DEF-5F97-A8CE-6BDAD1682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9A01-A439-4948-922D-850171CB17FF}" type="datetimeFigureOut">
              <a:rPr lang="en-US" smtClean="0"/>
              <a:t>10/9/23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92086A-B6FF-72F0-D3CA-AB95139BF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5C824E-45A7-998B-FFC2-C2DFBB8EB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C10AA-9DE5-0B41-8A99-F18E245F2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925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1294D-0661-66F8-9768-A62FCBA09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09527-DE76-26DC-2B1D-7DF03C375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9461DD-39B6-F6E1-424A-6EA2902F76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306838-4332-4689-D33A-2908D5389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9A01-A439-4948-922D-850171CB17FF}" type="datetimeFigureOut">
              <a:rPr lang="en-US" smtClean="0"/>
              <a:t>10/9/23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206688-78A5-B566-3A92-41966175B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97E8EA-80AE-70A6-054D-1D4D5FFF3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C10AA-9DE5-0B41-8A99-F18E245F2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15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4B4F5-4DA4-71D7-64A5-628FE54C6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2878CF-EF19-F819-5466-3928BC01F8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151B4D-3BA3-0F1E-4F4F-5087131C62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296ED7-DB97-A0D0-ABE5-433A32C05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29A01-A439-4948-922D-850171CB17FF}" type="datetimeFigureOut">
              <a:rPr lang="en-US" smtClean="0"/>
              <a:t>10/9/23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073B7E-1A99-5BAA-F28B-D353FBF4D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5FC1C9-1ABB-D364-C135-3CF5A3A34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C10AA-9DE5-0B41-8A99-F18E245F2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14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F5A2BC-6F72-A776-5DB4-0B19311A5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BB6273-5B00-849F-ABFE-B46115083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85BCF-54FB-D8F8-DA59-250DBA9EEA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29A01-A439-4948-922D-850171CB17FF}" type="datetimeFigureOut">
              <a:rPr lang="en-US" smtClean="0"/>
              <a:t>10/9/23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053F3-B093-74E7-B49D-7A5A07D955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C57533-131F-965E-C139-099C6084A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C10AA-9DE5-0B41-8A99-F18E245F2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09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FEF38-09AC-04BE-096C-0D5E28D226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6835" y="1122363"/>
            <a:ext cx="10800521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Physics-Informed Neural Networks (PINNs) for MHD:</a:t>
            </a:r>
            <a:br>
              <a:rPr lang="en-US" dirty="0"/>
            </a:br>
            <a:r>
              <a:rPr lang="en-US" dirty="0"/>
              <a:t>Results and Issues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128CD-DC3B-4D93-903C-85EE2C5EBC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25003"/>
            <a:ext cx="9144000" cy="1655762"/>
          </a:xfrm>
        </p:spPr>
        <p:txBody>
          <a:bodyPr>
            <a:noAutofit/>
          </a:bodyPr>
          <a:lstStyle/>
          <a:p>
            <a:r>
              <a:rPr lang="en-US" dirty="0"/>
              <a:t>Eric Winter (JHU/APL, GMU)</a:t>
            </a:r>
          </a:p>
          <a:p>
            <a:r>
              <a:rPr lang="en-US" dirty="0"/>
              <a:t>Bob Weigel (GMU)</a:t>
            </a:r>
          </a:p>
          <a:p>
            <a:r>
              <a:rPr lang="en-US" dirty="0"/>
              <a:t>Data, Analysis, and Software in </a:t>
            </a:r>
            <a:r>
              <a:rPr lang="en-US" dirty="0" err="1"/>
              <a:t>Heliophysics</a:t>
            </a:r>
            <a:r>
              <a:rPr lang="en-US" dirty="0"/>
              <a:t> (DASH)</a:t>
            </a:r>
          </a:p>
          <a:p>
            <a:r>
              <a:rPr lang="en-US" dirty="0"/>
              <a:t>Johns Hopkins University Applied Physics Laboratory</a:t>
            </a:r>
          </a:p>
          <a:p>
            <a:r>
              <a:rPr lang="en-US" dirty="0"/>
              <a:t>2023-10-10</a:t>
            </a:r>
          </a:p>
        </p:txBody>
      </p:sp>
    </p:spTree>
    <p:extLst>
      <p:ext uri="{BB962C8B-B14F-4D97-AF65-F5344CB8AC3E}">
        <p14:creationId xmlns:p14="http://schemas.microsoft.com/office/powerpoint/2010/main" val="4060668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D2A22F2-1E38-3410-6FDD-40832BC31850}"/>
              </a:ext>
            </a:extLst>
          </p:cNvPr>
          <p:cNvSpPr/>
          <p:nvPr/>
        </p:nvSpPr>
        <p:spPr>
          <a:xfrm>
            <a:off x="2459069" y="1622785"/>
            <a:ext cx="1816656" cy="1826172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36F1866-932B-C0BC-B391-B2DF3AF539A4}"/>
                  </a:ext>
                </a:extLst>
              </p:cNvPr>
              <p:cNvSpPr txBox="1"/>
              <p:nvPr/>
            </p:nvSpPr>
            <p:spPr>
              <a:xfrm>
                <a:off x="2455013" y="2182666"/>
                <a:ext cx="188320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36F1866-932B-C0BC-B391-B2DF3AF539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5013" y="2182666"/>
                <a:ext cx="1883208" cy="646331"/>
              </a:xfrm>
              <a:prstGeom prst="rect">
                <a:avLst/>
              </a:prstGeom>
              <a:blipFill>
                <a:blip r:embed="rId3"/>
                <a:stretch>
                  <a:fillRect l="-671" r="-4027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BC33954-EBA0-701E-EF49-4F9A7F7C0C80}"/>
              </a:ext>
            </a:extLst>
          </p:cNvPr>
          <p:cNvSpPr/>
          <p:nvPr/>
        </p:nvSpPr>
        <p:spPr>
          <a:xfrm>
            <a:off x="8391767" y="4348679"/>
            <a:ext cx="1813784" cy="914400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F0E445F-078E-670F-8199-ABF00BF60FED}"/>
                  </a:ext>
                </a:extLst>
              </p:cNvPr>
              <p:cNvSpPr txBox="1"/>
              <p:nvPr/>
            </p:nvSpPr>
            <p:spPr>
              <a:xfrm>
                <a:off x="8759610" y="4449403"/>
                <a:ext cx="132055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𝜵</m:t>
                          </m:r>
                        </m:e>
                        <m:sub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sub>
                      </m:sSub>
                      <m:sSub>
                        <m:sSubPr>
                          <m:ctrlPr>
                            <a:rPr lang="en-US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F0E445F-078E-670F-8199-ABF00BF60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9610" y="4449403"/>
                <a:ext cx="1320553" cy="646331"/>
              </a:xfrm>
              <a:prstGeom prst="rect">
                <a:avLst/>
              </a:prstGeom>
              <a:blipFill>
                <a:blip r:embed="rId4"/>
                <a:stretch>
                  <a:fillRect b="-5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ight Arrow 17">
            <a:extLst>
              <a:ext uri="{FF2B5EF4-FFF2-40B4-BE49-F238E27FC236}">
                <a16:creationId xmlns:a16="http://schemas.microsoft.com/office/drawing/2014/main" id="{352E25E9-C0FD-9F83-BF3B-9DC8B4B6D45C}"/>
              </a:ext>
            </a:extLst>
          </p:cNvPr>
          <p:cNvSpPr/>
          <p:nvPr/>
        </p:nvSpPr>
        <p:spPr>
          <a:xfrm flipV="1">
            <a:off x="1979504" y="2464305"/>
            <a:ext cx="457200" cy="914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8FA3C06B-40FC-9CEE-3C69-CD3FB654B922}"/>
              </a:ext>
            </a:extLst>
          </p:cNvPr>
          <p:cNvSpPr/>
          <p:nvPr/>
        </p:nvSpPr>
        <p:spPr>
          <a:xfrm flipV="1">
            <a:off x="4287580" y="2485208"/>
            <a:ext cx="2743200" cy="914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3B509F2-8EC6-AC6C-2AEA-7A2DC14EAEA7}"/>
                  </a:ext>
                </a:extLst>
              </p:cNvPr>
              <p:cNvSpPr txBox="1"/>
              <p:nvPr/>
            </p:nvSpPr>
            <p:spPr>
              <a:xfrm>
                <a:off x="5145886" y="1807897"/>
                <a:ext cx="57887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3B509F2-8EC6-AC6C-2AEA-7A2DC14EAE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5886" y="1807897"/>
                <a:ext cx="578876" cy="553998"/>
              </a:xfrm>
              <a:prstGeom prst="rect">
                <a:avLst/>
              </a:prstGeom>
              <a:blipFill>
                <a:blip r:embed="rId5"/>
                <a:stretch>
                  <a:fillRect l="-28261" r="-6522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0CBCA40-257A-BB15-5B62-5C4B471BA27B}"/>
                  </a:ext>
                </a:extLst>
              </p:cNvPr>
              <p:cNvSpPr txBox="1"/>
              <p:nvPr/>
            </p:nvSpPr>
            <p:spPr>
              <a:xfrm>
                <a:off x="1325069" y="2208209"/>
                <a:ext cx="519565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0CBCA40-257A-BB15-5B62-5C4B471BA2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069" y="2208209"/>
                <a:ext cx="519565" cy="553998"/>
              </a:xfrm>
              <a:prstGeom prst="rect">
                <a:avLst/>
              </a:prstGeom>
              <a:blipFill>
                <a:blip r:embed="rId6"/>
                <a:stretch>
                  <a:fillRect l="-11905" r="-4762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EB6746F-3079-FE89-0951-87F7F88833AB}"/>
              </a:ext>
            </a:extLst>
          </p:cNvPr>
          <p:cNvSpPr/>
          <p:nvPr/>
        </p:nvSpPr>
        <p:spPr>
          <a:xfrm>
            <a:off x="7026025" y="1596939"/>
            <a:ext cx="5139057" cy="1826172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8C05A4E-0B55-17BF-3879-C2B1EFB97DCA}"/>
                  </a:ext>
                </a:extLst>
              </p:cNvPr>
              <p:cNvSpPr txBox="1"/>
              <p:nvPr/>
            </p:nvSpPr>
            <p:spPr>
              <a:xfrm>
                <a:off x="6969613" y="2178930"/>
                <a:ext cx="525663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𝑅𝑀𝑆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i="1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8C05A4E-0B55-17BF-3879-C2B1EFB97D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9613" y="2178930"/>
                <a:ext cx="5256636" cy="646331"/>
              </a:xfrm>
              <a:prstGeom prst="rect">
                <a:avLst/>
              </a:prstGeom>
              <a:blipFill>
                <a:blip r:embed="rId7"/>
                <a:stretch>
                  <a:fillRect b="-2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ight Arrow 37">
            <a:extLst>
              <a:ext uri="{FF2B5EF4-FFF2-40B4-BE49-F238E27FC236}">
                <a16:creationId xmlns:a16="http://schemas.microsoft.com/office/drawing/2014/main" id="{00ED8F67-7876-1635-7A56-DE2E8142FB7A}"/>
              </a:ext>
            </a:extLst>
          </p:cNvPr>
          <p:cNvSpPr/>
          <p:nvPr/>
        </p:nvSpPr>
        <p:spPr>
          <a:xfrm rot="5400000" flipV="1">
            <a:off x="8831206" y="3846370"/>
            <a:ext cx="914400" cy="914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5CC270B-ECA1-F836-4985-2121F3EEE237}"/>
                  </a:ext>
                </a:extLst>
              </p:cNvPr>
              <p:cNvSpPr txBox="1"/>
              <p:nvPr/>
            </p:nvSpPr>
            <p:spPr>
              <a:xfrm>
                <a:off x="1614752" y="4407030"/>
                <a:ext cx="330898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𝜵</m:t>
                          </m:r>
                        </m:e>
                        <m:sub>
                          <m:r>
                            <a:rPr lang="en-US" sz="3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sub>
                      </m:sSub>
                      <m:sSub>
                        <m:sSubPr>
                          <m:ctrlPr>
                            <a:rPr lang="en-US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5CC270B-ECA1-F836-4985-2121F3EEE2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752" y="4407030"/>
                <a:ext cx="3308983" cy="646331"/>
              </a:xfrm>
              <a:prstGeom prst="rect">
                <a:avLst/>
              </a:prstGeom>
              <a:blipFill>
                <a:blip r:embed="rId8"/>
                <a:stretch>
                  <a:fillRect l="-383" b="-15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B09B5915-9D95-E92B-BCB9-8225CD174D06}"/>
              </a:ext>
            </a:extLst>
          </p:cNvPr>
          <p:cNvSpPr/>
          <p:nvPr/>
        </p:nvSpPr>
        <p:spPr>
          <a:xfrm>
            <a:off x="1534510" y="4348679"/>
            <a:ext cx="3364815" cy="914400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9EFAAC-6F4E-82CF-0418-E24D3F405555}"/>
              </a:ext>
            </a:extLst>
          </p:cNvPr>
          <p:cNvSpPr txBox="1"/>
          <p:nvPr/>
        </p:nvSpPr>
        <p:spPr>
          <a:xfrm>
            <a:off x="306207" y="5837174"/>
            <a:ext cx="8657435" cy="707886"/>
          </a:xfrm>
          <a:prstGeom prst="rect">
            <a:avLst/>
          </a:prstGeom>
          <a:noFill/>
          <a:ln w="25400"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/>
              <a:t>“Traditional” NN used for function fitting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58CE8BDB-AAD9-7D3F-70BC-7F689A452799}"/>
              </a:ext>
            </a:extLst>
          </p:cNvPr>
          <p:cNvSpPr/>
          <p:nvPr/>
        </p:nvSpPr>
        <p:spPr>
          <a:xfrm rot="10800000">
            <a:off x="4923735" y="4750989"/>
            <a:ext cx="3443622" cy="914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1B9547E-DFFD-BE5F-D1BA-913D9E4EF945}"/>
                  </a:ext>
                </a:extLst>
              </p:cNvPr>
              <p:cNvSpPr txBox="1"/>
              <p:nvPr/>
            </p:nvSpPr>
            <p:spPr>
              <a:xfrm>
                <a:off x="0" y="220731"/>
                <a:ext cx="121920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sz="2400" dirty="0"/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= The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400" dirty="0" err="1"/>
                  <a:t>th</a:t>
                </a:r>
                <a:r>
                  <a:rPr lang="en-US" sz="2400" dirty="0"/>
                  <a:t> of of </a:t>
                </a:r>
                <a:r>
                  <a:rPr lang="en-US" sz="2400" i="1" dirty="0" err="1"/>
                  <a:t>n</a:t>
                </a:r>
                <a:r>
                  <a:rPr lang="en-US" sz="2400" i="1" baseline="-25000" dirty="0" err="1"/>
                  <a:t>t</a:t>
                </a:r>
                <a:r>
                  <a:rPr lang="en-US" sz="2400" dirty="0"/>
                  <a:t> training points mapping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input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vector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,…</m:t>
                            </m:r>
                          </m:e>
                        </m:d>
                        <m: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to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output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/>
                  <a:t>  </a:t>
                </a:r>
              </a:p>
              <a:p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sz="2400" dirty="0"/>
                  <a:t> = neural network parameters (weights and biases)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1B9547E-DFFD-BE5F-D1BA-913D9E4EF9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20731"/>
                <a:ext cx="12192000" cy="830997"/>
              </a:xfrm>
              <a:prstGeom prst="rect">
                <a:avLst/>
              </a:prstGeom>
              <a:blipFill>
                <a:blip r:embed="rId9"/>
                <a:stretch>
                  <a:fillRect l="-416" t="-4478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ight Arrow 44">
            <a:extLst>
              <a:ext uri="{FF2B5EF4-FFF2-40B4-BE49-F238E27FC236}">
                <a16:creationId xmlns:a16="http://schemas.microsoft.com/office/drawing/2014/main" id="{74DF776F-3019-EABF-7AB6-20454DAFFC78}"/>
              </a:ext>
            </a:extLst>
          </p:cNvPr>
          <p:cNvSpPr/>
          <p:nvPr/>
        </p:nvSpPr>
        <p:spPr>
          <a:xfrm rot="16200000" flipV="1">
            <a:off x="2921614" y="3858258"/>
            <a:ext cx="883927" cy="9144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09072E-B371-5A96-575D-557DF4EE9722}"/>
              </a:ext>
            </a:extLst>
          </p:cNvPr>
          <p:cNvSpPr txBox="1"/>
          <p:nvPr/>
        </p:nvSpPr>
        <p:spPr>
          <a:xfrm>
            <a:off x="7451209" y="1091920"/>
            <a:ext cx="41664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“data loss function” for </a:t>
            </a:r>
            <a:r>
              <a:rPr lang="en-US" sz="2400" i="1" dirty="0" err="1"/>
              <a:t>i</a:t>
            </a:r>
            <a:r>
              <a:rPr lang="en-US" sz="2400" dirty="0"/>
              <a:t>=</a:t>
            </a:r>
            <a:r>
              <a:rPr lang="en-US" sz="2400" i="1" dirty="0"/>
              <a:t>1</a:t>
            </a:r>
            <a:r>
              <a:rPr lang="en-US" sz="2400" dirty="0"/>
              <a:t>…</a:t>
            </a:r>
            <a:r>
              <a:rPr lang="en-US" sz="2400" i="1" dirty="0" err="1"/>
              <a:t>n</a:t>
            </a:r>
            <a:r>
              <a:rPr lang="en-US" sz="2400" i="1" baseline="-25000" dirty="0" err="1"/>
              <a:t>t</a:t>
            </a:r>
            <a:endParaRPr lang="en-US" sz="2400" i="1" baseline="-25000" dirty="0"/>
          </a:p>
        </p:txBody>
      </p:sp>
    </p:spTree>
    <p:extLst>
      <p:ext uri="{BB962C8B-B14F-4D97-AF65-F5344CB8AC3E}">
        <p14:creationId xmlns:p14="http://schemas.microsoft.com/office/powerpoint/2010/main" val="1095008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D2A22F2-1E38-3410-6FDD-40832BC31850}"/>
              </a:ext>
            </a:extLst>
          </p:cNvPr>
          <p:cNvSpPr/>
          <p:nvPr/>
        </p:nvSpPr>
        <p:spPr>
          <a:xfrm>
            <a:off x="1639264" y="1022705"/>
            <a:ext cx="1816656" cy="1826172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36F1866-932B-C0BC-B391-B2DF3AF539A4}"/>
                  </a:ext>
                </a:extLst>
              </p:cNvPr>
              <p:cNvSpPr txBox="1"/>
              <p:nvPr/>
            </p:nvSpPr>
            <p:spPr>
              <a:xfrm>
                <a:off x="1759228" y="1612434"/>
                <a:ext cx="170905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36F1866-932B-C0BC-B391-B2DF3AF539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9228" y="1612434"/>
                <a:ext cx="1709058" cy="584775"/>
              </a:xfrm>
              <a:prstGeom prst="rect">
                <a:avLst/>
              </a:prstGeom>
              <a:blipFill>
                <a:blip r:embed="rId3"/>
                <a:stretch>
                  <a:fillRect r="-2206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BC33954-EBA0-701E-EF49-4F9A7F7C0C80}"/>
              </a:ext>
            </a:extLst>
          </p:cNvPr>
          <p:cNvSpPr/>
          <p:nvPr/>
        </p:nvSpPr>
        <p:spPr>
          <a:xfrm>
            <a:off x="5191538" y="3786179"/>
            <a:ext cx="1844262" cy="1826172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F0E445F-078E-670F-8199-ABF00BF60FED}"/>
                  </a:ext>
                </a:extLst>
              </p:cNvPr>
              <p:cNvSpPr txBox="1"/>
              <p:nvPr/>
            </p:nvSpPr>
            <p:spPr>
              <a:xfrm>
                <a:off x="5582882" y="4292840"/>
                <a:ext cx="104233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𝛁</m:t>
                          </m:r>
                        </m:e>
                        <m:sub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F0E445F-078E-670F-8199-ABF00BF60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882" y="4292840"/>
                <a:ext cx="1042337" cy="646331"/>
              </a:xfrm>
              <a:prstGeom prst="rect">
                <a:avLst/>
              </a:prstGeom>
              <a:blipFill>
                <a:blip r:embed="rId4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ight Arrow 17">
            <a:extLst>
              <a:ext uri="{FF2B5EF4-FFF2-40B4-BE49-F238E27FC236}">
                <a16:creationId xmlns:a16="http://schemas.microsoft.com/office/drawing/2014/main" id="{352E25E9-C0FD-9F83-BF3B-9DC8B4B6D45C}"/>
              </a:ext>
            </a:extLst>
          </p:cNvPr>
          <p:cNvSpPr/>
          <p:nvPr/>
        </p:nvSpPr>
        <p:spPr>
          <a:xfrm flipV="1">
            <a:off x="1159699" y="1864225"/>
            <a:ext cx="457200" cy="914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3B509F2-8EC6-AC6C-2AEA-7A2DC14EAEA7}"/>
                  </a:ext>
                </a:extLst>
              </p:cNvPr>
              <p:cNvSpPr txBox="1"/>
              <p:nvPr/>
            </p:nvSpPr>
            <p:spPr>
              <a:xfrm>
                <a:off x="3760937" y="1034815"/>
                <a:ext cx="38433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3B509F2-8EC6-AC6C-2AEA-7A2DC14EAE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0937" y="1034815"/>
                <a:ext cx="384336" cy="369332"/>
              </a:xfrm>
              <a:prstGeom prst="rect">
                <a:avLst/>
              </a:prstGeom>
              <a:blipFill>
                <a:blip r:embed="rId5"/>
                <a:stretch>
                  <a:fillRect l="-25806" r="-645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0CBCA40-257A-BB15-5B62-5C4B471BA27B}"/>
                  </a:ext>
                </a:extLst>
              </p:cNvPr>
              <p:cNvSpPr txBox="1"/>
              <p:nvPr/>
            </p:nvSpPr>
            <p:spPr>
              <a:xfrm>
                <a:off x="489208" y="1725279"/>
                <a:ext cx="35490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0CBCA40-257A-BB15-5B62-5C4B471BA2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208" y="1725279"/>
                <a:ext cx="354905" cy="369332"/>
              </a:xfrm>
              <a:prstGeom prst="rect">
                <a:avLst/>
              </a:prstGeom>
              <a:blipFill>
                <a:blip r:embed="rId6"/>
                <a:stretch>
                  <a:fillRect l="-10345" r="-3448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EB6746F-3079-FE89-0951-87F7F88833AB}"/>
              </a:ext>
            </a:extLst>
          </p:cNvPr>
          <p:cNvSpPr/>
          <p:nvPr/>
        </p:nvSpPr>
        <p:spPr>
          <a:xfrm>
            <a:off x="8085377" y="1009787"/>
            <a:ext cx="3308841" cy="1826172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8C05A4E-0B55-17BF-3879-C2B1EFB97DCA}"/>
                  </a:ext>
                </a:extLst>
              </p:cNvPr>
              <p:cNvSpPr txBox="1"/>
              <p:nvPr/>
            </p:nvSpPr>
            <p:spPr>
              <a:xfrm>
                <a:off x="7697253" y="1586779"/>
                <a:ext cx="42011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𝑟𝑒𝑠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𝑅𝑀𝑆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8C05A4E-0B55-17BF-3879-C2B1EFB97D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7253" y="1586779"/>
                <a:ext cx="4201100" cy="646331"/>
              </a:xfrm>
              <a:prstGeom prst="rect">
                <a:avLst/>
              </a:prstGeom>
              <a:blipFill>
                <a:blip r:embed="rId7"/>
                <a:stretch>
                  <a:fillRect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ight Arrow 37">
            <a:extLst>
              <a:ext uri="{FF2B5EF4-FFF2-40B4-BE49-F238E27FC236}">
                <a16:creationId xmlns:a16="http://schemas.microsoft.com/office/drawing/2014/main" id="{00ED8F67-7876-1635-7A56-DE2E8142FB7A}"/>
              </a:ext>
            </a:extLst>
          </p:cNvPr>
          <p:cNvSpPr/>
          <p:nvPr/>
        </p:nvSpPr>
        <p:spPr>
          <a:xfrm rot="5400000" flipV="1">
            <a:off x="9275706" y="3246290"/>
            <a:ext cx="914400" cy="914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B85DAAB-602A-D95F-42BD-B08AD8092DFA}"/>
              </a:ext>
            </a:extLst>
          </p:cNvPr>
          <p:cNvGrpSpPr/>
          <p:nvPr/>
        </p:nvGrpSpPr>
        <p:grpSpPr>
          <a:xfrm>
            <a:off x="1015663" y="4180399"/>
            <a:ext cx="3063857" cy="914400"/>
            <a:chOff x="3535902" y="4684999"/>
            <a:chExt cx="3063857" cy="9144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55CC270B-ECA1-F836-4985-2121F3EEE237}"/>
                    </a:ext>
                  </a:extLst>
                </p:cNvPr>
                <p:cNvSpPr txBox="1"/>
                <p:nvPr/>
              </p:nvSpPr>
              <p:spPr>
                <a:xfrm>
                  <a:off x="3535902" y="4743350"/>
                  <a:ext cx="3047565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en-US" sz="3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𝛁</m:t>
                            </m:r>
                          </m:e>
                          <m:sub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sub>
                        </m:sSub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55CC270B-ECA1-F836-4985-2121F3EEE2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5902" y="4743350"/>
                  <a:ext cx="3047565" cy="646331"/>
                </a:xfrm>
                <a:prstGeom prst="rect">
                  <a:avLst/>
                </a:prstGeom>
                <a:blipFill>
                  <a:blip r:embed="rId8"/>
                  <a:stretch>
                    <a:fillRect l="-415" b="-13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B09B5915-9D95-E92B-BCB9-8225CD174D06}"/>
                </a:ext>
              </a:extLst>
            </p:cNvPr>
            <p:cNvSpPr/>
            <p:nvPr/>
          </p:nvSpPr>
          <p:spPr>
            <a:xfrm>
              <a:off x="3596430" y="4684999"/>
              <a:ext cx="3003329" cy="914400"/>
            </a:xfrm>
            <a:prstGeom prst="roundRect">
              <a:avLst/>
            </a:prstGeom>
            <a:noFill/>
            <a:ln w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C9EFAAC-6F4E-82CF-0418-E24D3F405555}"/>
              </a:ext>
            </a:extLst>
          </p:cNvPr>
          <p:cNvSpPr txBox="1"/>
          <p:nvPr/>
        </p:nvSpPr>
        <p:spPr>
          <a:xfrm>
            <a:off x="131573" y="5638855"/>
            <a:ext cx="11577893" cy="1200329"/>
          </a:xfrm>
          <a:prstGeom prst="rect">
            <a:avLst/>
          </a:prstGeom>
          <a:noFill/>
          <a:ln w="25400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“Physics-Informed”</a:t>
            </a:r>
            <a:r>
              <a:rPr lang="en-US" sz="4000" dirty="0">
                <a:solidFill>
                  <a:srgbClr val="00B050"/>
                </a:solidFill>
              </a:rPr>
              <a:t> </a:t>
            </a:r>
            <a:r>
              <a:rPr lang="en-US" sz="4000" dirty="0"/>
              <a:t>NN </a:t>
            </a:r>
            <a:r>
              <a:rPr lang="en-US" sz="3200" dirty="0"/>
              <a:t>– A numerical approximation to ODE or PDE is computed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58CE8BDB-AAD9-7D3F-70BC-7F689A452799}"/>
              </a:ext>
            </a:extLst>
          </p:cNvPr>
          <p:cNvSpPr/>
          <p:nvPr/>
        </p:nvSpPr>
        <p:spPr>
          <a:xfrm rot="10800000">
            <a:off x="4075970" y="4594712"/>
            <a:ext cx="1115568" cy="914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74DF776F-3019-EABF-7AB6-20454DAFFC78}"/>
              </a:ext>
            </a:extLst>
          </p:cNvPr>
          <p:cNvSpPr/>
          <p:nvPr/>
        </p:nvSpPr>
        <p:spPr>
          <a:xfrm rot="16200000" flipV="1">
            <a:off x="1885907" y="3474078"/>
            <a:ext cx="1315727" cy="914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2F6384C-7E18-D6C1-2E9A-B3AC08333B95}"/>
              </a:ext>
            </a:extLst>
          </p:cNvPr>
          <p:cNvSpPr/>
          <p:nvPr/>
        </p:nvSpPr>
        <p:spPr>
          <a:xfrm>
            <a:off x="4756000" y="1023635"/>
            <a:ext cx="2836086" cy="1826172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A0AB869-0AAD-A104-D865-BE4832BC2E43}"/>
                  </a:ext>
                </a:extLst>
              </p:cNvPr>
              <p:cNvSpPr txBox="1"/>
              <p:nvPr/>
            </p:nvSpPr>
            <p:spPr>
              <a:xfrm>
                <a:off x="4739332" y="1552404"/>
                <a:ext cx="287270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𝛁</m:t>
                              </m:r>
                            </m:e>
                            <m:sub>
                              <m: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sub>
                          </m:sSub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A0AB869-0AAD-A104-D865-BE4832BC2E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9332" y="1552404"/>
                <a:ext cx="2872709" cy="646331"/>
              </a:xfrm>
              <a:prstGeom prst="rect">
                <a:avLst/>
              </a:prstGeom>
              <a:blipFill>
                <a:blip r:embed="rId9"/>
                <a:stretch>
                  <a:fillRect r="-1754" b="-2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66312A2-80F8-2010-B1B2-6C59C27FD54D}"/>
                  </a:ext>
                </a:extLst>
              </p:cNvPr>
              <p:cNvSpPr txBox="1"/>
              <p:nvPr/>
            </p:nvSpPr>
            <p:spPr>
              <a:xfrm>
                <a:off x="3609246" y="2452548"/>
                <a:ext cx="73533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𝜵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sub>
                          </m:sSub>
                          <m: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66312A2-80F8-2010-B1B2-6C59C27FD5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9246" y="2452548"/>
                <a:ext cx="735330" cy="369332"/>
              </a:xfrm>
              <a:prstGeom prst="rect">
                <a:avLst/>
              </a:prstGeom>
              <a:blipFill>
                <a:blip r:embed="rId10"/>
                <a:stretch>
                  <a:fillRect l="-10169" r="-1695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ight Arrow 9">
            <a:extLst>
              <a:ext uri="{FF2B5EF4-FFF2-40B4-BE49-F238E27FC236}">
                <a16:creationId xmlns:a16="http://schemas.microsoft.com/office/drawing/2014/main" id="{4454EF9C-9E8F-DE91-CE67-E6D7B238A4BD}"/>
              </a:ext>
            </a:extLst>
          </p:cNvPr>
          <p:cNvSpPr/>
          <p:nvPr/>
        </p:nvSpPr>
        <p:spPr>
          <a:xfrm flipV="1">
            <a:off x="3478284" y="1509432"/>
            <a:ext cx="1277716" cy="914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1C80557E-44D0-54F4-6364-CDB03E2008C9}"/>
              </a:ext>
            </a:extLst>
          </p:cNvPr>
          <p:cNvSpPr/>
          <p:nvPr/>
        </p:nvSpPr>
        <p:spPr>
          <a:xfrm flipV="1">
            <a:off x="3473034" y="2328640"/>
            <a:ext cx="1280160" cy="914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37C847BC-21D7-A268-9D2F-BF3FCF4B4288}"/>
              </a:ext>
            </a:extLst>
          </p:cNvPr>
          <p:cNvSpPr/>
          <p:nvPr/>
        </p:nvSpPr>
        <p:spPr>
          <a:xfrm flipV="1">
            <a:off x="7592086" y="1913041"/>
            <a:ext cx="457200" cy="914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CC051C2-4F65-3C6E-3105-AB6B70357662}"/>
              </a:ext>
            </a:extLst>
          </p:cNvPr>
          <p:cNvSpPr/>
          <p:nvPr/>
        </p:nvSpPr>
        <p:spPr>
          <a:xfrm flipV="1">
            <a:off x="654979" y="471855"/>
            <a:ext cx="5486400" cy="914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35A2209A-6D84-C56A-E9D8-472A21AEFA5E}"/>
              </a:ext>
            </a:extLst>
          </p:cNvPr>
          <p:cNvSpPr/>
          <p:nvPr/>
        </p:nvSpPr>
        <p:spPr>
          <a:xfrm rot="5400000" flipV="1">
            <a:off x="5879214" y="735467"/>
            <a:ext cx="457200" cy="914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BD8DE0D1-D943-9C47-D2DA-7C63C8FC31AA}"/>
              </a:ext>
            </a:extLst>
          </p:cNvPr>
          <p:cNvSpPr/>
          <p:nvPr/>
        </p:nvSpPr>
        <p:spPr>
          <a:xfrm rot="16200000" flipV="1">
            <a:off x="94375" y="1016173"/>
            <a:ext cx="1097280" cy="9144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B7800D-F56A-9345-AB7A-C18BF792CAFF}"/>
              </a:ext>
            </a:extLst>
          </p:cNvPr>
          <p:cNvSpPr txBox="1"/>
          <p:nvPr/>
        </p:nvSpPr>
        <p:spPr>
          <a:xfrm>
            <a:off x="7620001" y="466059"/>
            <a:ext cx="4770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“residual loss function”</a:t>
            </a:r>
            <a:r>
              <a:rPr lang="en-US" sz="2400" dirty="0"/>
              <a:t> for </a:t>
            </a:r>
            <a:r>
              <a:rPr lang="en-US" sz="2400" i="1" dirty="0" err="1"/>
              <a:t>i</a:t>
            </a:r>
            <a:r>
              <a:rPr lang="en-US" sz="2400" dirty="0"/>
              <a:t>=</a:t>
            </a:r>
            <a:r>
              <a:rPr lang="en-US" sz="2400" i="1" dirty="0"/>
              <a:t>1</a:t>
            </a:r>
            <a:r>
              <a:rPr lang="en-US" sz="2400" dirty="0"/>
              <a:t>…</a:t>
            </a:r>
            <a:r>
              <a:rPr lang="en-US" sz="2400" i="1" dirty="0" err="1"/>
              <a:t>n</a:t>
            </a:r>
            <a:r>
              <a:rPr lang="en-US" sz="2400" i="1" baseline="-25000" dirty="0" err="1"/>
              <a:t>t</a:t>
            </a:r>
            <a:endParaRPr lang="en-US" sz="2400" i="1" baseline="-25000" dirty="0"/>
          </a:p>
          <a:p>
            <a:endParaRPr lang="en-US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7E05B15-383A-8C1A-CFFE-EA69CB770066}"/>
                  </a:ext>
                </a:extLst>
              </p:cNvPr>
              <p:cNvSpPr txBox="1"/>
              <p:nvPr/>
            </p:nvSpPr>
            <p:spPr>
              <a:xfrm>
                <a:off x="7828988" y="4391112"/>
                <a:ext cx="388047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𝑟𝑒𝑠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𝑟𝑒𝑠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7E05B15-383A-8C1A-CFFE-EA69CB7700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8988" y="4391112"/>
                <a:ext cx="3880478" cy="523220"/>
              </a:xfrm>
              <a:prstGeom prst="rect">
                <a:avLst/>
              </a:prstGeom>
              <a:blipFill>
                <a:blip r:embed="rId11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6D64CF89-957A-336A-9BE8-2EDA775DFC8F}"/>
              </a:ext>
            </a:extLst>
          </p:cNvPr>
          <p:cNvSpPr/>
          <p:nvPr/>
        </p:nvSpPr>
        <p:spPr>
          <a:xfrm>
            <a:off x="8049286" y="3734967"/>
            <a:ext cx="3344932" cy="1826172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45">
            <a:extLst>
              <a:ext uri="{FF2B5EF4-FFF2-40B4-BE49-F238E27FC236}">
                <a16:creationId xmlns:a16="http://schemas.microsoft.com/office/drawing/2014/main" id="{F76B5C3B-AE19-E977-4C03-7FAD5679F5F9}"/>
              </a:ext>
            </a:extLst>
          </p:cNvPr>
          <p:cNvSpPr/>
          <p:nvPr/>
        </p:nvSpPr>
        <p:spPr>
          <a:xfrm rot="10800000">
            <a:off x="7035070" y="4599791"/>
            <a:ext cx="1014216" cy="914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433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5749E-3A40-81FD-0D2E-BEA91ED15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00" y="109"/>
            <a:ext cx="10515600" cy="1325563"/>
          </a:xfrm>
        </p:spPr>
        <p:txBody>
          <a:bodyPr/>
          <a:lstStyle/>
          <a:p>
            <a:r>
              <a:rPr lang="en-US" dirty="0"/>
              <a:t>The Ideal MHD Equations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8DBB6A-2751-92A6-3121-05B6800D6D67}"/>
              </a:ext>
            </a:extLst>
          </p:cNvPr>
          <p:cNvGrpSpPr/>
          <p:nvPr/>
        </p:nvGrpSpPr>
        <p:grpSpPr>
          <a:xfrm>
            <a:off x="467833" y="2114375"/>
            <a:ext cx="10210226" cy="3462564"/>
            <a:chOff x="467833" y="1229745"/>
            <a:chExt cx="10210226" cy="34625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8CACC531-A2A3-581D-AEF2-21D7FDBAA7D1}"/>
                    </a:ext>
                  </a:extLst>
                </p:cNvPr>
                <p:cNvSpPr txBox="1"/>
                <p:nvPr/>
              </p:nvSpPr>
              <p:spPr>
                <a:xfrm>
                  <a:off x="5137183" y="1229745"/>
                  <a:ext cx="2406107" cy="7022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𝜵</m:t>
                        </m:r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8CACC531-A2A3-581D-AEF2-21D7FDBAA7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37183" y="1229745"/>
                  <a:ext cx="2406107" cy="702244"/>
                </a:xfrm>
                <a:prstGeom prst="rect">
                  <a:avLst/>
                </a:prstGeom>
                <a:blipFill>
                  <a:blip r:embed="rId3"/>
                  <a:stretch>
                    <a:fillRect l="-2632" t="-1786" r="-2632" b="-160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9BF4353B-5371-C6A2-0C1A-0739AAE52F24}"/>
                    </a:ext>
                  </a:extLst>
                </p:cNvPr>
                <p:cNvSpPr txBox="1"/>
                <p:nvPr/>
              </p:nvSpPr>
              <p:spPr>
                <a:xfrm>
                  <a:off x="5137183" y="2087524"/>
                  <a:ext cx="5540876" cy="7121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𝑚𝑛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𝒗</m:t>
                                </m:r>
                              </m:num>
                              <m:den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den>
                            </m:f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𝒗</m:t>
                                </m:r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𝜵</m:t>
                                </m:r>
                              </m:e>
                            </m:d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𝑞𝑛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𝑬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𝒗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𝜵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9BF4353B-5371-C6A2-0C1A-0739AAE52F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37183" y="2087524"/>
                  <a:ext cx="5540876" cy="712183"/>
                </a:xfrm>
                <a:prstGeom prst="rect">
                  <a:avLst/>
                </a:prstGeom>
                <a:blipFill>
                  <a:blip r:embed="rId4"/>
                  <a:stretch>
                    <a:fillRect l="-229" t="-1786" r="-686"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6A140D9-483C-8FB2-814E-90BE3C56A470}"/>
                    </a:ext>
                  </a:extLst>
                </p:cNvPr>
                <p:cNvSpPr txBox="1"/>
                <p:nvPr/>
              </p:nvSpPr>
              <p:spPr>
                <a:xfrm>
                  <a:off x="5137183" y="3178320"/>
                  <a:ext cx="195963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𝜵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𝜵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6A140D9-483C-8FB2-814E-90BE3C56A4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37183" y="3178320"/>
                  <a:ext cx="1959639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3226" r="-1290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6992A636-1D5E-1247-0AF0-9B1C243CDC22}"/>
                    </a:ext>
                  </a:extLst>
                </p:cNvPr>
                <p:cNvSpPr txBox="1"/>
                <p:nvPr/>
              </p:nvSpPr>
              <p:spPr>
                <a:xfrm>
                  <a:off x="5213671" y="3724682"/>
                  <a:ext cx="5398080" cy="7022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𝑩</m:t>
                            </m:r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𝒗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𝜵</m:t>
                            </m:r>
                          </m:e>
                        </m:d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𝑩</m:t>
                        </m:r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𝜵</m:t>
                            </m:r>
                            <m: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𝑩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𝜵</m:t>
                            </m:r>
                          </m:e>
                        </m:d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𝒗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6992A636-1D5E-1247-0AF0-9B1C243CDC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13671" y="3724682"/>
                  <a:ext cx="5398080" cy="702244"/>
                </a:xfrm>
                <a:prstGeom prst="rect">
                  <a:avLst/>
                </a:prstGeom>
                <a:blipFill>
                  <a:blip r:embed="rId6"/>
                  <a:stretch>
                    <a:fillRect l="-939" r="-939" b="-140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38179EF-BC5F-082E-C9FA-1CC479FE8D6F}"/>
                </a:ext>
              </a:extLst>
            </p:cNvPr>
            <p:cNvSpPr txBox="1"/>
            <p:nvPr/>
          </p:nvSpPr>
          <p:spPr>
            <a:xfrm>
              <a:off x="540094" y="1354087"/>
              <a:ext cx="28603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Conservation of mass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6352C79-840B-8ECA-A9D6-A87FF9B1A0F0}"/>
                </a:ext>
              </a:extLst>
            </p:cNvPr>
            <p:cNvSpPr txBox="1"/>
            <p:nvPr/>
          </p:nvSpPr>
          <p:spPr>
            <a:xfrm>
              <a:off x="540094" y="2267637"/>
              <a:ext cx="37022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Conservation of momentum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932F10A-4A6F-DB79-B362-8CF7F07BF776}"/>
                </a:ext>
              </a:extLst>
            </p:cNvPr>
            <p:cNvSpPr txBox="1"/>
            <p:nvPr/>
          </p:nvSpPr>
          <p:spPr>
            <a:xfrm>
              <a:off x="540094" y="3178320"/>
              <a:ext cx="30837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Conservation of energy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DD6EDCF-6E20-573A-F0DD-470668580142}"/>
                </a:ext>
              </a:extLst>
            </p:cNvPr>
            <p:cNvSpPr txBox="1"/>
            <p:nvPr/>
          </p:nvSpPr>
          <p:spPr>
            <a:xfrm>
              <a:off x="467833" y="3861312"/>
              <a:ext cx="190808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Faraday’s Law</a:t>
              </a:r>
            </a:p>
            <a:p>
              <a:endParaRPr lang="en-US" sz="24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DF54F0-25CC-3224-2E26-D005DFAAEBCE}"/>
                  </a:ext>
                </a:extLst>
              </p:cNvPr>
              <p:cNvSpPr txBox="1"/>
              <p:nvPr/>
            </p:nvSpPr>
            <p:spPr>
              <a:xfrm>
                <a:off x="21002" y="1270991"/>
                <a:ext cx="60960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→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∈(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𝒗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DF54F0-25CC-3224-2E26-D005DFAAEB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02" y="1270991"/>
                <a:ext cx="6096000" cy="523220"/>
              </a:xfrm>
              <a:prstGeom prst="rect">
                <a:avLst/>
              </a:prstGeom>
              <a:blipFill>
                <a:blip r:embed="rId7"/>
                <a:stretch>
                  <a:fillRect b="-20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2144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5820D-DA48-0C72-BEC7-D9AA65C48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MHD in 1-D: Electron plasma waves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159155-09AD-05C6-55E2-8257EB6BA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1436688"/>
            <a:ext cx="6096000" cy="457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040111-712F-C4E6-4DDF-65D1616FD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436688"/>
            <a:ext cx="6096000" cy="4572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3FB14FF-EBC9-9FB8-EE85-A839F92AB523}"/>
              </a:ext>
            </a:extLst>
          </p:cNvPr>
          <p:cNvSpPr/>
          <p:nvPr/>
        </p:nvSpPr>
        <p:spPr>
          <a:xfrm>
            <a:off x="203200" y="3429000"/>
            <a:ext cx="279400" cy="596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E4325B-FAF4-AA8F-DB18-32AE969991E4}"/>
              </a:ext>
            </a:extLst>
          </p:cNvPr>
          <p:cNvSpPr/>
          <p:nvPr/>
        </p:nvSpPr>
        <p:spPr>
          <a:xfrm>
            <a:off x="5956300" y="3551238"/>
            <a:ext cx="279400" cy="596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57AD5-5F61-C8BA-4903-C5A06910AA60}"/>
              </a:ext>
            </a:extLst>
          </p:cNvPr>
          <p:cNvSpPr txBox="1"/>
          <p:nvPr/>
        </p:nvSpPr>
        <p:spPr>
          <a:xfrm>
            <a:off x="1231900" y="2032000"/>
            <a:ext cx="438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B</a:t>
            </a:r>
            <a:r>
              <a:rPr lang="en-US" sz="2400" i="1" baseline="-25000" dirty="0"/>
              <a:t>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D8DDE2-9005-2BD3-2C49-37F500F14FD6}"/>
              </a:ext>
            </a:extLst>
          </p:cNvPr>
          <p:cNvSpPr txBox="1"/>
          <p:nvPr/>
        </p:nvSpPr>
        <p:spPr>
          <a:xfrm>
            <a:off x="6928218" y="2034232"/>
            <a:ext cx="438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/>
              <a:t>u</a:t>
            </a:r>
            <a:r>
              <a:rPr lang="en-US" sz="2400" i="1" baseline="-25000" dirty="0" err="1"/>
              <a:t>y</a:t>
            </a:r>
            <a:endParaRPr lang="en-US" sz="2400" i="1" baseline="-25000" dirty="0"/>
          </a:p>
        </p:txBody>
      </p:sp>
    </p:spTree>
    <p:extLst>
      <p:ext uri="{BB962C8B-B14F-4D97-AF65-F5344CB8AC3E}">
        <p14:creationId xmlns:p14="http://schemas.microsoft.com/office/powerpoint/2010/main" val="3348256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5820D-DA48-0C72-BEC7-D9AA65C48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MHD in 1-D: 1-D blast wave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159155-09AD-05C6-55E2-8257EB6BAF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48000" y="1690688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15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5820D-DA48-0C72-BEC7-D9AA65C48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MHD in 2-D: 2-D magnetic loop advection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1ECFC8-2CF9-2A1B-701A-AF64DED453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562100"/>
            <a:ext cx="6096000" cy="4572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F70D7A-F8BB-5BA8-F675-E93E3D33F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621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76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5820D-DA48-0C72-BEC7-D9AA65C48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MHD in 2-D: 2-D blast wave</a:t>
            </a:r>
          </a:p>
        </p:txBody>
      </p:sp>
      <p:pic>
        <p:nvPicPr>
          <p:cNvPr id="10" name="Pzoom">
            <a:hlinkClick r:id="" action="ppaction://media"/>
            <a:extLst>
              <a:ext uri="{FF2B5EF4-FFF2-40B4-BE49-F238E27FC236}">
                <a16:creationId xmlns:a16="http://schemas.microsoft.com/office/drawing/2014/main" id="{898E3290-44E3-DFFE-117D-D9E64883F3B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94050" y="1825625"/>
            <a:ext cx="5802313" cy="4351338"/>
          </a:xfrm>
        </p:spPr>
      </p:pic>
      <p:pic>
        <p:nvPicPr>
          <p:cNvPr id="11" name="log10_Pzoom">
            <a:hlinkClick r:id="" action="ppaction://media"/>
            <a:extLst>
              <a:ext uri="{FF2B5EF4-FFF2-40B4-BE49-F238E27FC236}">
                <a16:creationId xmlns:a16="http://schemas.microsoft.com/office/drawing/2014/main" id="{96BDAAA5-5A72-F921-BD41-0581F01B0E9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94050" y="1604963"/>
            <a:ext cx="6096000" cy="4572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BB0545-CC62-160A-2207-9FDC87FD78B0}"/>
              </a:ext>
            </a:extLst>
          </p:cNvPr>
          <p:cNvSpPr txBox="1"/>
          <p:nvPr/>
        </p:nvSpPr>
        <p:spPr>
          <a:xfrm>
            <a:off x="8727235" y="3660130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log</a:t>
            </a:r>
            <a:r>
              <a:rPr lang="en-US" sz="2400" i="1" baseline="-25000" dirty="0"/>
              <a:t>10</a:t>
            </a:r>
            <a:r>
              <a:rPr lang="en-US" sz="2400" i="1" dirty="0"/>
              <a:t>(P)</a:t>
            </a:r>
          </a:p>
        </p:txBody>
      </p:sp>
    </p:spTree>
    <p:extLst>
      <p:ext uri="{BB962C8B-B14F-4D97-AF65-F5344CB8AC3E}">
        <p14:creationId xmlns:p14="http://schemas.microsoft.com/office/powerpoint/2010/main" val="37817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7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3354</TotalTime>
  <Words>635</Words>
  <Application>Microsoft Macintosh PowerPoint</Application>
  <PresentationFormat>Widescreen</PresentationFormat>
  <Paragraphs>81</Paragraphs>
  <Slides>8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Cambria Math</vt:lpstr>
      <vt:lpstr>Office Theme</vt:lpstr>
      <vt:lpstr>Physics-Informed Neural Networks (PINNs) for MHD: Results and Issues</vt:lpstr>
      <vt:lpstr>PowerPoint Presentation</vt:lpstr>
      <vt:lpstr>PowerPoint Presentation</vt:lpstr>
      <vt:lpstr>The Ideal MHD Equations</vt:lpstr>
      <vt:lpstr>MHD in 1-D: Electron plasma waves</vt:lpstr>
      <vt:lpstr>MHD in 1-D: 1-D blast wave</vt:lpstr>
      <vt:lpstr>MHD in 2-D: 2-D magnetic loop advection</vt:lpstr>
      <vt:lpstr>MHD in 2-D: 2-D blast wave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PINNs for MHD</dc:title>
  <dc:creator>Eric Winter</dc:creator>
  <cp:lastModifiedBy>Eric Winter</cp:lastModifiedBy>
  <cp:revision>53</cp:revision>
  <dcterms:created xsi:type="dcterms:W3CDTF">2022-05-31T22:24:21Z</dcterms:created>
  <dcterms:modified xsi:type="dcterms:W3CDTF">2023-10-09T18:07:21Z</dcterms:modified>
</cp:coreProperties>
</file>