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12"/>
  </p:notesMasterIdLst>
  <p:sldIdLst>
    <p:sldId id="658" r:id="rId3"/>
    <p:sldId id="265" r:id="rId4"/>
    <p:sldId id="267" r:id="rId5"/>
    <p:sldId id="268" r:id="rId6"/>
    <p:sldId id="661" r:id="rId7"/>
    <p:sldId id="266" r:id="rId8"/>
    <p:sldId id="659" r:id="rId9"/>
    <p:sldId id="660" r:id="rId10"/>
    <p:sldId id="263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h8wk4b5XsuoZkY7brTS9H5/T0K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994"/>
    <a:srgbClr val="4668AC"/>
    <a:srgbClr val="476AAF"/>
    <a:srgbClr val="405F9E"/>
    <a:srgbClr val="6987C3"/>
    <a:srgbClr val="AFDDFF"/>
    <a:srgbClr val="7C9BF4"/>
    <a:srgbClr val="00467A"/>
    <a:srgbClr val="6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6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4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00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38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08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54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396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234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44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cb80878169_0_5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98" name="Google Shape;98;g1cb8087816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9" name="Google Shape;99;g1cb8087816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 txBox="1">
            <a:spLocks noGrp="1"/>
          </p:cNvSpPr>
          <p:nvPr>
            <p:ph type="title"/>
          </p:nvPr>
        </p:nvSpPr>
        <p:spPr>
          <a:xfrm>
            <a:off x="766233" y="304800"/>
            <a:ext cx="106680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body" idx="1"/>
          </p:nvPr>
        </p:nvSpPr>
        <p:spPr>
          <a:xfrm>
            <a:off x="755649" y="1752600"/>
            <a:ext cx="10668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dt" idx="10"/>
          </p:nvPr>
        </p:nvSpPr>
        <p:spPr>
          <a:xfrm>
            <a:off x="812800" y="6245225"/>
            <a:ext cx="2641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641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Divider 3">
    <p:bg>
      <p:bgPr>
        <a:solidFill>
          <a:srgbClr val="283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6837" y="1797455"/>
            <a:ext cx="5811236" cy="276899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800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Divider slides can act as breaks between sections</a:t>
            </a:r>
          </a:p>
        </p:txBody>
      </p:sp>
      <p:pic>
        <p:nvPicPr>
          <p:cNvPr id="5" name="Picture 4" descr="r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4953000" cy="6858000"/>
          </a:xfrm>
          <a:prstGeom prst="rect">
            <a:avLst/>
          </a:prstGeom>
        </p:spPr>
      </p:pic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1"/>
            <a:ext cx="1813876" cy="5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1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Divider 4">
    <p:bg>
      <p:bgPr>
        <a:solidFill>
          <a:srgbClr val="283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4953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6837" y="1797455"/>
            <a:ext cx="5811236" cy="276899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800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Divider slides can act as breaks between sections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1"/>
            <a:ext cx="1813876" cy="5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Text - 1 col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836" y="161728"/>
            <a:ext cx="8512907" cy="856624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2667" b="1" baseline="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Slide titles should be clear and captivating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836" y="1600201"/>
            <a:ext cx="8512907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 descr="UCLan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0"/>
            <a:ext cx="1813876" cy="5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5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CLan Table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836" y="161728"/>
            <a:ext cx="8512907" cy="856624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2667" b="1" baseline="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Slide titles should be clear and captivating</a:t>
            </a:r>
          </a:p>
        </p:txBody>
      </p:sp>
      <p:pic>
        <p:nvPicPr>
          <p:cNvPr id="10" name="Picture 9" descr="UCLan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0"/>
            <a:ext cx="1813876" cy="58900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77816273"/>
              </p:ext>
            </p:extLst>
          </p:nvPr>
        </p:nvGraphicFramePr>
        <p:xfrm>
          <a:off x="866832" y="1760048"/>
          <a:ext cx="10362640" cy="35842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7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7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6067"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067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067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067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9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Text - 2 col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836" y="161728"/>
            <a:ext cx="8512907" cy="856624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2667" b="1" baseline="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Text can work in single or multiple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837" y="1600201"/>
            <a:ext cx="5069228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 descr="UCLan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0"/>
            <a:ext cx="1813876" cy="5890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55937" y="1600201"/>
            <a:ext cx="5069228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72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Text - 3 col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836" y="161728"/>
            <a:ext cx="8512907" cy="856624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2667" b="1" baseline="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Text can work alongside imagery and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837" y="1600201"/>
            <a:ext cx="3233233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 descr="UCLan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0"/>
            <a:ext cx="1813876" cy="58900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479385" y="1600201"/>
            <a:ext cx="3233233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091932" y="1600201"/>
            <a:ext cx="3233233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0145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- Full screen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191999" cy="6858000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63829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Feature Red">
    <p:bg>
      <p:bgPr>
        <a:solidFill>
          <a:srgbClr val="AE0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6837" y="1600201"/>
            <a:ext cx="5069228" cy="452596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4267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algn="l">
              <a:defRPr sz="1867">
                <a:solidFill>
                  <a:srgbClr val="FFFFFF"/>
                </a:solidFill>
                <a:latin typeface="Avenir Next Bold"/>
                <a:cs typeface="Avenir Next Bold"/>
              </a:defRPr>
            </a:lvl2pPr>
            <a:lvl3pPr algn="l">
              <a:defRPr sz="1867">
                <a:solidFill>
                  <a:srgbClr val="FFFFFF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Quotes, features </a:t>
            </a:r>
            <a:br>
              <a:rPr lang="en-US" dirty="0"/>
            </a:br>
            <a:r>
              <a:rPr lang="en-US" dirty="0"/>
              <a:t>or statistics can </a:t>
            </a:r>
            <a:br>
              <a:rPr lang="en-US" dirty="0"/>
            </a:br>
            <a:r>
              <a:rPr lang="en-US" dirty="0"/>
              <a:t>be pulled out in </a:t>
            </a:r>
            <a:br>
              <a:rPr lang="en-US" dirty="0"/>
            </a:br>
            <a:r>
              <a:rPr lang="en-US" dirty="0"/>
              <a:t>a larger style.</a:t>
            </a:r>
          </a:p>
        </p:txBody>
      </p:sp>
      <p:pic>
        <p:nvPicPr>
          <p:cNvPr id="6" name="Picture 5" descr="UCLan_logo_re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1"/>
            <a:ext cx="1813876" cy="58900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55937" y="1600201"/>
            <a:ext cx="5069228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744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Feature Blue">
    <p:bg>
      <p:bgPr>
        <a:solidFill>
          <a:srgbClr val="0D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6837" y="1600201"/>
            <a:ext cx="5069228" cy="452596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4267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algn="l">
              <a:defRPr sz="1867">
                <a:solidFill>
                  <a:srgbClr val="FFFFFF"/>
                </a:solidFill>
                <a:latin typeface="Avenir Next Bold"/>
                <a:cs typeface="Avenir Next Bold"/>
              </a:defRPr>
            </a:lvl2pPr>
            <a:lvl3pPr algn="l">
              <a:defRPr sz="1867">
                <a:solidFill>
                  <a:srgbClr val="FFFFFF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Quotes, features </a:t>
            </a:r>
            <a:br>
              <a:rPr lang="en-US" dirty="0"/>
            </a:br>
            <a:r>
              <a:rPr lang="en-US" dirty="0"/>
              <a:t>or statistics can </a:t>
            </a:r>
            <a:br>
              <a:rPr lang="en-US" dirty="0"/>
            </a:br>
            <a:r>
              <a:rPr lang="en-US" dirty="0"/>
              <a:t>be pulled out in </a:t>
            </a:r>
            <a:br>
              <a:rPr lang="en-US" dirty="0"/>
            </a:br>
            <a:r>
              <a:rPr lang="en-US" dirty="0"/>
              <a:t>a larger style.</a:t>
            </a:r>
          </a:p>
        </p:txBody>
      </p:sp>
      <p:pic>
        <p:nvPicPr>
          <p:cNvPr id="6" name="Picture 5" descr="UCLan_logo_re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1"/>
            <a:ext cx="1813876" cy="58900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6255937" y="1600201"/>
            <a:ext cx="5069228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90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Feature Off-White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6837" y="1600201"/>
            <a:ext cx="5069228" cy="452596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4267" b="1" i="0" baseline="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algn="l">
              <a:defRPr sz="1867">
                <a:solidFill>
                  <a:srgbClr val="FFFFFF"/>
                </a:solidFill>
                <a:latin typeface="Avenir Next Bold"/>
                <a:cs typeface="Avenir Next Bold"/>
              </a:defRPr>
            </a:lvl2pPr>
            <a:lvl3pPr algn="l">
              <a:defRPr sz="1867">
                <a:solidFill>
                  <a:srgbClr val="FFFFFF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Quotes, features </a:t>
            </a:r>
            <a:br>
              <a:rPr lang="en-US" dirty="0"/>
            </a:br>
            <a:r>
              <a:rPr lang="en-US" dirty="0"/>
              <a:t>or statistics can </a:t>
            </a:r>
            <a:br>
              <a:rPr lang="en-US" dirty="0"/>
            </a:br>
            <a:r>
              <a:rPr lang="en-US" dirty="0"/>
              <a:t>be pulled out in </a:t>
            </a:r>
            <a:br>
              <a:rPr lang="en-US" dirty="0"/>
            </a:br>
            <a:r>
              <a:rPr lang="en-US" dirty="0"/>
              <a:t>a larger style.</a:t>
            </a:r>
          </a:p>
        </p:txBody>
      </p:sp>
      <p:pic>
        <p:nvPicPr>
          <p:cNvPr id="5" name="Picture 4" descr="UCLan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0"/>
            <a:ext cx="1813876" cy="5890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55937" y="1600201"/>
            <a:ext cx="5069228" cy="4525963"/>
          </a:xfrm>
        </p:spPr>
        <p:txBody>
          <a:bodyPr lIns="0" tIns="0" rIns="0" bIns="0" anchor="t" anchorCtr="0">
            <a:noAutofit/>
          </a:bodyPr>
          <a:lstStyle>
            <a:lvl1pPr marL="239994" indent="-239994" algn="l">
              <a:spcBef>
                <a:spcPts val="1200"/>
              </a:spcBef>
              <a:defRPr sz="1867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527987" indent="-239994" algn="l">
              <a:spcBef>
                <a:spcPts val="600"/>
              </a:spcBef>
              <a:defRPr sz="1867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2pPr>
            <a:lvl3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867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09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9"/>
          <p:cNvSpPr txBox="1">
            <a:spLocks noGrp="1"/>
          </p:cNvSpPr>
          <p:nvPr>
            <p:ph type="dt" idx="10"/>
          </p:nvPr>
        </p:nvSpPr>
        <p:spPr>
          <a:xfrm>
            <a:off x="812800" y="6245225"/>
            <a:ext cx="2641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641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7FE50-4D3F-D845-8397-274276443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5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4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dt" idx="10"/>
          </p:nvPr>
        </p:nvSpPr>
        <p:spPr>
          <a:xfrm>
            <a:off x="812800" y="6245225"/>
            <a:ext cx="2641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641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CLan Title Red">
    <p:bg>
      <p:bgPr>
        <a:solidFill>
          <a:srgbClr val="AE0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2254" y="2843933"/>
            <a:ext cx="5811236" cy="155118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267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Presentation titles should be concise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2253" y="4395122"/>
            <a:ext cx="4869456" cy="970457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subtitles should support the main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42253" y="6022007"/>
            <a:ext cx="5298699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533" dirty="0">
                <a:solidFill>
                  <a:srgbClr val="FFFFFF"/>
                </a:solidFill>
                <a:latin typeface="Avenir Next Medium"/>
                <a:cs typeface="Avenir Next Medium"/>
              </a:rPr>
              <a:t>Where opportunity creates success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6" y="628717"/>
            <a:ext cx="3659471" cy="11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2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CLan Title Blue">
    <p:bg>
      <p:bgPr>
        <a:solidFill>
          <a:srgbClr val="0D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2254" y="2843933"/>
            <a:ext cx="5811236" cy="155118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267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Presentation titles should be concise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2253" y="4395122"/>
            <a:ext cx="4869456" cy="970457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subtitles should support the main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42253" y="6022007"/>
            <a:ext cx="5298699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533" dirty="0">
                <a:solidFill>
                  <a:srgbClr val="FFFFFF"/>
                </a:solidFill>
                <a:latin typeface="Avenir Next Medium"/>
                <a:cs typeface="Avenir Next Medium"/>
              </a:rPr>
              <a:t>Where opportunity creates success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6" y="628717"/>
            <a:ext cx="3659471" cy="11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0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CLan Title Grey">
    <p:bg>
      <p:bgPr>
        <a:solidFill>
          <a:srgbClr val="283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2254" y="2843933"/>
            <a:ext cx="5811236" cy="155118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267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Presentation titles should be concise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2253" y="4395122"/>
            <a:ext cx="4869456" cy="970457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subtitles should support the main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42253" y="6022007"/>
            <a:ext cx="5298699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533" dirty="0">
                <a:solidFill>
                  <a:srgbClr val="FFFFFF"/>
                </a:solidFill>
                <a:latin typeface="Avenir Next Medium"/>
                <a:cs typeface="Avenir Next Medium"/>
              </a:rPr>
              <a:t>Where opportunity creates success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6" y="628717"/>
            <a:ext cx="3659471" cy="11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9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CLan Title Off-White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2254" y="2843933"/>
            <a:ext cx="5811236" cy="155118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267" b="1" i="0" baseline="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Presentation titles should be concise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2253" y="4395122"/>
            <a:ext cx="4869456" cy="970457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34516C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subtitles should support the main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42253" y="6022007"/>
            <a:ext cx="5298699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533" dirty="0">
                <a:solidFill>
                  <a:srgbClr val="34516C"/>
                </a:solidFill>
                <a:latin typeface="Avenir Next Medium"/>
                <a:cs typeface="Avenir Next Medium"/>
              </a:rPr>
              <a:t>Where opportunity creates success</a:t>
            </a:r>
          </a:p>
        </p:txBody>
      </p:sp>
      <p:pic>
        <p:nvPicPr>
          <p:cNvPr id="7" name="Picture 6" descr="UCLan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6" y="628717"/>
            <a:ext cx="3659471" cy="11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4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Divider 1">
    <p:bg>
      <p:bgPr>
        <a:solidFill>
          <a:srgbClr val="AE0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4953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6837" y="1797455"/>
            <a:ext cx="5811236" cy="276899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800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Divider slides can act as breaks between sections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1"/>
            <a:ext cx="1813876" cy="5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9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an Divider 2">
    <p:bg>
      <p:bgPr>
        <a:solidFill>
          <a:srgbClr val="0D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4953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6837" y="1797455"/>
            <a:ext cx="5811236" cy="276899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800" b="1" i="0" baseline="0">
                <a:solidFill>
                  <a:srgbClr val="FFFFFF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Divider slides can act as breaks between sections</a:t>
            </a:r>
          </a:p>
        </p:txBody>
      </p:sp>
      <p:pic>
        <p:nvPicPr>
          <p:cNvPr id="9" name="Picture 8" descr="UCLan_logo_revers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3" y="381781"/>
            <a:ext cx="1813876" cy="5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766233" y="304800"/>
            <a:ext cx="106680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755649" y="1752600"/>
            <a:ext cx="10668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/>
          <p:nvPr/>
        </p:nvSpPr>
        <p:spPr>
          <a:xfrm>
            <a:off x="812800" y="1566862"/>
            <a:ext cx="10610851" cy="109538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27"/>
          <p:cNvCxnSpPr/>
          <p:nvPr/>
        </p:nvCxnSpPr>
        <p:spPr>
          <a:xfrm>
            <a:off x="812800" y="6172200"/>
            <a:ext cx="10566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27"/>
          <p:cNvSpPr txBox="1">
            <a:spLocks noGrp="1"/>
          </p:cNvSpPr>
          <p:nvPr>
            <p:ph type="dt" idx="10"/>
          </p:nvPr>
        </p:nvSpPr>
        <p:spPr>
          <a:xfrm>
            <a:off x="812800" y="6245225"/>
            <a:ext cx="2641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641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E7853-01CB-F843-AE4B-E9592ADB2A94}" type="datetime1">
              <a:rPr lang="en-GB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0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9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024" y="2100007"/>
            <a:ext cx="8449433" cy="1720879"/>
          </a:xfrm>
        </p:spPr>
        <p:txBody>
          <a:bodyPr/>
          <a:lstStyle/>
          <a:p>
            <a:r>
              <a:rPr lang="en-GB" sz="32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Bidirectional Learning of Multi-steps Temporal and Lag Sequence of Active Regions for X-Class Solar Flare Forecast Using Gated Recurrent Units (GRU) of Recurrent Neural Networks.</a:t>
            </a:r>
            <a:endParaRPr lang="en-US" sz="32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6" name="Picture 5" descr="A rocket launching into the sky&#10;&#10;Description automatically generated with medium confidence">
            <a:extLst>
              <a:ext uri="{FF2B5EF4-FFF2-40B4-BE49-F238E27FC236}">
                <a16:creationId xmlns:a16="http://schemas.microsoft.com/office/drawing/2014/main" id="{5A9657D9-DCCB-965F-B3BC-874CCF528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927" y="-673425"/>
            <a:ext cx="4036464" cy="7657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8F3CC8-0BBE-CC3D-878C-8AC82894B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927" y="5821510"/>
            <a:ext cx="1552653" cy="116222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B79DC206-EC41-0FF0-EA33-29B380A36650}"/>
              </a:ext>
            </a:extLst>
          </p:cNvPr>
          <p:cNvSpPr txBox="1">
            <a:spLocks/>
          </p:cNvSpPr>
          <p:nvPr/>
        </p:nvSpPr>
        <p:spPr>
          <a:xfrm>
            <a:off x="651024" y="4485146"/>
            <a:ext cx="6251511" cy="13234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FFFFFF"/>
                </a:solidFill>
                <a:latin typeface="Avenir Next LT Pro" panose="020B0504020202020204" pitchFamily="34" charset="0"/>
                <a:ea typeface="+mn-ea"/>
                <a:cs typeface="Avenir Next LT Pro" panose="020B05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Authors:</a:t>
            </a: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Ndifreke Nyah, Robert Walsh, Daniel Gass</a:t>
            </a:r>
          </a:p>
          <a:p>
            <a:r>
              <a:rPr lang="en-GB" sz="20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School of Engineering and Computing</a:t>
            </a:r>
            <a:endParaRPr lang="en-GB" sz="2000" kern="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609585">
              <a:buClrTx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1FBCE9-42FC-9E59-C402-F193D60C4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785" y="0"/>
            <a:ext cx="1132114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13C5609-F093-7A8D-5793-C917DC386EC1}"/>
              </a:ext>
            </a:extLst>
          </p:cNvPr>
          <p:cNvGrpSpPr/>
          <p:nvPr/>
        </p:nvGrpSpPr>
        <p:grpSpPr>
          <a:xfrm>
            <a:off x="6676306" y="-426346"/>
            <a:ext cx="6389076" cy="6553243"/>
            <a:chOff x="6570796" y="-426346"/>
            <a:chExt cx="6389076" cy="6553243"/>
          </a:xfrm>
        </p:grpSpPr>
        <p:pic>
          <p:nvPicPr>
            <p:cNvPr id="9" name="Picture 6" descr="hiclaunch.jpg">
              <a:extLst>
                <a:ext uri="{FF2B5EF4-FFF2-40B4-BE49-F238E27FC236}">
                  <a16:creationId xmlns:a16="http://schemas.microsoft.com/office/drawing/2014/main" id="{03043757-7845-7747-7F65-EABF53CBF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801" y="1125404"/>
              <a:ext cx="4409689" cy="3938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" name="Doughnut 5">
              <a:extLst>
                <a:ext uri="{FF2B5EF4-FFF2-40B4-BE49-F238E27FC236}">
                  <a16:creationId xmlns:a16="http://schemas.microsoft.com/office/drawing/2014/main" id="{D97C2E91-CE8E-FB61-EAEF-BA200C90BFFE}"/>
                </a:ext>
              </a:extLst>
            </p:cNvPr>
            <p:cNvSpPr/>
            <p:nvPr/>
          </p:nvSpPr>
          <p:spPr>
            <a:xfrm>
              <a:off x="6570796" y="-426346"/>
              <a:ext cx="6389076" cy="6553243"/>
            </a:xfrm>
            <a:prstGeom prst="donu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Google Shape;37;p1"/>
          <p:cNvSpPr txBox="1">
            <a:spLocks noGrp="1"/>
          </p:cNvSpPr>
          <p:nvPr>
            <p:ph type="ftr" idx="11"/>
          </p:nvPr>
        </p:nvSpPr>
        <p:spPr>
          <a:xfrm>
            <a:off x="797023" y="6213218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NONyah@uclan.ac.uk</a:t>
            </a:r>
            <a:endParaRPr dirty="0"/>
          </a:p>
        </p:txBody>
      </p:sp>
      <p:sp>
        <p:nvSpPr>
          <p:cNvPr id="38" name="Google Shape;38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fld id="{00000000-1234-1234-1234-123412341234}" type="slidenum">
              <a:rPr lang="en-US" sz="1800">
                <a:latin typeface="Arial"/>
                <a:ea typeface="Arial"/>
                <a:cs typeface="Arial"/>
                <a:sym typeface="Arial"/>
              </a:rPr>
              <a:pPr algn="l"/>
              <a:t>2</a:t>
            </a:fld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title" idx="4294967295"/>
          </p:nvPr>
        </p:nvSpPr>
        <p:spPr>
          <a:xfrm>
            <a:off x="797023" y="311150"/>
            <a:ext cx="8521148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chemeClr val="dk2"/>
              </a:buClr>
              <a:buSzPts val="4200"/>
            </a:pPr>
            <a:r>
              <a:rPr lang="en-US" sz="3600" dirty="0"/>
              <a:t>Overview</a:t>
            </a:r>
            <a:endParaRPr sz="3600" dirty="0"/>
          </a:p>
        </p:txBody>
      </p:sp>
      <p:sp>
        <p:nvSpPr>
          <p:cNvPr id="40" name="Google Shape;40;p1"/>
          <p:cNvSpPr txBox="1">
            <a:spLocks noGrp="1"/>
          </p:cNvSpPr>
          <p:nvPr>
            <p:ph type="body" idx="4294967295"/>
          </p:nvPr>
        </p:nvSpPr>
        <p:spPr>
          <a:xfrm>
            <a:off x="854966" y="1685110"/>
            <a:ext cx="7605713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450850">
              <a:spcBef>
                <a:spcPts val="560"/>
              </a:spcBef>
              <a:buSzPts val="2500"/>
            </a:pPr>
            <a:r>
              <a:rPr lang="en-GB" sz="2500" dirty="0"/>
              <a:t>Introduction:</a:t>
            </a:r>
          </a:p>
          <a:p>
            <a:pPr marL="469900" indent="-450850">
              <a:spcBef>
                <a:spcPts val="560"/>
              </a:spcBef>
              <a:buSzPts val="2500"/>
            </a:pPr>
            <a:r>
              <a:rPr lang="en-GB" sz="2500" dirty="0"/>
              <a:t>Data Source and Training Data Preprocess</a:t>
            </a:r>
            <a:r>
              <a:rPr lang="en-GB" sz="18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sz="2500" dirty="0"/>
          </a:p>
          <a:p>
            <a:pPr marL="469900" indent="-450850">
              <a:spcBef>
                <a:spcPts val="560"/>
              </a:spcBef>
              <a:buSzPts val="2500"/>
            </a:pPr>
            <a:r>
              <a:rPr lang="en-GB" sz="2500" dirty="0"/>
              <a:t>ML Forecasting Model </a:t>
            </a:r>
          </a:p>
          <a:p>
            <a:pPr marL="469900" indent="-450850">
              <a:spcBef>
                <a:spcPts val="560"/>
              </a:spcBef>
              <a:buSzPts val="2500"/>
            </a:pPr>
            <a:r>
              <a:rPr lang="en-GB" sz="2500" dirty="0"/>
              <a:t>Result</a:t>
            </a:r>
            <a:endParaRPr sz="2500" dirty="0"/>
          </a:p>
          <a:p>
            <a:pPr marL="0" indent="0">
              <a:spcBef>
                <a:spcPts val="560"/>
              </a:spcBef>
              <a:buNone/>
            </a:pP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99407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ftr" idx="11"/>
          </p:nvPr>
        </p:nvSpPr>
        <p:spPr>
          <a:xfrm>
            <a:off x="812800" y="6209966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NONyah@uclan.ac.uk</a:t>
            </a:r>
            <a:endParaRPr dirty="0"/>
          </a:p>
        </p:txBody>
      </p:sp>
      <p:sp>
        <p:nvSpPr>
          <p:cNvPr id="38" name="Google Shape;38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fld id="{00000000-1234-1234-1234-123412341234}" type="slidenum">
              <a:rPr lang="en-US" sz="1800">
                <a:latin typeface="Arial"/>
                <a:ea typeface="Arial"/>
                <a:cs typeface="Arial"/>
                <a:sym typeface="Arial"/>
              </a:rPr>
              <a:pPr algn="l"/>
              <a:t>3</a:t>
            </a:fld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title" idx="4294967295"/>
          </p:nvPr>
        </p:nvSpPr>
        <p:spPr>
          <a:xfrm>
            <a:off x="848751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chemeClr val="dk2"/>
              </a:buClr>
              <a:buSzPts val="4200"/>
            </a:pPr>
            <a:r>
              <a:rPr lang="en-US" sz="3600" dirty="0"/>
              <a:t>Introduction</a:t>
            </a:r>
            <a:endParaRPr sz="3600" dirty="0"/>
          </a:p>
        </p:txBody>
      </p:sp>
      <p:sp>
        <p:nvSpPr>
          <p:cNvPr id="40" name="Google Shape;40;p1"/>
          <p:cNvSpPr txBox="1">
            <a:spLocks noGrp="1"/>
          </p:cNvSpPr>
          <p:nvPr>
            <p:ph type="body" idx="4294967295"/>
          </p:nvPr>
        </p:nvSpPr>
        <p:spPr>
          <a:xfrm>
            <a:off x="813581" y="1702767"/>
            <a:ext cx="8444266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450850">
              <a:lnSpc>
                <a:spcPct val="150000"/>
              </a:lnSpc>
              <a:spcBef>
                <a:spcPts val="560"/>
              </a:spcBef>
              <a:buSzPts val="2500"/>
            </a:pPr>
            <a:r>
              <a:rPr lang="en-GB" sz="2500" dirty="0"/>
              <a:t>Motivation</a:t>
            </a:r>
          </a:p>
          <a:p>
            <a:pPr marL="819150" lvl="1" indent="-342900">
              <a:spcBef>
                <a:spcPts val="560"/>
              </a:spcBef>
              <a:buSzPts val="2500"/>
              <a:buFont typeface="Wingdings" panose="05000000000000000000" pitchFamily="2" charset="2"/>
              <a:buChar char="Ø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Solar flare campaign involving </a:t>
            </a:r>
            <a:r>
              <a:rPr lang="en-GB" sz="18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High-resolution Coronal Imager (Hi-C) and the Focusing Optics X-ray Solar Imager (FOXSI)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69900" indent="-450850">
              <a:spcBef>
                <a:spcPts val="560"/>
              </a:spcBef>
              <a:buSzPts val="2500"/>
            </a:pPr>
            <a:r>
              <a:rPr lang="en-GB" sz="2500" dirty="0"/>
              <a:t> Aim</a:t>
            </a:r>
          </a:p>
          <a:p>
            <a:pPr marL="819150" lvl="1" indent="-342900">
              <a:spcBef>
                <a:spcPts val="560"/>
              </a:spcBef>
              <a:buSzPts val="2500"/>
              <a:buFont typeface="Wingdings" panose="05000000000000000000" pitchFamily="2" charset="2"/>
              <a:buChar char="Ø"/>
            </a:pPr>
            <a:r>
              <a:rPr lang="en-GB" sz="1800" dirty="0"/>
              <a:t>Developing a solar forecasting tool using Machine Learning</a:t>
            </a:r>
          </a:p>
          <a:p>
            <a:pPr marL="469900" indent="-450850">
              <a:lnSpc>
                <a:spcPct val="150000"/>
              </a:lnSpc>
              <a:spcBef>
                <a:spcPts val="560"/>
              </a:spcBef>
              <a:buSzPts val="2500"/>
            </a:pPr>
            <a:r>
              <a:rPr lang="en-GB" sz="2500" dirty="0"/>
              <a:t>Initial Focus</a:t>
            </a:r>
          </a:p>
          <a:p>
            <a:pPr marL="819150" lvl="1" indent="-342900">
              <a:spcBef>
                <a:spcPts val="560"/>
              </a:spcBef>
              <a:buSzPts val="2500"/>
              <a:buFont typeface="Wingdings" panose="05000000000000000000" pitchFamily="2" charset="2"/>
              <a:buChar char="Ø"/>
            </a:pPr>
            <a:r>
              <a:rPr lang="en-GB" sz="1800" dirty="0"/>
              <a:t>X-class flares: x-flare or no-x-flare</a:t>
            </a:r>
          </a:p>
          <a:p>
            <a:pPr marL="819150" lvl="1" indent="-342900">
              <a:spcBef>
                <a:spcPts val="560"/>
              </a:spcBef>
              <a:buSzPts val="2500"/>
              <a:buFont typeface="Wingdings" panose="05000000000000000000" pitchFamily="2" charset="2"/>
              <a:buChar char="Ø"/>
            </a:pPr>
            <a:r>
              <a:rPr lang="en-GB" sz="1800" dirty="0"/>
              <a:t>Data Source: SDO/AIA datasets- EUV emission images</a:t>
            </a:r>
          </a:p>
          <a:p>
            <a:pPr marL="819150" lvl="1" indent="-342900">
              <a:spcBef>
                <a:spcPts val="560"/>
              </a:spcBef>
              <a:buSzPts val="2500"/>
              <a:buFont typeface="Wingdings" panose="05000000000000000000" pitchFamily="2" charset="2"/>
              <a:buChar char="Ø"/>
            </a:pPr>
            <a:r>
              <a:rPr lang="en-GB" sz="1800" dirty="0"/>
              <a:t>Apply Bidirectional-GRU of RNN, a machine learning method to decide on flare or flare forecast will occur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DF37BAA-9BF7-7BD5-D608-622031EBE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846" y="1842453"/>
            <a:ext cx="2172595" cy="1532855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F81A1F1-6178-BADA-F9C2-612B759C8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470" y="3650567"/>
            <a:ext cx="2034861" cy="21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9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ftr" idx="11"/>
          </p:nvPr>
        </p:nvSpPr>
        <p:spPr>
          <a:xfrm>
            <a:off x="915093" y="6245225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NONyah@uclan.ac.uk</a:t>
            </a:r>
            <a:endParaRPr dirty="0"/>
          </a:p>
        </p:txBody>
      </p:sp>
      <p:sp>
        <p:nvSpPr>
          <p:cNvPr id="38" name="Google Shape;38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fld id="{00000000-1234-1234-1234-123412341234}" type="slidenum">
              <a:rPr lang="en-US" sz="1800">
                <a:latin typeface="Arial"/>
                <a:ea typeface="Arial"/>
                <a:cs typeface="Arial"/>
                <a:sym typeface="Arial"/>
              </a:rPr>
              <a:pPr algn="l"/>
              <a:t>4</a:t>
            </a:fld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title" idx="4294967295"/>
          </p:nvPr>
        </p:nvSpPr>
        <p:spPr>
          <a:xfrm>
            <a:off x="927581" y="304801"/>
            <a:ext cx="10451617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chemeClr val="dk2"/>
              </a:buClr>
              <a:buSzPts val="4200"/>
            </a:pPr>
            <a:r>
              <a:rPr lang="en-US" sz="3600" dirty="0"/>
              <a:t>Data Source and Training data </a:t>
            </a:r>
            <a:br>
              <a:rPr lang="en-US" sz="3600" dirty="0"/>
            </a:br>
            <a:r>
              <a:rPr lang="en-US" sz="3600" dirty="0"/>
              <a:t>Pre-processing I</a:t>
            </a:r>
            <a:endParaRPr sz="3600" dirty="0"/>
          </a:p>
        </p:txBody>
      </p:sp>
      <p:sp>
        <p:nvSpPr>
          <p:cNvPr id="40" name="Google Shape;40;p1"/>
          <p:cNvSpPr txBox="1">
            <a:spLocks noGrp="1"/>
          </p:cNvSpPr>
          <p:nvPr>
            <p:ph type="body" idx="4294967295"/>
          </p:nvPr>
        </p:nvSpPr>
        <p:spPr>
          <a:xfrm>
            <a:off x="738554" y="1677119"/>
            <a:ext cx="10640645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450850">
              <a:spcBef>
                <a:spcPts val="560"/>
              </a:spcBef>
              <a:buSzPts val="2500"/>
            </a:pPr>
            <a:r>
              <a:rPr lang="en-GB" sz="2400" dirty="0"/>
              <a:t>High Intensity: SDO/AIA EUV wavelength channels (171, 193, 211, 335)</a:t>
            </a:r>
          </a:p>
          <a:p>
            <a:pPr marL="469900" indent="-450850">
              <a:spcBef>
                <a:spcPts val="560"/>
              </a:spcBef>
              <a:buSzPts val="2500"/>
            </a:pPr>
            <a:r>
              <a:rPr lang="en-GB" sz="2400" dirty="0"/>
              <a:t>Data Pipeline</a:t>
            </a:r>
          </a:p>
          <a:p>
            <a:pPr marL="469900" indent="-450850">
              <a:spcBef>
                <a:spcPts val="560"/>
              </a:spcBef>
              <a:buSzPts val="2500"/>
            </a:pPr>
            <a:endParaRPr lang="en-GB" sz="2500" dirty="0"/>
          </a:p>
          <a:p>
            <a:pPr marL="19050" indent="0">
              <a:spcBef>
                <a:spcPts val="560"/>
              </a:spcBef>
              <a:buSzPts val="2500"/>
              <a:buNone/>
            </a:pPr>
            <a:endParaRPr lang="en-GB" sz="2500" dirty="0"/>
          </a:p>
          <a:p>
            <a:pPr marL="19050" indent="0">
              <a:spcBef>
                <a:spcPts val="560"/>
              </a:spcBef>
              <a:buSzPts val="2500"/>
              <a:buNone/>
            </a:pPr>
            <a:endParaRPr lang="en-GB" sz="2500" dirty="0"/>
          </a:p>
          <a:p>
            <a:pPr marL="19050" indent="0">
              <a:spcBef>
                <a:spcPts val="560"/>
              </a:spcBef>
              <a:buSzPts val="2500"/>
              <a:buNone/>
            </a:pPr>
            <a:r>
              <a:rPr lang="en-GB" sz="1800" dirty="0">
                <a:solidFill>
                  <a:srgbClr val="212121"/>
                </a:solidFill>
                <a:latin typeface="Calibri" panose="020F0502020204030204" pitchFamily="34" charset="0"/>
              </a:rPr>
              <a:t>      </a:t>
            </a:r>
          </a:p>
          <a:p>
            <a:pPr marL="19050" indent="0">
              <a:spcBef>
                <a:spcPts val="560"/>
              </a:spcBef>
              <a:buSzPts val="2500"/>
              <a:buNone/>
            </a:pPr>
            <a:r>
              <a:rPr lang="en-GB" sz="18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sz="2500" dirty="0"/>
          </a:p>
          <a:p>
            <a:pPr marL="0" indent="0">
              <a:spcBef>
                <a:spcPts val="560"/>
              </a:spcBef>
              <a:buNone/>
            </a:pPr>
            <a:endParaRPr sz="2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7382E0-C15C-E2B4-0B84-120AD85376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6787" y="3014445"/>
            <a:ext cx="1655396" cy="6787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Download cuts </a:t>
            </a:r>
            <a:r>
              <a:rPr lang="en-GB" dirty="0" err="1">
                <a:solidFill>
                  <a:srgbClr val="0070C0"/>
                </a:solidFill>
              </a:rPr>
              <a:t>sdo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 err="1">
                <a:solidFill>
                  <a:srgbClr val="0070C0"/>
                </a:solidFill>
              </a:rPr>
              <a:t>aia</a:t>
            </a:r>
            <a:r>
              <a:rPr lang="en-GB" dirty="0">
                <a:solidFill>
                  <a:srgbClr val="0070C0"/>
                </a:solidFill>
              </a:rPr>
              <a:t> files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F8F4D50-2D3A-CF18-C595-22BC365807F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939962" y="3329204"/>
            <a:ext cx="62129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7269ABA-C39D-5163-F682-DF9A346CBE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85221" y="3000376"/>
            <a:ext cx="1704814" cy="6928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merge and sort all wavelengths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EA19DF-0C8A-6D56-79BF-C3B2F1082D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811799" y="3000376"/>
            <a:ext cx="2492521" cy="7471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Create multistep lag sequence window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A916BF-D4DF-92A0-9486-1E39E63A7ED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353596" y="3322170"/>
            <a:ext cx="42525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44FA681-EE71-0E03-D039-33F2926121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6443" y="4337234"/>
            <a:ext cx="1458686" cy="11526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BI-GRU Machine Learning for training and model testing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3ABD34-C594-C806-EFAB-52C51FC2E2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91981" y="3004334"/>
            <a:ext cx="2652542" cy="6928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Extract grayscale images, resize, create flare and no-flare labels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B0D0A7C-EB4F-31F3-F862-479E2904E6F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12245" y="3846966"/>
            <a:ext cx="0" cy="4461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CE220A9-EB83-CD8E-82AA-D3E48B5F467E}"/>
              </a:ext>
            </a:extLst>
          </p:cNvPr>
          <p:cNvSpPr txBox="1"/>
          <p:nvPr/>
        </p:nvSpPr>
        <p:spPr>
          <a:xfrm>
            <a:off x="927581" y="3861034"/>
            <a:ext cx="84136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70C0"/>
                </a:solidFill>
              </a:rPr>
              <a:t>Download </a:t>
            </a:r>
            <a:r>
              <a:rPr lang="en-GB" sz="2000" dirty="0" err="1">
                <a:solidFill>
                  <a:srgbClr val="0070C0"/>
                </a:solidFill>
              </a:rPr>
              <a:t>sdo</a:t>
            </a:r>
            <a:r>
              <a:rPr lang="en-GB" sz="2000" dirty="0">
                <a:solidFill>
                  <a:srgbClr val="0070C0"/>
                </a:solidFill>
              </a:rPr>
              <a:t>/</a:t>
            </a:r>
            <a:r>
              <a:rPr lang="en-GB" sz="2000" dirty="0" err="1">
                <a:solidFill>
                  <a:srgbClr val="0070C0"/>
                </a:solidFill>
              </a:rPr>
              <a:t>aia</a:t>
            </a:r>
            <a:r>
              <a:rPr lang="en-GB" sz="2000" dirty="0">
                <a:solidFill>
                  <a:srgbClr val="0070C0"/>
                </a:solidFill>
              </a:rPr>
              <a:t> cut files for all wavelengths based on  </a:t>
            </a:r>
            <a:r>
              <a:rPr lang="en-GB" sz="2000" dirty="0" err="1">
                <a:solidFill>
                  <a:srgbClr val="0070C0"/>
                </a:solidFill>
              </a:rPr>
              <a:t>Helioprojective</a:t>
            </a:r>
            <a:r>
              <a:rPr lang="en-GB" sz="2000" dirty="0">
                <a:solidFill>
                  <a:srgbClr val="0070C0"/>
                </a:solidFill>
              </a:rPr>
              <a:t> Cartesian - coordinates, temporal time sequence of flare occurrence up to max time and 30 minutes before flare occurs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7030A0"/>
                </a:solidFill>
              </a:rPr>
              <a:t>Extracts 512 by 512 and resize with inter-linear Interpolation method to 256 by 256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Mult-step sequence window with lag- currently the window is set to 4 with 12seconds resolution per image sample = 48seconds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1C55185-6E10-58CA-BBD3-60D67B996FA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83742" y="3350156"/>
            <a:ext cx="338266" cy="36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37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ftr" idx="11"/>
          </p:nvPr>
        </p:nvSpPr>
        <p:spPr>
          <a:xfrm>
            <a:off x="812800" y="6245225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NONyah@uclan.ac.uk</a:t>
            </a:r>
            <a:endParaRPr dirty="0"/>
          </a:p>
        </p:txBody>
      </p:sp>
      <p:sp>
        <p:nvSpPr>
          <p:cNvPr id="38" name="Google Shape;38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fld id="{00000000-1234-1234-1234-123412341234}" type="slidenum">
              <a:rPr lang="en-US" sz="1800">
                <a:latin typeface="Arial"/>
                <a:ea typeface="Arial"/>
                <a:cs typeface="Arial"/>
                <a:sym typeface="Arial"/>
              </a:rPr>
              <a:pPr algn="l"/>
              <a:t>5</a:t>
            </a:fld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title" idx="4294967295"/>
          </p:nvPr>
        </p:nvSpPr>
        <p:spPr>
          <a:xfrm>
            <a:off x="830246" y="304801"/>
            <a:ext cx="9837755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chemeClr val="dk2"/>
              </a:buClr>
              <a:buSzPts val="4200"/>
            </a:pPr>
            <a:r>
              <a:rPr lang="en-US" sz="3600" dirty="0"/>
              <a:t>Data Source and Training data </a:t>
            </a:r>
            <a:br>
              <a:rPr lang="en-US" sz="3600" dirty="0"/>
            </a:br>
            <a:r>
              <a:rPr lang="en-US" sz="3600" dirty="0"/>
              <a:t>Pre-processing II</a:t>
            </a:r>
            <a:endParaRPr sz="3600" dirty="0"/>
          </a:p>
        </p:txBody>
      </p:sp>
      <p:sp>
        <p:nvSpPr>
          <p:cNvPr id="40" name="Google Shape;40;p1"/>
          <p:cNvSpPr txBox="1">
            <a:spLocks noGrp="1"/>
          </p:cNvSpPr>
          <p:nvPr>
            <p:ph type="body" idx="4294967295"/>
          </p:nvPr>
        </p:nvSpPr>
        <p:spPr>
          <a:xfrm>
            <a:off x="738554" y="1677118"/>
            <a:ext cx="10640645" cy="432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450850">
              <a:spcBef>
                <a:spcPts val="560"/>
              </a:spcBef>
              <a:buSzPts val="2500"/>
            </a:pPr>
            <a:endParaRPr lang="en-GB" sz="2500" dirty="0"/>
          </a:p>
          <a:p>
            <a:pPr marL="19050" indent="0">
              <a:spcBef>
                <a:spcPts val="560"/>
              </a:spcBef>
              <a:buSzPts val="2500"/>
              <a:buNone/>
            </a:pPr>
            <a:endParaRPr lang="en-GB" sz="2500" dirty="0"/>
          </a:p>
          <a:p>
            <a:pPr marL="19050" indent="0">
              <a:spcBef>
                <a:spcPts val="560"/>
              </a:spcBef>
              <a:buSzPts val="2500"/>
              <a:buNone/>
            </a:pPr>
            <a:endParaRPr lang="en-GB" sz="2500" dirty="0"/>
          </a:p>
          <a:p>
            <a:pPr marL="19050" indent="0">
              <a:spcBef>
                <a:spcPts val="560"/>
              </a:spcBef>
              <a:buSzPts val="2500"/>
              <a:buNone/>
            </a:pPr>
            <a:r>
              <a:rPr lang="en-GB" sz="1800" dirty="0">
                <a:solidFill>
                  <a:srgbClr val="212121"/>
                </a:solidFill>
                <a:latin typeface="Calibri" panose="020F0502020204030204" pitchFamily="34" charset="0"/>
              </a:rPr>
              <a:t>      </a:t>
            </a:r>
            <a:endParaRPr sz="2500" dirty="0"/>
          </a:p>
          <a:p>
            <a:pPr marL="0" indent="0">
              <a:spcBef>
                <a:spcPts val="560"/>
              </a:spcBef>
              <a:buNone/>
            </a:pPr>
            <a:endParaRPr sz="25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5B553D3-0D32-7B07-DA16-378FC5D01E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910496"/>
              </p:ext>
            </p:extLst>
          </p:nvPr>
        </p:nvGraphicFramePr>
        <p:xfrm>
          <a:off x="7574643" y="2228057"/>
          <a:ext cx="1953952" cy="385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88">
                  <a:extLst>
                    <a:ext uri="{9D8B030D-6E8A-4147-A177-3AD203B41FA5}">
                      <a16:colId xmlns:a16="http://schemas.microsoft.com/office/drawing/2014/main" val="1902733559"/>
                    </a:ext>
                  </a:extLst>
                </a:gridCol>
                <a:gridCol w="488488">
                  <a:extLst>
                    <a:ext uri="{9D8B030D-6E8A-4147-A177-3AD203B41FA5}">
                      <a16:colId xmlns:a16="http://schemas.microsoft.com/office/drawing/2014/main" val="1494677916"/>
                    </a:ext>
                  </a:extLst>
                </a:gridCol>
                <a:gridCol w="488488">
                  <a:extLst>
                    <a:ext uri="{9D8B030D-6E8A-4147-A177-3AD203B41FA5}">
                      <a16:colId xmlns:a16="http://schemas.microsoft.com/office/drawing/2014/main" val="1049240736"/>
                    </a:ext>
                  </a:extLst>
                </a:gridCol>
                <a:gridCol w="488488">
                  <a:extLst>
                    <a:ext uri="{9D8B030D-6E8A-4147-A177-3AD203B41FA5}">
                      <a16:colId xmlns:a16="http://schemas.microsoft.com/office/drawing/2014/main" val="1774840080"/>
                    </a:ext>
                  </a:extLst>
                </a:gridCol>
              </a:tblGrid>
              <a:tr h="3852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95792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2CCA45A-B3F7-E334-CE77-AEB0B50606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755754"/>
              </p:ext>
            </p:extLst>
          </p:nvPr>
        </p:nvGraphicFramePr>
        <p:xfrm>
          <a:off x="8066824" y="2662278"/>
          <a:ext cx="1953952" cy="385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88">
                  <a:extLst>
                    <a:ext uri="{9D8B030D-6E8A-4147-A177-3AD203B41FA5}">
                      <a16:colId xmlns:a16="http://schemas.microsoft.com/office/drawing/2014/main" val="1902733559"/>
                    </a:ext>
                  </a:extLst>
                </a:gridCol>
                <a:gridCol w="488488">
                  <a:extLst>
                    <a:ext uri="{9D8B030D-6E8A-4147-A177-3AD203B41FA5}">
                      <a16:colId xmlns:a16="http://schemas.microsoft.com/office/drawing/2014/main" val="1494677916"/>
                    </a:ext>
                  </a:extLst>
                </a:gridCol>
                <a:gridCol w="488488">
                  <a:extLst>
                    <a:ext uri="{9D8B030D-6E8A-4147-A177-3AD203B41FA5}">
                      <a16:colId xmlns:a16="http://schemas.microsoft.com/office/drawing/2014/main" val="1049240736"/>
                    </a:ext>
                  </a:extLst>
                </a:gridCol>
                <a:gridCol w="488488">
                  <a:extLst>
                    <a:ext uri="{9D8B030D-6E8A-4147-A177-3AD203B41FA5}">
                      <a16:colId xmlns:a16="http://schemas.microsoft.com/office/drawing/2014/main" val="1774840080"/>
                    </a:ext>
                  </a:extLst>
                </a:gridCol>
              </a:tblGrid>
              <a:tr h="385273">
                <a:tc>
                  <a:txBody>
                    <a:bodyPr/>
                    <a:lstStyle/>
                    <a:p>
                      <a:r>
                        <a:rPr lang="en-GB" dirty="0"/>
                        <a:t>is1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95792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BF1EB80-05B4-6D13-2A7F-B0A413B6A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221766"/>
              </p:ext>
            </p:extLst>
          </p:nvPr>
        </p:nvGraphicFramePr>
        <p:xfrm>
          <a:off x="8588041" y="3096499"/>
          <a:ext cx="1953952" cy="385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88">
                  <a:extLst>
                    <a:ext uri="{9D8B030D-6E8A-4147-A177-3AD203B41FA5}">
                      <a16:colId xmlns:a16="http://schemas.microsoft.com/office/drawing/2014/main" val="1902733559"/>
                    </a:ext>
                  </a:extLst>
                </a:gridCol>
                <a:gridCol w="488488">
                  <a:extLst>
                    <a:ext uri="{9D8B030D-6E8A-4147-A177-3AD203B41FA5}">
                      <a16:colId xmlns:a16="http://schemas.microsoft.com/office/drawing/2014/main" val="1494677916"/>
                    </a:ext>
                  </a:extLst>
                </a:gridCol>
                <a:gridCol w="488488">
                  <a:extLst>
                    <a:ext uri="{9D8B030D-6E8A-4147-A177-3AD203B41FA5}">
                      <a16:colId xmlns:a16="http://schemas.microsoft.com/office/drawing/2014/main" val="1049240736"/>
                    </a:ext>
                  </a:extLst>
                </a:gridCol>
                <a:gridCol w="488488">
                  <a:extLst>
                    <a:ext uri="{9D8B030D-6E8A-4147-A177-3AD203B41FA5}">
                      <a16:colId xmlns:a16="http://schemas.microsoft.com/office/drawing/2014/main" val="1774840080"/>
                    </a:ext>
                  </a:extLst>
                </a:gridCol>
              </a:tblGrid>
              <a:tr h="385273">
                <a:tc>
                  <a:txBody>
                    <a:bodyPr/>
                    <a:lstStyle/>
                    <a:p>
                      <a:r>
                        <a:rPr lang="en-GB" dirty="0"/>
                        <a:t>is2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95792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5401300-51FF-14C8-FD43-9C184B30FD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524413"/>
              </p:ext>
            </p:extLst>
          </p:nvPr>
        </p:nvGraphicFramePr>
        <p:xfrm>
          <a:off x="9062685" y="3530721"/>
          <a:ext cx="1953952" cy="410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88">
                  <a:extLst>
                    <a:ext uri="{9D8B030D-6E8A-4147-A177-3AD203B41FA5}">
                      <a16:colId xmlns:a16="http://schemas.microsoft.com/office/drawing/2014/main" val="1902733559"/>
                    </a:ext>
                  </a:extLst>
                </a:gridCol>
                <a:gridCol w="488488">
                  <a:extLst>
                    <a:ext uri="{9D8B030D-6E8A-4147-A177-3AD203B41FA5}">
                      <a16:colId xmlns:a16="http://schemas.microsoft.com/office/drawing/2014/main" val="1494677916"/>
                    </a:ext>
                  </a:extLst>
                </a:gridCol>
                <a:gridCol w="488488">
                  <a:extLst>
                    <a:ext uri="{9D8B030D-6E8A-4147-A177-3AD203B41FA5}">
                      <a16:colId xmlns:a16="http://schemas.microsoft.com/office/drawing/2014/main" val="1049240736"/>
                    </a:ext>
                  </a:extLst>
                </a:gridCol>
                <a:gridCol w="488488">
                  <a:extLst>
                    <a:ext uri="{9D8B030D-6E8A-4147-A177-3AD203B41FA5}">
                      <a16:colId xmlns:a16="http://schemas.microsoft.com/office/drawing/2014/main" val="1774840080"/>
                    </a:ext>
                  </a:extLst>
                </a:gridCol>
              </a:tblGrid>
              <a:tr h="410635">
                <a:tc>
                  <a:txBody>
                    <a:bodyPr/>
                    <a:lstStyle/>
                    <a:p>
                      <a:r>
                        <a:rPr lang="en-GB" dirty="0"/>
                        <a:t>is3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95792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3A4B1D1-D534-5E00-01E0-486A21C0A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63668"/>
              </p:ext>
            </p:extLst>
          </p:nvPr>
        </p:nvGraphicFramePr>
        <p:xfrm>
          <a:off x="6875377" y="4651848"/>
          <a:ext cx="466686" cy="420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686">
                  <a:extLst>
                    <a:ext uri="{9D8B030D-6E8A-4147-A177-3AD203B41FA5}">
                      <a16:colId xmlns:a16="http://schemas.microsoft.com/office/drawing/2014/main" val="3705461258"/>
                    </a:ext>
                  </a:extLst>
                </a:gridCol>
              </a:tblGrid>
              <a:tr h="4200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4092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725C83A-5425-12F3-802F-166D090992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233651"/>
              </p:ext>
            </p:extLst>
          </p:nvPr>
        </p:nvGraphicFramePr>
        <p:xfrm>
          <a:off x="9528600" y="4637720"/>
          <a:ext cx="189860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52">
                  <a:extLst>
                    <a:ext uri="{9D8B030D-6E8A-4147-A177-3AD203B41FA5}">
                      <a16:colId xmlns:a16="http://schemas.microsoft.com/office/drawing/2014/main" val="1902733559"/>
                    </a:ext>
                  </a:extLst>
                </a:gridCol>
                <a:gridCol w="474652">
                  <a:extLst>
                    <a:ext uri="{9D8B030D-6E8A-4147-A177-3AD203B41FA5}">
                      <a16:colId xmlns:a16="http://schemas.microsoft.com/office/drawing/2014/main" val="1494677916"/>
                    </a:ext>
                  </a:extLst>
                </a:gridCol>
                <a:gridCol w="474652">
                  <a:extLst>
                    <a:ext uri="{9D8B030D-6E8A-4147-A177-3AD203B41FA5}">
                      <a16:colId xmlns:a16="http://schemas.microsoft.com/office/drawing/2014/main" val="1049240736"/>
                    </a:ext>
                  </a:extLst>
                </a:gridCol>
                <a:gridCol w="474652">
                  <a:extLst>
                    <a:ext uri="{9D8B030D-6E8A-4147-A177-3AD203B41FA5}">
                      <a16:colId xmlns:a16="http://schemas.microsoft.com/office/drawing/2014/main" val="1774840080"/>
                    </a:ext>
                  </a:extLst>
                </a:gridCol>
              </a:tblGrid>
              <a:tr h="410636">
                <a:tc>
                  <a:txBody>
                    <a:bodyPr/>
                    <a:lstStyle/>
                    <a:p>
                      <a:r>
                        <a:rPr lang="en-GB" sz="1400" dirty="0" err="1"/>
                        <a:t>isNW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95792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C4211A4-DFEE-4FDC-26F8-D85FB1DBE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253622"/>
              </p:ext>
            </p:extLst>
          </p:nvPr>
        </p:nvGraphicFramePr>
        <p:xfrm>
          <a:off x="6900407" y="2264470"/>
          <a:ext cx="466686" cy="1676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686">
                  <a:extLst>
                    <a:ext uri="{9D8B030D-6E8A-4147-A177-3AD203B41FA5}">
                      <a16:colId xmlns:a16="http://schemas.microsoft.com/office/drawing/2014/main" val="2771887835"/>
                    </a:ext>
                  </a:extLst>
                </a:gridCol>
              </a:tblGrid>
              <a:tr h="4556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53532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0899"/>
                  </a:ext>
                </a:extLst>
              </a:tr>
              <a:tr h="3883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510360"/>
                  </a:ext>
                </a:extLst>
              </a:tr>
              <a:tr h="3883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088540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90937E-6323-951B-3A39-F2B6A830D258}"/>
              </a:ext>
            </a:extLst>
          </p:cNvPr>
          <p:cNvCxnSpPr/>
          <p:nvPr/>
        </p:nvCxnSpPr>
        <p:spPr>
          <a:xfrm>
            <a:off x="6776357" y="2264470"/>
            <a:ext cx="0" cy="237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CFD35D8-9265-5F18-DEBA-1E4615C5ECF8}"/>
              </a:ext>
            </a:extLst>
          </p:cNvPr>
          <p:cNvSpPr txBox="1"/>
          <p:nvPr/>
        </p:nvSpPr>
        <p:spPr>
          <a:xfrm>
            <a:off x="5798462" y="2662278"/>
            <a:ext cx="990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t/12secs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38B1A0-ADC8-9ECB-A6E3-8F386A30A5FB}"/>
              </a:ext>
            </a:extLst>
          </p:cNvPr>
          <p:cNvSpPr txBox="1"/>
          <p:nvPr/>
        </p:nvSpPr>
        <p:spPr>
          <a:xfrm>
            <a:off x="5828562" y="4634128"/>
            <a:ext cx="99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 sorted samples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5B7CD7-9974-29AF-BB40-D27D867B4791}"/>
              </a:ext>
            </a:extLst>
          </p:cNvPr>
          <p:cNvSpPr txBox="1"/>
          <p:nvPr/>
        </p:nvSpPr>
        <p:spPr>
          <a:xfrm>
            <a:off x="7367093" y="1840555"/>
            <a:ext cx="3910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 Muti-step lag input window(w) =  t + 4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9C89F4-EE2E-B244-7274-809810D67403}"/>
              </a:ext>
            </a:extLst>
          </p:cNvPr>
          <p:cNvCxnSpPr>
            <a:cxnSpLocks/>
          </p:cNvCxnSpPr>
          <p:nvPr/>
        </p:nvCxnSpPr>
        <p:spPr>
          <a:xfrm flipH="1">
            <a:off x="10289324" y="4022166"/>
            <a:ext cx="9749" cy="558327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2CEAFF5-BB66-2AB7-C338-7FBFE34F5920}"/>
              </a:ext>
            </a:extLst>
          </p:cNvPr>
          <p:cNvSpPr txBox="1"/>
          <p:nvPr/>
        </p:nvSpPr>
        <p:spPr>
          <a:xfrm>
            <a:off x="9510761" y="4238121"/>
            <a:ext cx="864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NW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CB99B4F-2A6D-481D-987F-EBE89D556396}"/>
              </a:ext>
            </a:extLst>
          </p:cNvPr>
          <p:cNvCxnSpPr>
            <a:cxnSpLocks/>
          </p:cNvCxnSpPr>
          <p:nvPr/>
        </p:nvCxnSpPr>
        <p:spPr>
          <a:xfrm flipH="1">
            <a:off x="7124371" y="4022166"/>
            <a:ext cx="9749" cy="558327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9C7E9BE-80A8-6AB1-CE26-9BC468885C67}"/>
              </a:ext>
            </a:extLst>
          </p:cNvPr>
          <p:cNvSpPr txBox="1"/>
          <p:nvPr/>
        </p:nvSpPr>
        <p:spPr>
          <a:xfrm>
            <a:off x="9167561" y="5540688"/>
            <a:ext cx="2254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is = image step</a:t>
            </a:r>
          </a:p>
          <a:p>
            <a:r>
              <a:rPr lang="en-GB" sz="1600" dirty="0"/>
              <a:t>NW = No of Windows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D8BE73-9F2A-1F8A-DF10-A0F8E96FE447}"/>
              </a:ext>
            </a:extLst>
          </p:cNvPr>
          <p:cNvGrpSpPr/>
          <p:nvPr/>
        </p:nvGrpSpPr>
        <p:grpSpPr>
          <a:xfrm>
            <a:off x="1288015" y="1936785"/>
            <a:ext cx="3821075" cy="1463123"/>
            <a:chOff x="1288015" y="1936785"/>
            <a:chExt cx="3821075" cy="146312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0D32249-BDE8-55DC-AC05-DED713B8C050}"/>
                </a:ext>
              </a:extLst>
            </p:cNvPr>
            <p:cNvGrpSpPr/>
            <p:nvPr/>
          </p:nvGrpSpPr>
          <p:grpSpPr>
            <a:xfrm>
              <a:off x="1288015" y="1936785"/>
              <a:ext cx="3821075" cy="1096408"/>
              <a:chOff x="1474820" y="4580492"/>
              <a:chExt cx="3676702" cy="1034607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94C1EE1-5A80-95A8-2A75-BA05261B6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4820" y="4580492"/>
                <a:ext cx="3676702" cy="1034607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966DF4-D8FC-590E-3C97-3E7212AD3830}"/>
                  </a:ext>
                </a:extLst>
              </p:cNvPr>
              <p:cNvSpPr txBox="1"/>
              <p:nvPr/>
            </p:nvSpPr>
            <p:spPr>
              <a:xfrm>
                <a:off x="1597678" y="5105748"/>
                <a:ext cx="5461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171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9E02F3-E22D-9B6F-3787-98744B51ECEE}"/>
                  </a:ext>
                </a:extLst>
              </p:cNvPr>
              <p:cNvSpPr txBox="1"/>
              <p:nvPr/>
            </p:nvSpPr>
            <p:spPr>
              <a:xfrm>
                <a:off x="2486139" y="5097795"/>
                <a:ext cx="5461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193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195616-7757-3E73-9F13-7FDFE879A1E3}"/>
                  </a:ext>
                </a:extLst>
              </p:cNvPr>
              <p:cNvSpPr txBox="1"/>
              <p:nvPr/>
            </p:nvSpPr>
            <p:spPr>
              <a:xfrm>
                <a:off x="3374600" y="5097795"/>
                <a:ext cx="5461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211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116B54-8BAF-A850-FB11-8DDFC5144104}"/>
                  </a:ext>
                </a:extLst>
              </p:cNvPr>
              <p:cNvSpPr txBox="1"/>
              <p:nvPr/>
            </p:nvSpPr>
            <p:spPr>
              <a:xfrm>
                <a:off x="4396195" y="4856843"/>
                <a:ext cx="5461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335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EDF5F6-58FA-6537-ADA6-994E6176E7B3}"/>
                </a:ext>
              </a:extLst>
            </p:cNvPr>
            <p:cNvSpPr txBox="1"/>
            <p:nvPr/>
          </p:nvSpPr>
          <p:spPr>
            <a:xfrm>
              <a:off x="1502231" y="3061354"/>
              <a:ext cx="29212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Full images: wavelengths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695683-2458-0DFD-5E26-29F08308D6B4}"/>
              </a:ext>
            </a:extLst>
          </p:cNvPr>
          <p:cNvGrpSpPr/>
          <p:nvPr/>
        </p:nvGrpSpPr>
        <p:grpSpPr>
          <a:xfrm>
            <a:off x="875192" y="3560455"/>
            <a:ext cx="4861859" cy="2422570"/>
            <a:chOff x="875192" y="3560455"/>
            <a:chExt cx="4861859" cy="24225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A1235A-01EA-887B-749D-76A5F8EF6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9964" y="3648970"/>
              <a:ext cx="2627087" cy="197031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79D668-2407-D9D2-D19E-B1167280B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192" y="3560455"/>
              <a:ext cx="2644532" cy="1983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3BCE2F-0053-0F5A-4BCE-913119F31C18}"/>
                </a:ext>
              </a:extLst>
            </p:cNvPr>
            <p:cNvSpPr txBox="1"/>
            <p:nvPr/>
          </p:nvSpPr>
          <p:spPr>
            <a:xfrm>
              <a:off x="3752952" y="5644471"/>
              <a:ext cx="1503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During X-flare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7FDD1A-E88B-AEF0-971E-0109FABE00AE}"/>
                </a:ext>
              </a:extLst>
            </p:cNvPr>
            <p:cNvSpPr txBox="1"/>
            <p:nvPr/>
          </p:nvSpPr>
          <p:spPr>
            <a:xfrm>
              <a:off x="1415697" y="5601654"/>
              <a:ext cx="1503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Before X-flare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82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ftr" idx="11"/>
          </p:nvPr>
        </p:nvSpPr>
        <p:spPr>
          <a:xfrm>
            <a:off x="881743" y="6245225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NONyah@uclan.ac.uk</a:t>
            </a:r>
            <a:endParaRPr dirty="0"/>
          </a:p>
        </p:txBody>
      </p:sp>
      <p:sp>
        <p:nvSpPr>
          <p:cNvPr id="38" name="Google Shape;38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fld id="{00000000-1234-1234-1234-123412341234}" type="slidenum">
              <a:rPr lang="en-US" sz="1800">
                <a:latin typeface="Arial"/>
                <a:ea typeface="Arial"/>
                <a:cs typeface="Arial"/>
                <a:sym typeface="Arial"/>
              </a:rPr>
              <a:pPr algn="l"/>
              <a:t>6</a:t>
            </a:fld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title" idx="4294967295"/>
          </p:nvPr>
        </p:nvSpPr>
        <p:spPr>
          <a:xfrm>
            <a:off x="881744" y="304801"/>
            <a:ext cx="10497456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chemeClr val="dk2"/>
              </a:buClr>
              <a:buSzPts val="4200"/>
            </a:pPr>
            <a:r>
              <a:rPr lang="en-GB" sz="3200" b="1" dirty="0"/>
              <a:t>Forecasting Model: </a:t>
            </a:r>
            <a:r>
              <a:rPr lang="en-GB" sz="3200" dirty="0"/>
              <a:t>Bidirectional Gated Recurrent Unit (BI-GRU) for Solar Flare Forecast</a:t>
            </a:r>
            <a:endParaRPr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Google Shape;40;p1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847271" y="1659293"/>
                <a:ext cx="10497457" cy="44522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69900" indent="-450850">
                  <a:spcBef>
                    <a:spcPts val="560"/>
                  </a:spcBef>
                  <a:buSzPts val="2500"/>
                </a:pPr>
                <a:r>
                  <a:rPr lang="en-GB" sz="2000" dirty="0"/>
                  <a:t>Long term dependencies, few parameters, and bidirectional capabilities (G. Shen </a:t>
                </a:r>
                <a:r>
                  <a:rPr lang="en-GB" sz="2000" dirty="0" err="1"/>
                  <a:t>etal</a:t>
                </a:r>
                <a:r>
                  <a:rPr lang="en-GB" sz="2000" dirty="0"/>
                  <a:t>, 2018; ). Given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000" dirty="0"/>
                  <a:t>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=1,2,3…. </m:t>
                    </m:r>
                    <m:r>
                      <a:rPr lang="en-GB" sz="2000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as multiple lag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000" dirty="0"/>
                  <a:t> image from 4 different SDO/AIA wavelengths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sz="2000" b="0" i="0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000" dirty="0"/>
                  <a:t> </a:t>
                </a:r>
              </a:p>
              <a:p>
                <a:pPr marL="476250" lvl="1" indent="0">
                  <a:spcBef>
                    <a:spcPts val="560"/>
                  </a:spcBef>
                  <a:buSzPts val="2500"/>
                  <a:buNone/>
                </a:pPr>
                <a:r>
                  <a:rPr lang="en-GB" sz="2000" dirty="0"/>
                  <a:t>In our GRU, update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GB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GB" sz="20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GB" sz="200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00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2000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GB" sz="20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0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/>
                  <a:t> , reset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GB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GB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GB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20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GB" sz="20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/>
                  <a:t> , forward candidate vector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𝑅𝑒𝑙𝑢</m:t>
                    </m:r>
                    <m:d>
                      <m:dPr>
                        <m:ctrlPr>
                          <a:rPr lang="en-GB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GB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GB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20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GB" sz="20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/>
                  <a:t> and the overall computation can be seen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2000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GB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GB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sz="2000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GB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sz="2000" dirty="0"/>
              </a:p>
              <a:p>
                <a:pPr marL="476250" lvl="1" indent="0">
                  <a:spcBef>
                    <a:spcPts val="560"/>
                  </a:spcBef>
                  <a:buSzPts val="2500"/>
                  <a:buNone/>
                </a:pPr>
                <a:r>
                  <a:rPr lang="en-GB" sz="2000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000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=hidden neuron,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sz="2000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=weight,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= bias</a:t>
                </a:r>
              </a:p>
              <a:p>
                <a:pPr marL="476250" lvl="1" indent="0">
                  <a:spcBef>
                    <a:spcPts val="560"/>
                  </a:spcBef>
                  <a:buSzPts val="2500"/>
                  <a:buNone/>
                </a:pPr>
                <a:endParaRPr lang="en-GB" sz="200" dirty="0"/>
              </a:p>
              <a:p>
                <a:pPr marL="469900" indent="-450850">
                  <a:spcBef>
                    <a:spcPts val="560"/>
                  </a:spcBef>
                  <a:buSzPts val="2500"/>
                </a:pPr>
                <a:r>
                  <a:rPr lang="en-GB" sz="2000" dirty="0"/>
                  <a:t>In our case, Bi-directional(BI-GRU) approach: concatenate forward update (from t=1 to t=T) and backward update (from t=T to t=1)</a:t>
                </a:r>
              </a:p>
              <a:p>
                <a:pPr marL="19050" indent="0">
                  <a:spcBef>
                    <a:spcPts val="560"/>
                  </a:spcBef>
                  <a:buSzPts val="2500"/>
                  <a:buNone/>
                </a:pPr>
                <a:endParaRPr lang="en-GB" sz="200" dirty="0"/>
              </a:p>
              <a:p>
                <a:pPr marL="469900" indent="-450850">
                  <a:spcBef>
                    <a:spcPts val="560"/>
                  </a:spcBef>
                  <a:buSzPts val="2500"/>
                </a:pPr>
                <a:r>
                  <a:rPr lang="en-GB" sz="2000" dirty="0"/>
                  <a:t>Finally, we map the multiple output scores from BI-GRU on a dense layer using SoftMax activation function for X-flare and no-X-flare forecast.</a:t>
                </a:r>
              </a:p>
              <a:p>
                <a:pPr marL="0" indent="0">
                  <a:spcBef>
                    <a:spcPts val="560"/>
                  </a:spcBef>
                  <a:buNone/>
                </a:pPr>
                <a:endParaRPr sz="2000" dirty="0"/>
              </a:p>
            </p:txBody>
          </p:sp>
        </mc:Choice>
        <mc:Fallback xmlns="">
          <p:sp>
            <p:nvSpPr>
              <p:cNvPr id="40" name="Google Shape;40;p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847271" y="1659293"/>
                <a:ext cx="10497457" cy="4452258"/>
              </a:xfrm>
              <a:prstGeom prst="rect">
                <a:avLst/>
              </a:prstGeom>
              <a:blipFill>
                <a:blip r:embed="rId3"/>
                <a:stretch>
                  <a:fillRect l="-871" t="-6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4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ftr" idx="11"/>
          </p:nvPr>
        </p:nvSpPr>
        <p:spPr>
          <a:xfrm>
            <a:off x="791033" y="6179394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NONyah@uclan.ac.uk</a:t>
            </a:r>
            <a:endParaRPr dirty="0"/>
          </a:p>
        </p:txBody>
      </p:sp>
      <p:sp>
        <p:nvSpPr>
          <p:cNvPr id="38" name="Google Shape;38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fld id="{00000000-1234-1234-1234-123412341234}" type="slidenum">
              <a:rPr lang="en-US" sz="1800">
                <a:latin typeface="Arial"/>
                <a:ea typeface="Arial"/>
                <a:cs typeface="Arial"/>
                <a:sym typeface="Arial"/>
              </a:rPr>
              <a:pPr algn="l"/>
              <a:t>7</a:t>
            </a:fld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title" idx="4294967295"/>
          </p:nvPr>
        </p:nvSpPr>
        <p:spPr>
          <a:xfrm>
            <a:off x="816431" y="271868"/>
            <a:ext cx="8494643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chemeClr val="dk2"/>
              </a:buClr>
              <a:buSzPts val="4200"/>
            </a:pPr>
            <a:r>
              <a:rPr lang="en-US" sz="4000" dirty="0"/>
              <a:t>Evaluation and Result</a:t>
            </a:r>
            <a:endParaRPr sz="3600" dirty="0"/>
          </a:p>
        </p:txBody>
      </p:sp>
      <p:sp>
        <p:nvSpPr>
          <p:cNvPr id="40" name="Google Shape;40;p1"/>
          <p:cNvSpPr txBox="1">
            <a:spLocks noGrp="1"/>
          </p:cNvSpPr>
          <p:nvPr>
            <p:ph type="body" idx="4294967295"/>
          </p:nvPr>
        </p:nvSpPr>
        <p:spPr>
          <a:xfrm>
            <a:off x="816431" y="1600198"/>
            <a:ext cx="9083349" cy="280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050" indent="0">
              <a:spcBef>
                <a:spcPts val="560"/>
              </a:spcBef>
              <a:buSzPts val="2500"/>
              <a:buNone/>
            </a:pPr>
            <a:r>
              <a:rPr lang="en-GB" sz="2000" b="1" dirty="0"/>
              <a:t>Evaluation</a:t>
            </a:r>
            <a:r>
              <a:rPr lang="en-GB" sz="2000" dirty="0"/>
              <a:t>: Prediction of Flare(1) or No-Flare(0) on 13283 test data</a:t>
            </a:r>
          </a:p>
          <a:p>
            <a:pPr marL="361950" indent="-342900">
              <a:spcBef>
                <a:spcPts val="560"/>
              </a:spcBef>
              <a:buSzPts val="2500"/>
              <a:buFont typeface="Wingdings" panose="05000000000000000000" pitchFamily="2" charset="2"/>
              <a:buChar char="Ø"/>
            </a:pPr>
            <a:r>
              <a:rPr lang="en-GB" sz="2000" b="1" dirty="0"/>
              <a:t>Prediction:</a:t>
            </a:r>
            <a:r>
              <a:rPr lang="en-GB" sz="2000" dirty="0"/>
              <a:t> A predicted class is a class with maximum Bayes' likelihood probability.</a:t>
            </a:r>
          </a:p>
          <a:p>
            <a:pPr marL="361950" indent="-342900">
              <a:spcBef>
                <a:spcPts val="560"/>
              </a:spcBef>
              <a:buSzPts val="2500"/>
              <a:buFont typeface="Wingdings" panose="05000000000000000000" pitchFamily="2" charset="2"/>
              <a:buChar char="Ø"/>
            </a:pPr>
            <a:r>
              <a:rPr lang="en-GB" sz="2000" b="1" dirty="0"/>
              <a:t>Performance:</a:t>
            </a:r>
          </a:p>
          <a:p>
            <a:pPr marL="819150" lvl="1" indent="-342900">
              <a:spcBef>
                <a:spcPts val="560"/>
              </a:spcBef>
              <a:buSzPts val="2500"/>
              <a:buFont typeface="Wingdings" panose="05000000000000000000" pitchFamily="2" charset="2"/>
              <a:buChar char="ü"/>
            </a:pPr>
            <a:r>
              <a:rPr lang="en-GB" sz="1600" dirty="0"/>
              <a:t>TPR = TP/(TP+FN)</a:t>
            </a:r>
          </a:p>
          <a:p>
            <a:pPr marL="819150" lvl="1" indent="-342900">
              <a:spcBef>
                <a:spcPts val="560"/>
              </a:spcBef>
              <a:buSzPts val="2500"/>
              <a:buFont typeface="Wingdings" panose="05000000000000000000" pitchFamily="2" charset="2"/>
              <a:buChar char="ü"/>
            </a:pPr>
            <a:r>
              <a:rPr lang="en-GB" sz="1600" dirty="0"/>
              <a:t>TNR = TN/(TN+FP)</a:t>
            </a:r>
          </a:p>
          <a:p>
            <a:pPr marL="819150" lvl="1" indent="-342900">
              <a:spcBef>
                <a:spcPts val="560"/>
              </a:spcBef>
              <a:buSzPts val="2500"/>
              <a:buFont typeface="Wingdings" panose="05000000000000000000" pitchFamily="2" charset="2"/>
              <a:buChar char="ü"/>
            </a:pPr>
            <a:r>
              <a:rPr lang="en-GB" sz="1600" dirty="0"/>
              <a:t>ACC = (TP+TN)/(TP+TN+FP+FN)</a:t>
            </a:r>
          </a:p>
          <a:p>
            <a:pPr marL="819150" lvl="1" indent="-342900">
              <a:spcBef>
                <a:spcPts val="560"/>
              </a:spcBef>
              <a:buSzPts val="2500"/>
              <a:buFont typeface="Wingdings" panose="05000000000000000000" pitchFamily="2" charset="2"/>
              <a:buChar char="ü"/>
            </a:pPr>
            <a:r>
              <a:rPr lang="en-GB" sz="1600" dirty="0"/>
              <a:t>TSS = TP/(TP+FN)-FP/(FP+TN)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BE3462-D2C4-B594-95AC-1CE6B1D01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19128"/>
              </p:ext>
            </p:extLst>
          </p:nvPr>
        </p:nvGraphicFramePr>
        <p:xfrm>
          <a:off x="9004309" y="3849936"/>
          <a:ext cx="2371260" cy="224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638">
                  <a:extLst>
                    <a:ext uri="{9D8B030D-6E8A-4147-A177-3AD203B41FA5}">
                      <a16:colId xmlns:a16="http://schemas.microsoft.com/office/drawing/2014/main" val="1784309257"/>
                    </a:ext>
                  </a:extLst>
                </a:gridCol>
                <a:gridCol w="1138622">
                  <a:extLst>
                    <a:ext uri="{9D8B030D-6E8A-4147-A177-3AD203B41FA5}">
                      <a16:colId xmlns:a16="http://schemas.microsoft.com/office/drawing/2014/main" val="4234558423"/>
                    </a:ext>
                  </a:extLst>
                </a:gridCol>
              </a:tblGrid>
              <a:tr h="498936">
                <a:tc>
                  <a:txBody>
                    <a:bodyPr/>
                    <a:lstStyle/>
                    <a:p>
                      <a:r>
                        <a:rPr lang="en-GB" sz="1600" dirty="0"/>
                        <a:t>Metrics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BI_GRU-RNN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431889"/>
                  </a:ext>
                </a:extLst>
              </a:tr>
              <a:tr h="415568">
                <a:tc>
                  <a:txBody>
                    <a:bodyPr/>
                    <a:lstStyle/>
                    <a:p>
                      <a:r>
                        <a:rPr lang="en-GB" sz="1600" dirty="0"/>
                        <a:t>ACC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70.9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69596"/>
                  </a:ext>
                </a:extLst>
              </a:tr>
              <a:tr h="415568">
                <a:tc>
                  <a:txBody>
                    <a:bodyPr/>
                    <a:lstStyle/>
                    <a:p>
                      <a:r>
                        <a:rPr lang="en-GB" sz="1600" dirty="0"/>
                        <a:t>TPR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812078"/>
                  </a:ext>
                </a:extLst>
              </a:tr>
              <a:tr h="415568">
                <a:tc>
                  <a:txBody>
                    <a:bodyPr/>
                    <a:lstStyle/>
                    <a:p>
                      <a:r>
                        <a:rPr lang="en-GB" sz="1600" dirty="0"/>
                        <a:t>TNR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736221"/>
                  </a:ext>
                </a:extLst>
              </a:tr>
              <a:tr h="415568">
                <a:tc>
                  <a:txBody>
                    <a:bodyPr/>
                    <a:lstStyle/>
                    <a:p>
                      <a:r>
                        <a:rPr lang="en-GB" sz="1600" dirty="0"/>
                        <a:t>TSS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613123"/>
                  </a:ext>
                </a:extLst>
              </a:tr>
            </a:tbl>
          </a:graphicData>
        </a:graphic>
      </p:graphicFrame>
      <p:sp>
        <p:nvSpPr>
          <p:cNvPr id="9" name="Google Shape;40;p1">
            <a:extLst>
              <a:ext uri="{FF2B5EF4-FFF2-40B4-BE49-F238E27FC236}">
                <a16:creationId xmlns:a16="http://schemas.microsoft.com/office/drawing/2014/main" id="{C23182D2-7E2F-B580-16D5-CE6EFE0107DF}"/>
              </a:ext>
            </a:extLst>
          </p:cNvPr>
          <p:cNvSpPr txBox="1">
            <a:spLocks/>
          </p:cNvSpPr>
          <p:nvPr/>
        </p:nvSpPr>
        <p:spPr>
          <a:xfrm>
            <a:off x="791033" y="4329622"/>
            <a:ext cx="7895778" cy="1761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19050" indent="0">
              <a:spcBef>
                <a:spcPts val="560"/>
              </a:spcBef>
              <a:buSzPts val="2500"/>
              <a:buNone/>
            </a:pPr>
            <a:r>
              <a:rPr lang="en-GB" sz="2000" b="1" dirty="0"/>
              <a:t>Result: </a:t>
            </a:r>
            <a:r>
              <a:rPr lang="en-GB" sz="2000" dirty="0"/>
              <a:t>learning outcomes from (train/validation- 49760/5676) sample sizes. Epoch from 010 to 362 with a using 48secs(4 wavelengths) forecast window.</a:t>
            </a:r>
          </a:p>
          <a:p>
            <a:pPr marL="361950" indent="-342900">
              <a:spcBef>
                <a:spcPts val="560"/>
              </a:spcBef>
              <a:buSzPts val="2500"/>
              <a:buFont typeface="Wingdings" panose="05000000000000000000" pitchFamily="2" charset="2"/>
              <a:buChar char="ü"/>
            </a:pPr>
            <a:r>
              <a:rPr lang="en-GB" sz="2000" dirty="0"/>
              <a:t>- Loss reduction: from 0.18 to 0.07</a:t>
            </a:r>
          </a:p>
          <a:p>
            <a:pPr marL="361950" indent="-342900">
              <a:spcBef>
                <a:spcPts val="560"/>
              </a:spcBef>
              <a:buSzPts val="2500"/>
              <a:buFont typeface="Wingdings" panose="05000000000000000000" pitchFamily="2" charset="2"/>
              <a:buChar char="ü"/>
            </a:pPr>
            <a:r>
              <a:rPr lang="en-GB" sz="2000" dirty="0"/>
              <a:t>- </a:t>
            </a:r>
            <a:r>
              <a:rPr lang="en-GB" sz="2000" dirty="0" err="1"/>
              <a:t>MSe</a:t>
            </a:r>
            <a:r>
              <a:rPr lang="en-GB" sz="2000" dirty="0"/>
              <a:t> reduction train/</a:t>
            </a:r>
            <a:r>
              <a:rPr lang="en-GB" sz="2000" dirty="0" err="1"/>
              <a:t>val</a:t>
            </a:r>
            <a:r>
              <a:rPr lang="en-GB" sz="2000" dirty="0"/>
              <a:t>: from 0.41/0.40 to 0.18/0.18</a:t>
            </a:r>
          </a:p>
        </p:txBody>
      </p:sp>
    </p:spTree>
    <p:extLst>
      <p:ext uri="{BB962C8B-B14F-4D97-AF65-F5344CB8AC3E}">
        <p14:creationId xmlns:p14="http://schemas.microsoft.com/office/powerpoint/2010/main" val="235187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ftr" idx="11"/>
          </p:nvPr>
        </p:nvSpPr>
        <p:spPr>
          <a:xfrm>
            <a:off x="870847" y="6234029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NONyah@uclan.ac.uk</a:t>
            </a:r>
            <a:endParaRPr dirty="0"/>
          </a:p>
        </p:txBody>
      </p:sp>
      <p:sp>
        <p:nvSpPr>
          <p:cNvPr id="38" name="Google Shape;38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fld id="{00000000-1234-1234-1234-123412341234}" type="slidenum">
              <a:rPr lang="en-US" sz="1800">
                <a:latin typeface="Arial"/>
                <a:ea typeface="Arial"/>
                <a:cs typeface="Arial"/>
                <a:sym typeface="Arial"/>
              </a:rPr>
              <a:pPr algn="l"/>
              <a:t>8</a:t>
            </a:fld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title" idx="4294967295"/>
          </p:nvPr>
        </p:nvSpPr>
        <p:spPr>
          <a:xfrm>
            <a:off x="870847" y="322346"/>
            <a:ext cx="8494643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chemeClr val="dk2"/>
              </a:buClr>
              <a:buSzPts val="4200"/>
            </a:pPr>
            <a:r>
              <a:rPr lang="en-US" sz="4000" dirty="0"/>
              <a:t>Future Works</a:t>
            </a:r>
            <a:endParaRPr sz="3600" dirty="0"/>
          </a:p>
        </p:txBody>
      </p:sp>
      <p:sp>
        <p:nvSpPr>
          <p:cNvPr id="40" name="Google Shape;40;p1"/>
          <p:cNvSpPr txBox="1">
            <a:spLocks noGrp="1"/>
          </p:cNvSpPr>
          <p:nvPr>
            <p:ph type="body" idx="4294967295"/>
          </p:nvPr>
        </p:nvSpPr>
        <p:spPr>
          <a:xfrm>
            <a:off x="870847" y="1752600"/>
            <a:ext cx="7605713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450850">
              <a:spcBef>
                <a:spcPts val="560"/>
              </a:spcBef>
              <a:buSzPts val="2500"/>
            </a:pPr>
            <a:r>
              <a:rPr lang="en-GB" sz="2500" dirty="0"/>
              <a:t>to improve the Forecasting Algorithm and compare it with related algorithms</a:t>
            </a:r>
          </a:p>
          <a:p>
            <a:pPr marL="469900" indent="-450850">
              <a:spcBef>
                <a:spcPts val="560"/>
              </a:spcBef>
              <a:buSzPts val="2500"/>
            </a:pPr>
            <a:r>
              <a:rPr lang="en-GB" sz="2500" dirty="0"/>
              <a:t>to modify the data pipeline to a real-time data pipeline</a:t>
            </a:r>
          </a:p>
          <a:p>
            <a:pPr marL="469900" indent="-450850">
              <a:spcBef>
                <a:spcPts val="560"/>
              </a:spcBef>
              <a:buSzPts val="2500"/>
            </a:pPr>
            <a:r>
              <a:rPr lang="en-GB" sz="2500" dirty="0"/>
              <a:t>to increase the forecasting window</a:t>
            </a:r>
          </a:p>
        </p:txBody>
      </p:sp>
    </p:spTree>
    <p:extLst>
      <p:ext uri="{BB962C8B-B14F-4D97-AF65-F5344CB8AC3E}">
        <p14:creationId xmlns:p14="http://schemas.microsoft.com/office/powerpoint/2010/main" val="336213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cb80878169_0_56"/>
          <p:cNvSpPr txBox="1">
            <a:spLocks noGrp="1"/>
          </p:cNvSpPr>
          <p:nvPr>
            <p:ph type="ftr" idx="11"/>
          </p:nvPr>
        </p:nvSpPr>
        <p:spPr>
          <a:xfrm>
            <a:off x="911412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Clr>
                <a:schemeClr val="dk1"/>
              </a:buClr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NONyah@uclan.ac.uk</a:t>
            </a:r>
            <a:endParaRPr dirty="0"/>
          </a:p>
        </p:txBody>
      </p:sp>
      <p:sp>
        <p:nvSpPr>
          <p:cNvPr id="102" name="Google Shape;102;g1cb80878169_0_56"/>
          <p:cNvSpPr txBox="1">
            <a:spLocks noGrp="1"/>
          </p:cNvSpPr>
          <p:nvPr>
            <p:ph type="sldNum" idx="12"/>
          </p:nvPr>
        </p:nvSpPr>
        <p:spPr>
          <a:xfrm>
            <a:off x="80772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fld id="{00000000-1234-1234-1234-123412341234}" type="slidenum">
              <a:rPr lang="en-US" sz="1800">
                <a:latin typeface="Arial"/>
                <a:ea typeface="Arial"/>
                <a:cs typeface="Arial"/>
                <a:sym typeface="Arial"/>
              </a:rPr>
              <a:pPr algn="l"/>
              <a:t>9</a:t>
            </a:fld>
            <a:endParaRPr/>
          </a:p>
        </p:txBody>
      </p:sp>
      <p:sp>
        <p:nvSpPr>
          <p:cNvPr id="103" name="Google Shape;103;g1cb80878169_0_56"/>
          <p:cNvSpPr txBox="1">
            <a:spLocks noGrp="1"/>
          </p:cNvSpPr>
          <p:nvPr>
            <p:ph type="title"/>
          </p:nvPr>
        </p:nvSpPr>
        <p:spPr>
          <a:xfrm>
            <a:off x="828821" y="409113"/>
            <a:ext cx="8001000" cy="901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2900" dirty="0">
                <a:solidFill>
                  <a:schemeClr val="dk1"/>
                </a:solidFill>
              </a:rPr>
              <a:t>THANKS FOR LISTENING</a:t>
            </a:r>
            <a:endParaRPr sz="4500" dirty="0"/>
          </a:p>
        </p:txBody>
      </p:sp>
      <p:sp>
        <p:nvSpPr>
          <p:cNvPr id="104" name="Google Shape;104;g1cb80878169_0_56"/>
          <p:cNvSpPr txBox="1">
            <a:spLocks noGrp="1"/>
          </p:cNvSpPr>
          <p:nvPr>
            <p:ph type="body" idx="1"/>
          </p:nvPr>
        </p:nvSpPr>
        <p:spPr>
          <a:xfrm>
            <a:off x="2005200" y="1693100"/>
            <a:ext cx="8094600" cy="44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0">
              <a:spcBef>
                <a:spcPts val="1000"/>
              </a:spcBef>
              <a:buNone/>
            </a:pPr>
            <a:endParaRPr sz="2000"/>
          </a:p>
          <a:p>
            <a:pPr marL="469900" indent="0">
              <a:spcBef>
                <a:spcPts val="1000"/>
              </a:spcBef>
              <a:buNone/>
            </a:pPr>
            <a:endParaRPr sz="2000"/>
          </a:p>
        </p:txBody>
      </p:sp>
      <p:pic>
        <p:nvPicPr>
          <p:cNvPr id="105" name="Google Shape;105;g1cb80878169_0_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7012" y="1923075"/>
            <a:ext cx="4490975" cy="353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офиль">
  <a:themeElements>
    <a:clrScheme name="Профиль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A3B2C1"/>
      </a:accent4>
      <a:accent5>
        <a:srgbClr val="CC0000"/>
      </a:accent5>
      <a:accent6>
        <a:srgbClr val="FFFFFF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7FB0"/>
      </a:dk1>
      <a:lt1>
        <a:srgbClr val="FEFFFF"/>
      </a:lt1>
      <a:dk2>
        <a:srgbClr val="E3E5ED"/>
      </a:dk2>
      <a:lt2>
        <a:srgbClr val="34516C"/>
      </a:lt2>
      <a:accent1>
        <a:srgbClr val="0099D2"/>
      </a:accent1>
      <a:accent2>
        <a:srgbClr val="53B7E8"/>
      </a:accent2>
      <a:accent3>
        <a:srgbClr val="A4D3F2"/>
      </a:accent3>
      <a:accent4>
        <a:srgbClr val="577A9B"/>
      </a:accent4>
      <a:accent5>
        <a:srgbClr val="919CAD"/>
      </a:accent5>
      <a:accent6>
        <a:srgbClr val="C7CBDA"/>
      </a:accent6>
      <a:hlink>
        <a:srgbClr val="BE1622"/>
      </a:hlink>
      <a:folHlink>
        <a:srgbClr val="BE16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736</Words>
  <Application>Microsoft Office PowerPoint</Application>
  <PresentationFormat>Widescreen</PresentationFormat>
  <Paragraphs>117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Avenir Next Bold</vt:lpstr>
      <vt:lpstr>Avenir Next LT Pro</vt:lpstr>
      <vt:lpstr>Avenir Next Medium</vt:lpstr>
      <vt:lpstr>Calibri</vt:lpstr>
      <vt:lpstr>Cambria Math</vt:lpstr>
      <vt:lpstr>Noto Sans Symbols</vt:lpstr>
      <vt:lpstr>Verdana</vt:lpstr>
      <vt:lpstr>Wingdings</vt:lpstr>
      <vt:lpstr>Профиль</vt:lpstr>
      <vt:lpstr>1_Office Theme</vt:lpstr>
      <vt:lpstr>Bidirectional Learning of Multi-steps Temporal and Lag Sequence of Active Regions for X-Class Solar Flare Forecast Using Gated Recurrent Units (GRU) of Recurrent Neural Networks.</vt:lpstr>
      <vt:lpstr>Overview</vt:lpstr>
      <vt:lpstr>Introduction</vt:lpstr>
      <vt:lpstr>Data Source and Training data  Pre-processing I</vt:lpstr>
      <vt:lpstr>Data Source and Training data  Pre-processing II</vt:lpstr>
      <vt:lpstr>Forecasting Model: Bidirectional Gated Recurrent Unit (BI-GRU) for Solar Flare Forecast</vt:lpstr>
      <vt:lpstr>Evaluation and Result</vt:lpstr>
      <vt:lpstr>Future Works</vt:lpstr>
      <vt:lpstr>THANKS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Bidirectional Learning of Multi-steps Temporal and Lag Sequence of Active Regions for X-Class Solar Flare Forecast Using Gated Recurrent Units (GRU) of Recurrent Neural Networks.</dc:title>
  <dc:creator>VS</dc:creator>
  <cp:lastModifiedBy>Ndifreke Okon Nyah (School of Engineering)</cp:lastModifiedBy>
  <cp:revision>88</cp:revision>
  <dcterms:created xsi:type="dcterms:W3CDTF">2005-11-06T12:18:08Z</dcterms:created>
  <dcterms:modified xsi:type="dcterms:W3CDTF">2023-10-10T10:55:00Z</dcterms:modified>
</cp:coreProperties>
</file>